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2.xml" ContentType="application/vnd.openxmlformats-officedocument.wordprocessingml.footer+xml"/>
  <Override PartName="/word/header4.xml" ContentType="application/vnd.openxmlformats-officedocument.wordprocessingml.header+xml"/>
  <Override PartName="/word/footer3.xml" ContentType="application/vnd.openxmlformats-officedocument.wordprocessingml.footer+xml"/>
  <Override PartName="/word/header5.xml" ContentType="application/vnd.openxmlformats-officedocument.wordprocessingml.header+xml"/>
  <Override PartName="/word/footer4.xml" ContentType="application/vnd.openxmlformats-officedocument.wordprocessingml.footer+xml"/>
  <Override PartName="/word/header6.xml" ContentType="application/vnd.openxmlformats-officedocument.wordprocessingml.header+xml"/>
  <Override PartName="/word/footer5.xml" ContentType="application/vnd.openxmlformats-officedocument.wordprocessingml.footer+xml"/>
  <Override PartName="/word/header7.xml" ContentType="application/vnd.openxmlformats-officedocument.wordprocessingml.header+xml"/>
  <Override PartName="/word/footer6.xml" ContentType="application/vnd.openxmlformats-officedocument.wordprocessingml.footer+xml"/>
  <Override PartName="/word/header8.xml" ContentType="application/vnd.openxmlformats-officedocument.wordprocessingml.header+xml"/>
  <Override PartName="/word/footer7.xml" ContentType="application/vnd.openxmlformats-officedocument.wordprocessingml.footer+xml"/>
  <Override PartName="/word/header9.xml" ContentType="application/vnd.openxmlformats-officedocument.wordprocessingml.header+xml"/>
  <Override PartName="/word/footer8.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A5E6C5C" w14:textId="77777777" w:rsidR="00440CA0" w:rsidRDefault="00440CA0">
      <w:pPr>
        <w:suppressAutoHyphens w:val="0"/>
        <w:rPr>
          <w:rFonts w:asciiTheme="majorHAnsi" w:eastAsiaTheme="majorEastAsia" w:hAnsiTheme="majorHAnsi" w:cstheme="majorBidi"/>
          <w:b/>
          <w:color w:val="023E5C" w:themeColor="text2"/>
          <w:kern w:val="28"/>
          <w:sz w:val="52"/>
          <w:szCs w:val="56"/>
        </w:rPr>
      </w:pPr>
    </w:p>
    <w:p w14:paraId="036FC890" w14:textId="15F81B8F" w:rsidR="00440CA0" w:rsidRPr="00336780" w:rsidRDefault="00440CA0" w:rsidP="00440CA0">
      <w:pPr>
        <w:pStyle w:val="Sampleaviationtext"/>
        <w:rPr>
          <w:i w:val="0"/>
          <w:iCs w:val="0"/>
          <w:color w:val="AC2C0C"/>
        </w:rPr>
      </w:pPr>
      <w:r w:rsidRPr="00336780">
        <w:rPr>
          <w:i w:val="0"/>
          <w:iCs w:val="0"/>
          <w:color w:val="AC2C0C"/>
        </w:rPr>
        <w:t>&lt;Industry manual/exposition cover page&gt;</w:t>
      </w:r>
    </w:p>
    <w:sdt>
      <w:sdtPr>
        <w:alias w:val="Title"/>
        <w:tag w:val=""/>
        <w:id w:val="-396667271"/>
        <w:placeholder>
          <w:docPart w:val="12C228431939479DA20681FB107AD41B"/>
        </w:placeholder>
        <w:dataBinding w:prefixMappings="xmlns:ns0='http://purl.org/dc/elements/1.1/' xmlns:ns1='http://schemas.openxmlformats.org/package/2006/metadata/core-properties' " w:xpath="/ns1:coreProperties[1]/ns0:title[1]" w:storeItemID="{6C3C8BC8-F283-45AE-878A-BAB7291924A1}"/>
        <w:text/>
      </w:sdtPr>
      <w:sdtContent>
        <w:p w14:paraId="726DE632" w14:textId="6045E8BA" w:rsidR="00F03007" w:rsidRPr="00080615" w:rsidRDefault="000611AB" w:rsidP="00363FE8">
          <w:pPr>
            <w:pStyle w:val="Title"/>
          </w:pPr>
          <w:r>
            <w:t>Fatigue Management - Appendix 6 - Flight Training</w:t>
          </w:r>
        </w:p>
      </w:sdtContent>
    </w:sdt>
    <w:p w14:paraId="7D24FA9B" w14:textId="77777777" w:rsidR="00EC536D" w:rsidRDefault="00EC536D" w:rsidP="00363FE8">
      <w:pPr>
        <w:pStyle w:val="Title"/>
      </w:pPr>
    </w:p>
    <w:p w14:paraId="0EAF02A0" w14:textId="77777777" w:rsidR="009A1E31" w:rsidRPr="00363FE8" w:rsidRDefault="00EC536D" w:rsidP="00363FE8">
      <w:pPr>
        <w:pStyle w:val="Title"/>
      </w:pPr>
      <w:r w:rsidRPr="00363FE8">
        <w:t>C</w:t>
      </w:r>
      <w:r w:rsidR="00E9261E" w:rsidRPr="00363FE8">
        <w:t xml:space="preserve">ompany </w:t>
      </w:r>
      <w:r w:rsidRPr="00363FE8">
        <w:t>Name</w:t>
      </w:r>
    </w:p>
    <w:p w14:paraId="6B046068" w14:textId="77777777" w:rsidR="00EC536D" w:rsidRDefault="00EC536D" w:rsidP="00E9261E"/>
    <w:p w14:paraId="21F35D09" w14:textId="77777777" w:rsidR="00EC536D" w:rsidRDefault="00EC536D" w:rsidP="00E9261E"/>
    <w:p w14:paraId="1044E170" w14:textId="77777777" w:rsidR="00EC536D" w:rsidRDefault="00EC536D" w:rsidP="00E9261E"/>
    <w:p w14:paraId="3D893DE2" w14:textId="77777777" w:rsidR="00EC536D" w:rsidRDefault="00EC536D" w:rsidP="00E9261E"/>
    <w:p w14:paraId="5517E9C8" w14:textId="51345287" w:rsidR="00EC536D" w:rsidRPr="00336780" w:rsidRDefault="00EC536D" w:rsidP="00363FE8">
      <w:pPr>
        <w:pStyle w:val="Sampleaviationtext"/>
        <w:rPr>
          <w:i w:val="0"/>
          <w:iCs w:val="0"/>
          <w:color w:val="AC2C0C"/>
        </w:rPr>
      </w:pPr>
      <w:r w:rsidRPr="00336780">
        <w:rPr>
          <w:i w:val="0"/>
          <w:iCs w:val="0"/>
          <w:color w:val="AC2C0C"/>
        </w:rPr>
        <w:t>&lt;</w:t>
      </w:r>
      <w:r w:rsidR="00336780" w:rsidRPr="00336780">
        <w:rPr>
          <w:i w:val="0"/>
          <w:iCs w:val="0"/>
          <w:color w:val="AC2C0C"/>
        </w:rPr>
        <w:t>I</w:t>
      </w:r>
      <w:r w:rsidRPr="00336780">
        <w:rPr>
          <w:i w:val="0"/>
          <w:iCs w:val="0"/>
          <w:color w:val="AC2C0C"/>
        </w:rPr>
        <w:t>nsert image if required/delete as required&gt;</w:t>
      </w:r>
    </w:p>
    <w:p w14:paraId="11707FF7" w14:textId="77777777" w:rsidR="00EC536D" w:rsidRDefault="00EC536D" w:rsidP="00E9261E"/>
    <w:p w14:paraId="23E9E632" w14:textId="77777777" w:rsidR="00EC536D" w:rsidRDefault="00EC536D" w:rsidP="00E9261E"/>
    <w:p w14:paraId="5F30E03B" w14:textId="77777777" w:rsidR="00EC536D" w:rsidRDefault="00EC536D" w:rsidP="00E9261E"/>
    <w:p w14:paraId="71172FFE" w14:textId="77777777" w:rsidR="00EC536D" w:rsidRDefault="00EC536D" w:rsidP="00E9261E"/>
    <w:p w14:paraId="21990715" w14:textId="77777777" w:rsidR="00EC536D" w:rsidRDefault="00EC536D" w:rsidP="00E9261E"/>
    <w:p w14:paraId="06B16203" w14:textId="77777777" w:rsidR="00EC536D" w:rsidRDefault="00EC536D" w:rsidP="00E9261E"/>
    <w:p w14:paraId="5E09B51A" w14:textId="77777777" w:rsidR="00EC536D" w:rsidRDefault="00EC536D" w:rsidP="00E9261E"/>
    <w:p w14:paraId="35758023" w14:textId="77777777" w:rsidR="00EC536D" w:rsidRDefault="00EC536D" w:rsidP="00E9261E"/>
    <w:p w14:paraId="77C18272" w14:textId="77777777" w:rsidR="00EC536D" w:rsidRDefault="00EC536D" w:rsidP="00E9261E"/>
    <w:p w14:paraId="55B65768" w14:textId="77777777" w:rsidR="00EC536D" w:rsidRDefault="00EC536D" w:rsidP="00E9261E"/>
    <w:p w14:paraId="4F4424B2" w14:textId="77777777" w:rsidR="00EC536D" w:rsidRDefault="00EC536D" w:rsidP="00E9261E"/>
    <w:p w14:paraId="04409A6F" w14:textId="77777777" w:rsidR="00EC536D" w:rsidRDefault="00EC536D" w:rsidP="00E9261E"/>
    <w:p w14:paraId="3D7138AA" w14:textId="77777777" w:rsidR="00E9261E" w:rsidRPr="00E9261E" w:rsidRDefault="00E9261E" w:rsidP="00E9261E"/>
    <w:p w14:paraId="3B97AF45" w14:textId="7674876D" w:rsidR="00EC536D" w:rsidRPr="00363FE8" w:rsidRDefault="00E9261E" w:rsidP="00363FE8">
      <w:pPr>
        <w:pStyle w:val="NotesBoxText"/>
      </w:pPr>
      <w:r w:rsidRPr="00363FE8" w:rsidDel="00EA3147">
        <w:rPr>
          <w:rStyle w:val="bold"/>
        </w:rPr>
        <w:t>Version</w:t>
      </w:r>
      <w:r w:rsidRPr="00363FE8" w:rsidDel="00EA3147">
        <w:tab/>
      </w:r>
      <w:fldSimple w:instr=" DOCPROPERTY  Version  \* MERGEFORMAT ">
        <w:r w:rsidR="000611AB">
          <w:t>V2.0</w:t>
        </w:r>
      </w:fldSimple>
    </w:p>
    <w:p w14:paraId="452BB7EB" w14:textId="0FF38873" w:rsidR="00EC536D" w:rsidRPr="00363FE8" w:rsidRDefault="00EC536D" w:rsidP="00363FE8">
      <w:pPr>
        <w:pStyle w:val="NotesBoxText"/>
      </w:pPr>
      <w:r w:rsidRPr="00363FE8">
        <w:rPr>
          <w:rStyle w:val="bold"/>
        </w:rPr>
        <w:t>Date</w:t>
      </w:r>
      <w:r w:rsidR="00363FE8">
        <w:tab/>
      </w:r>
      <w:r w:rsidRPr="00363FE8">
        <w:tab/>
      </w:r>
      <w:r w:rsidR="00146583">
        <w:t>03/2025</w:t>
      </w:r>
    </w:p>
    <w:p w14:paraId="393B81A5" w14:textId="77777777" w:rsidR="00E9261E" w:rsidRPr="00E9261E" w:rsidRDefault="00E9261E" w:rsidP="00E9261E"/>
    <w:p w14:paraId="3AE97786" w14:textId="77777777" w:rsidR="00825800" w:rsidRDefault="00825800">
      <w:pPr>
        <w:sectPr w:rsidR="00825800" w:rsidSect="00366178">
          <w:headerReference w:type="default" r:id="rId12"/>
          <w:footerReference w:type="default" r:id="rId13"/>
          <w:pgSz w:w="11906" w:h="16838" w:code="9"/>
          <w:pgMar w:top="1134" w:right="1134" w:bottom="1134" w:left="1134" w:header="567" w:footer="567" w:gutter="0"/>
          <w:cols w:space="708"/>
          <w:titlePg/>
          <w:docGrid w:linePitch="360"/>
        </w:sectPr>
        <w:pPrChange w:id="0" w:author="Gosper, Alison" w:date="2023-10-12T14:23:00Z">
          <w:pPr>
            <w:pStyle w:val="SourceNotes"/>
          </w:pPr>
        </w:pPrChange>
      </w:pPr>
      <w:bookmarkStart w:id="1" w:name="_Hlk129070693"/>
    </w:p>
    <w:p w14:paraId="1DD8969B" w14:textId="77777777" w:rsidR="00340392" w:rsidRPr="000C56A5" w:rsidRDefault="00340392" w:rsidP="00340392">
      <w:pPr>
        <w:rPr>
          <w:rFonts w:asciiTheme="majorHAnsi" w:eastAsiaTheme="majorEastAsia" w:hAnsiTheme="majorHAnsi" w:cstheme="majorBidi"/>
          <w:b/>
          <w:color w:val="023E5C" w:themeColor="text2"/>
          <w:kern w:val="32"/>
          <w:sz w:val="48"/>
          <w:szCs w:val="32"/>
        </w:rPr>
      </w:pPr>
      <w:bookmarkStart w:id="2" w:name="_Toc184989883"/>
      <w:bookmarkStart w:id="3" w:name="_Toc190859697"/>
      <w:bookmarkStart w:id="4" w:name="_Toc144990652"/>
      <w:bookmarkStart w:id="5" w:name="_Toc142404778"/>
      <w:bookmarkStart w:id="6" w:name="_Toc142404769"/>
      <w:bookmarkEnd w:id="1"/>
      <w:r>
        <w:rPr>
          <w:color w:val="AC3708"/>
        </w:rPr>
        <w:lastRenderedPageBreak/>
        <w:t>&lt;</w:t>
      </w:r>
      <w:r w:rsidRPr="00937CDE">
        <w:rPr>
          <w:color w:val="AC3708"/>
        </w:rPr>
        <w:t>Operators are to remove the</w:t>
      </w:r>
      <w:r>
        <w:rPr>
          <w:color w:val="AC3708"/>
        </w:rPr>
        <w:t xml:space="preserve">se </w:t>
      </w:r>
      <w:r w:rsidRPr="00937CDE">
        <w:rPr>
          <w:color w:val="AC3708"/>
        </w:rPr>
        <w:t>instructions</w:t>
      </w:r>
      <w:r>
        <w:rPr>
          <w:color w:val="AC3708"/>
        </w:rPr>
        <w:t xml:space="preserve"> </w:t>
      </w:r>
      <w:r w:rsidRPr="00937CDE">
        <w:rPr>
          <w:color w:val="AC3708"/>
        </w:rPr>
        <w:t xml:space="preserve">before </w:t>
      </w:r>
      <w:r>
        <w:rPr>
          <w:color w:val="AC3708"/>
        </w:rPr>
        <w:t xml:space="preserve">finalising </w:t>
      </w:r>
      <w:r w:rsidRPr="00937CDE">
        <w:rPr>
          <w:color w:val="AC3708"/>
        </w:rPr>
        <w:t>their draft.</w:t>
      </w:r>
      <w:r>
        <w:rPr>
          <w:color w:val="AC3708"/>
        </w:rPr>
        <w:t>&gt;</w:t>
      </w:r>
      <w:r>
        <w:rPr>
          <w:color w:val="AC3708"/>
        </w:rPr>
        <w:br/>
      </w:r>
      <w:r w:rsidRPr="000C56A5">
        <w:rPr>
          <w:rFonts w:asciiTheme="majorHAnsi" w:eastAsiaTheme="majorEastAsia" w:hAnsiTheme="majorHAnsi" w:cstheme="majorBidi"/>
          <w:b/>
          <w:color w:val="AC3708"/>
          <w:kern w:val="32"/>
          <w:sz w:val="48"/>
          <w:szCs w:val="32"/>
        </w:rPr>
        <w:t>Instructions</w:t>
      </w:r>
      <w:bookmarkEnd w:id="2"/>
      <w:bookmarkEnd w:id="3"/>
    </w:p>
    <w:p w14:paraId="19166EB6" w14:textId="77777777" w:rsidR="00340392" w:rsidRPr="000C56A5" w:rsidRDefault="00340392" w:rsidP="00340392">
      <w:pPr>
        <w:rPr>
          <w:b/>
          <w:bCs/>
        </w:rPr>
      </w:pPr>
      <w:r w:rsidRPr="000C56A5">
        <w:rPr>
          <w:b/>
          <w:bCs/>
        </w:rPr>
        <w:t>How to use this Operations Manual Supplement Template</w:t>
      </w:r>
    </w:p>
    <w:p w14:paraId="0CA1EAA7" w14:textId="77777777" w:rsidR="00340392" w:rsidRPr="000C56A5" w:rsidRDefault="00340392" w:rsidP="00340392">
      <w:r w:rsidRPr="000C56A5">
        <w:t xml:space="preserve">This template is designed to assist operators in developing an Operations Manual document/section/supplement for compliance with Civil Aviation Order 48.1 (2019) (the order) and relevant Appendix of the order. </w:t>
      </w:r>
    </w:p>
    <w:p w14:paraId="3AB3B46D" w14:textId="77777777" w:rsidR="00340392" w:rsidRPr="000C56A5" w:rsidRDefault="00340392" w:rsidP="00340392">
      <w:r w:rsidRPr="000C56A5">
        <w:t>When developing the Operations Manual supplement, operators are strongly advised to refer to CAAP 48-01 available from the CASA Fatigue Resources webpage. While the CAAP is advisory in nature, the CAAP is referenced multiple times in the order as the CAAP contains highly relevant information and guidance to assist operators in developing a compliant submission.</w:t>
      </w:r>
    </w:p>
    <w:p w14:paraId="1B1D9670" w14:textId="77777777" w:rsidR="00340392" w:rsidRPr="000C56A5" w:rsidRDefault="00340392" w:rsidP="00340392">
      <w:r w:rsidRPr="000C56A5">
        <w:t xml:space="preserve">Given the range of activities which can be conducted by AOCs and the variance in the size and complexity of aviation organisations, this template is generic in nature and may be of more assistance to smaller or less complex operations. </w:t>
      </w:r>
    </w:p>
    <w:p w14:paraId="5920FC2F" w14:textId="77777777" w:rsidR="00340392" w:rsidRPr="000C56A5" w:rsidRDefault="00340392" w:rsidP="00340392">
      <w:r w:rsidRPr="000C56A5">
        <w:t>Each operator using this template will need to amend, delete from, and add to the document as appropriate to suit your operation, procedures, organisational structure and so on. Specific items which need to be amended from the template when developing your individual Operations Manual Supplement include:</w:t>
      </w:r>
    </w:p>
    <w:p w14:paraId="61778B70" w14:textId="77777777" w:rsidR="00340392" w:rsidRPr="000C56A5" w:rsidRDefault="00340392" w:rsidP="00340392">
      <w:pPr>
        <w:numPr>
          <w:ilvl w:val="0"/>
          <w:numId w:val="4"/>
        </w:numPr>
      </w:pPr>
      <w:r w:rsidRPr="000C56A5">
        <w:t xml:space="preserve">where &lt;XXXX&gt; or similar is shown in the text and/or a </w:t>
      </w:r>
      <w:r w:rsidRPr="000C56A5">
        <w:rPr>
          <w:highlight w:val="cyan"/>
        </w:rPr>
        <w:t>blue</w:t>
      </w:r>
      <w:r w:rsidRPr="000C56A5">
        <w:t xml:space="preserve"> highlight is used, the text will need to be replaced to reflect the relevant matter e.g. AOC holder’s name; CEO’s name; role in organisation structure; name of the system used; or other specific information particular to your organisation.</w:t>
      </w:r>
    </w:p>
    <w:p w14:paraId="422D24E6" w14:textId="77777777" w:rsidR="00340392" w:rsidRPr="000C56A5" w:rsidRDefault="00340392" w:rsidP="00340392">
      <w:pPr>
        <w:numPr>
          <w:ilvl w:val="0"/>
          <w:numId w:val="4"/>
        </w:numPr>
      </w:pPr>
      <w:r w:rsidRPr="000C56A5">
        <w:t xml:space="preserve">Numerical limits are identified by </w:t>
      </w:r>
      <w:r w:rsidRPr="000C56A5">
        <w:rPr>
          <w:highlight w:val="green"/>
        </w:rPr>
        <w:t>green</w:t>
      </w:r>
      <w:r w:rsidRPr="000C56A5">
        <w:t xml:space="preserve"> highlights. You will need to replace the green highlighted limits with the limits relevant to your operation. The actual limits you select must be informed by your hazard identification and risk assessment procedures and must not fall outside the limits prescribed in the relevant Appendix.</w:t>
      </w:r>
    </w:p>
    <w:p w14:paraId="58ED63E5" w14:textId="77777777" w:rsidR="00340392" w:rsidRPr="000C56A5" w:rsidRDefault="00340392" w:rsidP="00340392">
      <w:pPr>
        <w:numPr>
          <w:ilvl w:val="0"/>
          <w:numId w:val="4"/>
        </w:numPr>
      </w:pPr>
      <w:r>
        <w:t xml:space="preserve">Text in </w:t>
      </w:r>
      <w:r w:rsidRPr="000C56A5">
        <w:rPr>
          <w:color w:val="972D00"/>
        </w:rPr>
        <w:t>orange</w:t>
      </w:r>
      <w:r>
        <w:rPr>
          <w:color w:val="972D00"/>
        </w:rPr>
        <w:t xml:space="preserve"> font</w:t>
      </w:r>
      <w:r w:rsidRPr="000C56A5">
        <w:t xml:space="preserve"> provide</w:t>
      </w:r>
      <w:r>
        <w:t>s</w:t>
      </w:r>
      <w:r w:rsidRPr="000C56A5">
        <w:t xml:space="preserve"> guidance to assist the author when developing the procedures. CASA anticipates a compliant manual will need to contain procedures and processes dealing with the matters in orange. As mentioned, operators will also need to consult CAAP 48-01 for more comprehensive guidance. After an operator has used the orange text to guide the development of appropriate procedures, the orange text should be removed from the finished supplement prior to submission to CASA.</w:t>
      </w:r>
    </w:p>
    <w:p w14:paraId="261E27F4" w14:textId="77777777" w:rsidR="00340392" w:rsidRPr="000C56A5" w:rsidRDefault="00340392" w:rsidP="00340392">
      <w:pPr>
        <w:numPr>
          <w:ilvl w:val="0"/>
          <w:numId w:val="4"/>
        </w:numPr>
      </w:pPr>
      <w:r w:rsidRPr="000C56A5">
        <w:t>The tables and forms may need to be labelled to suit your organisation’s operations manual or exposition, with relevant references in the text amended as a result.</w:t>
      </w:r>
    </w:p>
    <w:p w14:paraId="6DEF745C" w14:textId="77777777" w:rsidR="00340392" w:rsidRPr="000C56A5" w:rsidRDefault="00340392" w:rsidP="00340392">
      <w:pPr>
        <w:numPr>
          <w:ilvl w:val="0"/>
          <w:numId w:val="4"/>
        </w:numPr>
      </w:pPr>
      <w:r w:rsidRPr="000C56A5">
        <w:t>The numbering used in the template may need to be amended to align with the numbering system of your operations manual or exposition.</w:t>
      </w:r>
    </w:p>
    <w:p w14:paraId="164FDA85" w14:textId="77777777" w:rsidR="00340392" w:rsidRPr="000C56A5" w:rsidRDefault="00340392" w:rsidP="00340392">
      <w:pPr>
        <w:pStyle w:val="NotesBoxTextHanging"/>
      </w:pPr>
      <w:r w:rsidRPr="000C56A5">
        <w:rPr>
          <w:b/>
          <w:bCs/>
        </w:rPr>
        <w:t>Note:</w:t>
      </w:r>
      <w:r w:rsidRPr="000C56A5">
        <w:tab/>
        <w:t>The Definitions are specific to CAO 48.1 (2019) and appear in this template either per the order or from the CAAP 48-01 in which the language has been simplified slightly. These Definitions may not be consistent with terms used elsewhere in your operations manual or exposition but are required to be used.</w:t>
      </w:r>
    </w:p>
    <w:p w14:paraId="6A26DF7D" w14:textId="77777777" w:rsidR="00336780" w:rsidRDefault="00336780" w:rsidP="004F0F7B">
      <w:pPr>
        <w:pStyle w:val="TOCHeading"/>
        <w:sectPr w:rsidR="00336780" w:rsidSect="00366178">
          <w:headerReference w:type="even" r:id="rId14"/>
          <w:headerReference w:type="default" r:id="rId15"/>
          <w:footerReference w:type="default" r:id="rId16"/>
          <w:headerReference w:type="first" r:id="rId17"/>
          <w:footerReference w:type="first" r:id="rId18"/>
          <w:pgSz w:w="11906" w:h="16838" w:code="9"/>
          <w:pgMar w:top="1134" w:right="1134" w:bottom="1134" w:left="1134" w:header="567" w:footer="567" w:gutter="0"/>
          <w:cols w:space="708"/>
          <w:docGrid w:linePitch="360"/>
        </w:sectPr>
      </w:pPr>
    </w:p>
    <w:p w14:paraId="299B2EB1" w14:textId="5D831D20" w:rsidR="004F0F7B" w:rsidRDefault="00363FE8" w:rsidP="004F0F7B">
      <w:pPr>
        <w:pStyle w:val="TOCHeading"/>
      </w:pPr>
      <w:r>
        <w:lastRenderedPageBreak/>
        <w:t>Table of c</w:t>
      </w:r>
      <w:r w:rsidR="00016524">
        <w:t>ontents</w:t>
      </w:r>
    </w:p>
    <w:p w14:paraId="64532524" w14:textId="793C6EE9" w:rsidR="00CC64A1" w:rsidRDefault="00440CA0">
      <w:pPr>
        <w:pStyle w:val="TOC1"/>
        <w:rPr>
          <w:rFonts w:asciiTheme="minorHAnsi" w:eastAsiaTheme="minorEastAsia" w:hAnsiTheme="minorHAnsi"/>
          <w:b w:val="0"/>
          <w:color w:val="auto"/>
          <w:kern w:val="2"/>
          <w:sz w:val="24"/>
          <w:szCs w:val="24"/>
          <w:lang w:eastAsia="en-AU"/>
          <w14:ligatures w14:val="standardContextual"/>
        </w:rPr>
      </w:pPr>
      <w:r>
        <w:rPr>
          <w:sz w:val="36"/>
          <w:szCs w:val="26"/>
        </w:rPr>
        <w:fldChar w:fldCharType="begin"/>
      </w:r>
      <w:r>
        <w:instrText xml:space="preserve"> TOC \o "1-3" \h \z \u </w:instrText>
      </w:r>
      <w:r>
        <w:rPr>
          <w:sz w:val="36"/>
          <w:szCs w:val="26"/>
        </w:rPr>
        <w:fldChar w:fldCharType="separate"/>
      </w:r>
      <w:hyperlink w:anchor="_Toc191569791" w:history="1">
        <w:r w:rsidR="00CC64A1" w:rsidRPr="00FB4F27">
          <w:rPr>
            <w:rStyle w:val="Hyperlink"/>
          </w:rPr>
          <w:t>List of effective pages</w:t>
        </w:r>
        <w:r w:rsidR="00CC64A1">
          <w:rPr>
            <w:webHidden/>
          </w:rPr>
          <w:tab/>
        </w:r>
        <w:r w:rsidR="00CC64A1">
          <w:rPr>
            <w:webHidden/>
          </w:rPr>
          <w:fldChar w:fldCharType="begin"/>
        </w:r>
        <w:r w:rsidR="00CC64A1">
          <w:rPr>
            <w:webHidden/>
          </w:rPr>
          <w:instrText xml:space="preserve"> PAGEREF _Toc191569791 \h </w:instrText>
        </w:r>
        <w:r w:rsidR="00CC64A1">
          <w:rPr>
            <w:webHidden/>
          </w:rPr>
        </w:r>
        <w:r w:rsidR="00CC64A1">
          <w:rPr>
            <w:webHidden/>
          </w:rPr>
          <w:fldChar w:fldCharType="separate"/>
        </w:r>
        <w:r w:rsidR="000B746E">
          <w:rPr>
            <w:webHidden/>
          </w:rPr>
          <w:t>4</w:t>
        </w:r>
        <w:r w:rsidR="00CC64A1">
          <w:rPr>
            <w:webHidden/>
          </w:rPr>
          <w:fldChar w:fldCharType="end"/>
        </w:r>
      </w:hyperlink>
    </w:p>
    <w:p w14:paraId="64C4AF9E" w14:textId="122610E1" w:rsidR="00CC64A1" w:rsidRDefault="00CC64A1">
      <w:pPr>
        <w:pStyle w:val="TOC1"/>
        <w:rPr>
          <w:rFonts w:asciiTheme="minorHAnsi" w:eastAsiaTheme="minorEastAsia" w:hAnsiTheme="minorHAnsi"/>
          <w:b w:val="0"/>
          <w:color w:val="auto"/>
          <w:kern w:val="2"/>
          <w:sz w:val="24"/>
          <w:szCs w:val="24"/>
          <w:lang w:eastAsia="en-AU"/>
          <w14:ligatures w14:val="standardContextual"/>
        </w:rPr>
      </w:pPr>
      <w:hyperlink w:anchor="_Toc191569792" w:history="1">
        <w:r w:rsidRPr="00FB4F27">
          <w:rPr>
            <w:rStyle w:val="Hyperlink"/>
          </w:rPr>
          <w:t>Amendment record/revision history</w:t>
        </w:r>
        <w:r>
          <w:rPr>
            <w:webHidden/>
          </w:rPr>
          <w:tab/>
        </w:r>
        <w:r>
          <w:rPr>
            <w:webHidden/>
          </w:rPr>
          <w:fldChar w:fldCharType="begin"/>
        </w:r>
        <w:r>
          <w:rPr>
            <w:webHidden/>
          </w:rPr>
          <w:instrText xml:space="preserve"> PAGEREF _Toc191569792 \h </w:instrText>
        </w:r>
        <w:r>
          <w:rPr>
            <w:webHidden/>
          </w:rPr>
        </w:r>
        <w:r>
          <w:rPr>
            <w:webHidden/>
          </w:rPr>
          <w:fldChar w:fldCharType="separate"/>
        </w:r>
        <w:r w:rsidR="000B746E">
          <w:rPr>
            <w:webHidden/>
          </w:rPr>
          <w:t>5</w:t>
        </w:r>
        <w:r>
          <w:rPr>
            <w:webHidden/>
          </w:rPr>
          <w:fldChar w:fldCharType="end"/>
        </w:r>
      </w:hyperlink>
    </w:p>
    <w:p w14:paraId="68921C8F" w14:textId="2A07AD53" w:rsidR="00CC64A1" w:rsidRDefault="00CC64A1">
      <w:pPr>
        <w:pStyle w:val="TOC1"/>
        <w:rPr>
          <w:rFonts w:asciiTheme="minorHAnsi" w:eastAsiaTheme="minorEastAsia" w:hAnsiTheme="minorHAnsi"/>
          <w:b w:val="0"/>
          <w:color w:val="auto"/>
          <w:kern w:val="2"/>
          <w:sz w:val="24"/>
          <w:szCs w:val="24"/>
          <w:lang w:eastAsia="en-AU"/>
          <w14:ligatures w14:val="standardContextual"/>
        </w:rPr>
      </w:pPr>
      <w:hyperlink w:anchor="_Toc191569793" w:history="1">
        <w:r w:rsidRPr="00FB4F27">
          <w:rPr>
            <w:rStyle w:val="Hyperlink"/>
          </w:rPr>
          <w:t>References</w:t>
        </w:r>
        <w:r>
          <w:rPr>
            <w:webHidden/>
          </w:rPr>
          <w:tab/>
        </w:r>
        <w:r>
          <w:rPr>
            <w:webHidden/>
          </w:rPr>
          <w:tab/>
        </w:r>
        <w:r>
          <w:rPr>
            <w:webHidden/>
          </w:rPr>
          <w:fldChar w:fldCharType="begin"/>
        </w:r>
        <w:r>
          <w:rPr>
            <w:webHidden/>
          </w:rPr>
          <w:instrText xml:space="preserve"> PAGEREF _Toc191569793 \h </w:instrText>
        </w:r>
        <w:r>
          <w:rPr>
            <w:webHidden/>
          </w:rPr>
        </w:r>
        <w:r>
          <w:rPr>
            <w:webHidden/>
          </w:rPr>
          <w:fldChar w:fldCharType="separate"/>
        </w:r>
        <w:r w:rsidR="000B746E">
          <w:rPr>
            <w:webHidden/>
          </w:rPr>
          <w:t>6</w:t>
        </w:r>
        <w:r>
          <w:rPr>
            <w:webHidden/>
          </w:rPr>
          <w:fldChar w:fldCharType="end"/>
        </w:r>
      </w:hyperlink>
    </w:p>
    <w:p w14:paraId="485E83D3" w14:textId="6FA256D8" w:rsidR="00CC64A1" w:rsidRDefault="00CC64A1">
      <w:pPr>
        <w:pStyle w:val="TOC2"/>
        <w:rPr>
          <w:rFonts w:asciiTheme="minorHAnsi" w:eastAsiaTheme="minorEastAsia" w:hAnsiTheme="minorHAnsi"/>
          <w:noProof/>
          <w:color w:val="auto"/>
          <w:kern w:val="2"/>
          <w:sz w:val="24"/>
          <w:szCs w:val="24"/>
          <w:lang w:eastAsia="en-AU"/>
          <w14:ligatures w14:val="standardContextual"/>
        </w:rPr>
      </w:pPr>
      <w:hyperlink w:anchor="_Toc191569794" w:history="1">
        <w:r w:rsidRPr="00FB4F27">
          <w:rPr>
            <w:rStyle w:val="Hyperlink"/>
            <w:noProof/>
          </w:rPr>
          <w:t>Acronyms</w:t>
        </w:r>
        <w:r>
          <w:rPr>
            <w:noProof/>
            <w:webHidden/>
          </w:rPr>
          <w:tab/>
        </w:r>
        <w:r>
          <w:rPr>
            <w:noProof/>
            <w:webHidden/>
          </w:rPr>
          <w:tab/>
        </w:r>
        <w:r>
          <w:rPr>
            <w:noProof/>
            <w:webHidden/>
          </w:rPr>
          <w:fldChar w:fldCharType="begin"/>
        </w:r>
        <w:r>
          <w:rPr>
            <w:noProof/>
            <w:webHidden/>
          </w:rPr>
          <w:instrText xml:space="preserve"> PAGEREF _Toc191569794 \h </w:instrText>
        </w:r>
        <w:r>
          <w:rPr>
            <w:noProof/>
            <w:webHidden/>
          </w:rPr>
        </w:r>
        <w:r>
          <w:rPr>
            <w:noProof/>
            <w:webHidden/>
          </w:rPr>
          <w:fldChar w:fldCharType="separate"/>
        </w:r>
        <w:r w:rsidR="000B746E">
          <w:rPr>
            <w:noProof/>
            <w:webHidden/>
          </w:rPr>
          <w:t>6</w:t>
        </w:r>
        <w:r>
          <w:rPr>
            <w:noProof/>
            <w:webHidden/>
          </w:rPr>
          <w:fldChar w:fldCharType="end"/>
        </w:r>
      </w:hyperlink>
    </w:p>
    <w:p w14:paraId="6CF40260" w14:textId="5CB23076" w:rsidR="00CC64A1" w:rsidRDefault="00CC64A1">
      <w:pPr>
        <w:pStyle w:val="TOC2"/>
        <w:rPr>
          <w:rFonts w:asciiTheme="minorHAnsi" w:eastAsiaTheme="minorEastAsia" w:hAnsiTheme="minorHAnsi"/>
          <w:noProof/>
          <w:color w:val="auto"/>
          <w:kern w:val="2"/>
          <w:sz w:val="24"/>
          <w:szCs w:val="24"/>
          <w:lang w:eastAsia="en-AU"/>
          <w14:ligatures w14:val="standardContextual"/>
        </w:rPr>
      </w:pPr>
      <w:hyperlink w:anchor="_Toc191569795" w:history="1">
        <w:r w:rsidRPr="00FB4F27">
          <w:rPr>
            <w:rStyle w:val="Hyperlink"/>
            <w:noProof/>
          </w:rPr>
          <w:t>Definitions</w:t>
        </w:r>
        <w:r>
          <w:rPr>
            <w:noProof/>
            <w:webHidden/>
          </w:rPr>
          <w:tab/>
        </w:r>
        <w:r>
          <w:rPr>
            <w:noProof/>
            <w:webHidden/>
          </w:rPr>
          <w:tab/>
        </w:r>
        <w:r>
          <w:rPr>
            <w:noProof/>
            <w:webHidden/>
          </w:rPr>
          <w:fldChar w:fldCharType="begin"/>
        </w:r>
        <w:r>
          <w:rPr>
            <w:noProof/>
            <w:webHidden/>
          </w:rPr>
          <w:instrText xml:space="preserve"> PAGEREF _Toc191569795 \h </w:instrText>
        </w:r>
        <w:r>
          <w:rPr>
            <w:noProof/>
            <w:webHidden/>
          </w:rPr>
        </w:r>
        <w:r>
          <w:rPr>
            <w:noProof/>
            <w:webHidden/>
          </w:rPr>
          <w:fldChar w:fldCharType="separate"/>
        </w:r>
        <w:r w:rsidR="000B746E">
          <w:rPr>
            <w:noProof/>
            <w:webHidden/>
          </w:rPr>
          <w:t>6</w:t>
        </w:r>
        <w:r>
          <w:rPr>
            <w:noProof/>
            <w:webHidden/>
          </w:rPr>
          <w:fldChar w:fldCharType="end"/>
        </w:r>
      </w:hyperlink>
    </w:p>
    <w:p w14:paraId="680C1D13" w14:textId="223FEF82" w:rsidR="00CC64A1" w:rsidRDefault="00CC64A1">
      <w:pPr>
        <w:pStyle w:val="TOC2"/>
        <w:rPr>
          <w:rFonts w:asciiTheme="minorHAnsi" w:eastAsiaTheme="minorEastAsia" w:hAnsiTheme="minorHAnsi"/>
          <w:noProof/>
          <w:color w:val="auto"/>
          <w:kern w:val="2"/>
          <w:sz w:val="24"/>
          <w:szCs w:val="24"/>
          <w:lang w:eastAsia="en-AU"/>
          <w14:ligatures w14:val="standardContextual"/>
        </w:rPr>
      </w:pPr>
      <w:hyperlink w:anchor="_Toc191569796" w:history="1">
        <w:r w:rsidRPr="00FB4F27">
          <w:rPr>
            <w:rStyle w:val="Hyperlink"/>
            <w:noProof/>
          </w:rPr>
          <w:t>Reference material</w:t>
        </w:r>
        <w:r>
          <w:rPr>
            <w:noProof/>
            <w:webHidden/>
          </w:rPr>
          <w:tab/>
        </w:r>
        <w:r>
          <w:rPr>
            <w:noProof/>
            <w:webHidden/>
          </w:rPr>
          <w:fldChar w:fldCharType="begin"/>
        </w:r>
        <w:r>
          <w:rPr>
            <w:noProof/>
            <w:webHidden/>
          </w:rPr>
          <w:instrText xml:space="preserve"> PAGEREF _Toc191569796 \h </w:instrText>
        </w:r>
        <w:r>
          <w:rPr>
            <w:noProof/>
            <w:webHidden/>
          </w:rPr>
        </w:r>
        <w:r>
          <w:rPr>
            <w:noProof/>
            <w:webHidden/>
          </w:rPr>
          <w:fldChar w:fldCharType="separate"/>
        </w:r>
        <w:r w:rsidR="000B746E">
          <w:rPr>
            <w:noProof/>
            <w:webHidden/>
          </w:rPr>
          <w:t>9</w:t>
        </w:r>
        <w:r>
          <w:rPr>
            <w:noProof/>
            <w:webHidden/>
          </w:rPr>
          <w:fldChar w:fldCharType="end"/>
        </w:r>
      </w:hyperlink>
    </w:p>
    <w:p w14:paraId="33C45A03" w14:textId="2588C59B" w:rsidR="00CC64A1" w:rsidRDefault="00CC64A1">
      <w:pPr>
        <w:pStyle w:val="TOC1"/>
        <w:rPr>
          <w:rFonts w:asciiTheme="minorHAnsi" w:eastAsiaTheme="minorEastAsia" w:hAnsiTheme="minorHAnsi"/>
          <w:b w:val="0"/>
          <w:color w:val="auto"/>
          <w:kern w:val="2"/>
          <w:sz w:val="24"/>
          <w:szCs w:val="24"/>
          <w:lang w:eastAsia="en-AU"/>
          <w14:ligatures w14:val="standardContextual"/>
        </w:rPr>
      </w:pPr>
      <w:hyperlink w:anchor="_Toc191569797" w:history="1">
        <w:r w:rsidRPr="00FB4F27">
          <w:rPr>
            <w:rStyle w:val="Hyperlink"/>
          </w:rPr>
          <w:t>1</w:t>
        </w:r>
        <w:r>
          <w:rPr>
            <w:rFonts w:asciiTheme="minorHAnsi" w:eastAsiaTheme="minorEastAsia" w:hAnsiTheme="minorHAnsi"/>
            <w:b w:val="0"/>
            <w:color w:val="auto"/>
            <w:kern w:val="2"/>
            <w:sz w:val="24"/>
            <w:szCs w:val="24"/>
            <w:lang w:eastAsia="en-AU"/>
            <w14:ligatures w14:val="standardContextual"/>
          </w:rPr>
          <w:tab/>
        </w:r>
        <w:r w:rsidRPr="00FB4F27">
          <w:rPr>
            <w:rStyle w:val="Hyperlink"/>
          </w:rPr>
          <w:t>Flight crew member fatigue management</w:t>
        </w:r>
        <w:r>
          <w:rPr>
            <w:webHidden/>
          </w:rPr>
          <w:tab/>
        </w:r>
        <w:r>
          <w:rPr>
            <w:webHidden/>
          </w:rPr>
          <w:fldChar w:fldCharType="begin"/>
        </w:r>
        <w:r>
          <w:rPr>
            <w:webHidden/>
          </w:rPr>
          <w:instrText xml:space="preserve"> PAGEREF _Toc191569797 \h </w:instrText>
        </w:r>
        <w:r>
          <w:rPr>
            <w:webHidden/>
          </w:rPr>
        </w:r>
        <w:r>
          <w:rPr>
            <w:webHidden/>
          </w:rPr>
          <w:fldChar w:fldCharType="separate"/>
        </w:r>
        <w:r w:rsidR="000B746E">
          <w:rPr>
            <w:webHidden/>
          </w:rPr>
          <w:t>10</w:t>
        </w:r>
        <w:r>
          <w:rPr>
            <w:webHidden/>
          </w:rPr>
          <w:fldChar w:fldCharType="end"/>
        </w:r>
      </w:hyperlink>
    </w:p>
    <w:p w14:paraId="0EBE0573" w14:textId="3EABD7F8" w:rsidR="00CC64A1" w:rsidRDefault="00CC64A1">
      <w:pPr>
        <w:pStyle w:val="TOC2"/>
        <w:rPr>
          <w:rFonts w:asciiTheme="minorHAnsi" w:eastAsiaTheme="minorEastAsia" w:hAnsiTheme="minorHAnsi"/>
          <w:noProof/>
          <w:color w:val="auto"/>
          <w:kern w:val="2"/>
          <w:sz w:val="24"/>
          <w:szCs w:val="24"/>
          <w:lang w:eastAsia="en-AU"/>
          <w14:ligatures w14:val="standardContextual"/>
        </w:rPr>
      </w:pPr>
      <w:hyperlink w:anchor="_Toc191569798" w:history="1">
        <w:r w:rsidRPr="00FB4F27">
          <w:rPr>
            <w:rStyle w:val="Hyperlink"/>
            <w:noProof/>
          </w:rPr>
          <w:t>1.1</w:t>
        </w:r>
        <w:r>
          <w:rPr>
            <w:rFonts w:asciiTheme="minorHAnsi" w:eastAsiaTheme="minorEastAsia" w:hAnsiTheme="minorHAnsi"/>
            <w:noProof/>
            <w:color w:val="auto"/>
            <w:kern w:val="2"/>
            <w:sz w:val="24"/>
            <w:szCs w:val="24"/>
            <w:lang w:eastAsia="en-AU"/>
            <w14:ligatures w14:val="standardContextual"/>
          </w:rPr>
          <w:tab/>
        </w:r>
        <w:r w:rsidRPr="00FB4F27">
          <w:rPr>
            <w:rStyle w:val="Hyperlink"/>
            <w:noProof/>
          </w:rPr>
          <w:t>Fatigue management policy</w:t>
        </w:r>
        <w:r>
          <w:rPr>
            <w:noProof/>
            <w:webHidden/>
          </w:rPr>
          <w:tab/>
        </w:r>
        <w:r>
          <w:rPr>
            <w:noProof/>
            <w:webHidden/>
          </w:rPr>
          <w:fldChar w:fldCharType="begin"/>
        </w:r>
        <w:r>
          <w:rPr>
            <w:noProof/>
            <w:webHidden/>
          </w:rPr>
          <w:instrText xml:space="preserve"> PAGEREF _Toc191569798 \h </w:instrText>
        </w:r>
        <w:r>
          <w:rPr>
            <w:noProof/>
            <w:webHidden/>
          </w:rPr>
        </w:r>
        <w:r>
          <w:rPr>
            <w:noProof/>
            <w:webHidden/>
          </w:rPr>
          <w:fldChar w:fldCharType="separate"/>
        </w:r>
        <w:r w:rsidR="000B746E">
          <w:rPr>
            <w:noProof/>
            <w:webHidden/>
          </w:rPr>
          <w:t>10</w:t>
        </w:r>
        <w:r>
          <w:rPr>
            <w:noProof/>
            <w:webHidden/>
          </w:rPr>
          <w:fldChar w:fldCharType="end"/>
        </w:r>
      </w:hyperlink>
    </w:p>
    <w:p w14:paraId="2AE3D6E2" w14:textId="63D0AFDE" w:rsidR="00CC64A1" w:rsidRDefault="00CC64A1">
      <w:pPr>
        <w:pStyle w:val="TOC2"/>
        <w:rPr>
          <w:rFonts w:asciiTheme="minorHAnsi" w:eastAsiaTheme="minorEastAsia" w:hAnsiTheme="minorHAnsi"/>
          <w:noProof/>
          <w:color w:val="auto"/>
          <w:kern w:val="2"/>
          <w:sz w:val="24"/>
          <w:szCs w:val="24"/>
          <w:lang w:eastAsia="en-AU"/>
          <w14:ligatures w14:val="standardContextual"/>
        </w:rPr>
      </w:pPr>
      <w:hyperlink w:anchor="_Toc191569799" w:history="1">
        <w:r w:rsidRPr="00FB4F27">
          <w:rPr>
            <w:rStyle w:val="Hyperlink"/>
            <w:noProof/>
          </w:rPr>
          <w:t>1.2</w:t>
        </w:r>
        <w:r>
          <w:rPr>
            <w:rFonts w:asciiTheme="minorHAnsi" w:eastAsiaTheme="minorEastAsia" w:hAnsiTheme="minorHAnsi"/>
            <w:noProof/>
            <w:color w:val="auto"/>
            <w:kern w:val="2"/>
            <w:sz w:val="24"/>
            <w:szCs w:val="24"/>
            <w:lang w:eastAsia="en-AU"/>
            <w14:ligatures w14:val="standardContextual"/>
          </w:rPr>
          <w:tab/>
        </w:r>
        <w:r w:rsidRPr="00FB4F27">
          <w:rPr>
            <w:rStyle w:val="Hyperlink"/>
            <w:noProof/>
          </w:rPr>
          <w:t>Flight duty limitations and fatigue management</w:t>
        </w:r>
        <w:r>
          <w:rPr>
            <w:noProof/>
            <w:webHidden/>
          </w:rPr>
          <w:tab/>
        </w:r>
        <w:r>
          <w:rPr>
            <w:noProof/>
            <w:webHidden/>
          </w:rPr>
          <w:fldChar w:fldCharType="begin"/>
        </w:r>
        <w:r>
          <w:rPr>
            <w:noProof/>
            <w:webHidden/>
          </w:rPr>
          <w:instrText xml:space="preserve"> PAGEREF _Toc191569799 \h </w:instrText>
        </w:r>
        <w:r>
          <w:rPr>
            <w:noProof/>
            <w:webHidden/>
          </w:rPr>
        </w:r>
        <w:r>
          <w:rPr>
            <w:noProof/>
            <w:webHidden/>
          </w:rPr>
          <w:fldChar w:fldCharType="separate"/>
        </w:r>
        <w:r w:rsidR="000B746E">
          <w:rPr>
            <w:noProof/>
            <w:webHidden/>
          </w:rPr>
          <w:t>10</w:t>
        </w:r>
        <w:r>
          <w:rPr>
            <w:noProof/>
            <w:webHidden/>
          </w:rPr>
          <w:fldChar w:fldCharType="end"/>
        </w:r>
      </w:hyperlink>
    </w:p>
    <w:p w14:paraId="01B7683C" w14:textId="5504B2B6" w:rsidR="00CC64A1" w:rsidRDefault="00CC64A1">
      <w:pPr>
        <w:pStyle w:val="TOC3"/>
        <w:tabs>
          <w:tab w:val="left" w:pos="1418"/>
        </w:tabs>
        <w:rPr>
          <w:rFonts w:eastAsiaTheme="minorEastAsia"/>
          <w:noProof/>
          <w:color w:val="auto"/>
          <w:kern w:val="2"/>
          <w:sz w:val="24"/>
          <w:szCs w:val="24"/>
          <w:lang w:eastAsia="en-AU"/>
          <w14:ligatures w14:val="standardContextual"/>
        </w:rPr>
      </w:pPr>
      <w:hyperlink w:anchor="_Toc191569800" w:history="1">
        <w:r w:rsidRPr="00FB4F27">
          <w:rPr>
            <w:rStyle w:val="Hyperlink"/>
            <w:noProof/>
          </w:rPr>
          <w:t>1.2.1</w:t>
        </w:r>
        <w:r>
          <w:rPr>
            <w:rFonts w:eastAsiaTheme="minorEastAsia"/>
            <w:noProof/>
            <w:color w:val="auto"/>
            <w:kern w:val="2"/>
            <w:sz w:val="24"/>
            <w:szCs w:val="24"/>
            <w:lang w:eastAsia="en-AU"/>
            <w14:ligatures w14:val="standardContextual"/>
          </w:rPr>
          <w:tab/>
        </w:r>
        <w:r w:rsidRPr="00FB4F27">
          <w:rPr>
            <w:rStyle w:val="Hyperlink"/>
            <w:noProof/>
          </w:rPr>
          <w:t>Responsibilities</w:t>
        </w:r>
        <w:r>
          <w:rPr>
            <w:noProof/>
            <w:webHidden/>
          </w:rPr>
          <w:tab/>
        </w:r>
        <w:r>
          <w:rPr>
            <w:noProof/>
            <w:webHidden/>
          </w:rPr>
          <w:fldChar w:fldCharType="begin"/>
        </w:r>
        <w:r>
          <w:rPr>
            <w:noProof/>
            <w:webHidden/>
          </w:rPr>
          <w:instrText xml:space="preserve"> PAGEREF _Toc191569800 \h </w:instrText>
        </w:r>
        <w:r>
          <w:rPr>
            <w:noProof/>
            <w:webHidden/>
          </w:rPr>
        </w:r>
        <w:r>
          <w:rPr>
            <w:noProof/>
            <w:webHidden/>
          </w:rPr>
          <w:fldChar w:fldCharType="separate"/>
        </w:r>
        <w:r w:rsidR="000B746E">
          <w:rPr>
            <w:noProof/>
            <w:webHidden/>
          </w:rPr>
          <w:t>11</w:t>
        </w:r>
        <w:r>
          <w:rPr>
            <w:noProof/>
            <w:webHidden/>
          </w:rPr>
          <w:fldChar w:fldCharType="end"/>
        </w:r>
      </w:hyperlink>
    </w:p>
    <w:p w14:paraId="742667E3" w14:textId="72B23699" w:rsidR="00CC64A1" w:rsidRDefault="00CC64A1">
      <w:pPr>
        <w:pStyle w:val="TOC3"/>
        <w:tabs>
          <w:tab w:val="left" w:pos="1418"/>
        </w:tabs>
        <w:rPr>
          <w:rFonts w:eastAsiaTheme="minorEastAsia"/>
          <w:noProof/>
          <w:color w:val="auto"/>
          <w:kern w:val="2"/>
          <w:sz w:val="24"/>
          <w:szCs w:val="24"/>
          <w:lang w:eastAsia="en-AU"/>
          <w14:ligatures w14:val="standardContextual"/>
        </w:rPr>
      </w:pPr>
      <w:hyperlink w:anchor="_Toc191569801" w:history="1">
        <w:r w:rsidRPr="00FB4F27">
          <w:rPr>
            <w:rStyle w:val="Hyperlink"/>
            <w:noProof/>
          </w:rPr>
          <w:t>1.2.2</w:t>
        </w:r>
        <w:r>
          <w:rPr>
            <w:rFonts w:eastAsiaTheme="minorEastAsia"/>
            <w:noProof/>
            <w:color w:val="auto"/>
            <w:kern w:val="2"/>
            <w:sz w:val="24"/>
            <w:szCs w:val="24"/>
            <w:lang w:eastAsia="en-AU"/>
            <w14:ligatures w14:val="standardContextual"/>
          </w:rPr>
          <w:tab/>
        </w:r>
        <w:r w:rsidRPr="00FB4F27">
          <w:rPr>
            <w:rStyle w:val="Hyperlink"/>
            <w:noProof/>
          </w:rPr>
          <w:t>Prior sleep opportunity</w:t>
        </w:r>
        <w:r>
          <w:rPr>
            <w:noProof/>
            <w:webHidden/>
          </w:rPr>
          <w:tab/>
        </w:r>
        <w:r>
          <w:rPr>
            <w:noProof/>
            <w:webHidden/>
          </w:rPr>
          <w:fldChar w:fldCharType="begin"/>
        </w:r>
        <w:r>
          <w:rPr>
            <w:noProof/>
            <w:webHidden/>
          </w:rPr>
          <w:instrText xml:space="preserve"> PAGEREF _Toc191569801 \h </w:instrText>
        </w:r>
        <w:r>
          <w:rPr>
            <w:noProof/>
            <w:webHidden/>
          </w:rPr>
        </w:r>
        <w:r>
          <w:rPr>
            <w:noProof/>
            <w:webHidden/>
          </w:rPr>
          <w:fldChar w:fldCharType="separate"/>
        </w:r>
        <w:r w:rsidR="000B746E">
          <w:rPr>
            <w:noProof/>
            <w:webHidden/>
          </w:rPr>
          <w:t>13</w:t>
        </w:r>
        <w:r>
          <w:rPr>
            <w:noProof/>
            <w:webHidden/>
          </w:rPr>
          <w:fldChar w:fldCharType="end"/>
        </w:r>
      </w:hyperlink>
    </w:p>
    <w:p w14:paraId="006C621D" w14:textId="32BDF765" w:rsidR="00CC64A1" w:rsidRDefault="00CC64A1">
      <w:pPr>
        <w:pStyle w:val="TOC3"/>
        <w:tabs>
          <w:tab w:val="left" w:pos="1418"/>
        </w:tabs>
        <w:rPr>
          <w:rFonts w:eastAsiaTheme="minorEastAsia"/>
          <w:noProof/>
          <w:color w:val="auto"/>
          <w:kern w:val="2"/>
          <w:sz w:val="24"/>
          <w:szCs w:val="24"/>
          <w:lang w:eastAsia="en-AU"/>
          <w14:ligatures w14:val="standardContextual"/>
        </w:rPr>
      </w:pPr>
      <w:hyperlink w:anchor="_Toc191569802" w:history="1">
        <w:r w:rsidRPr="00FB4F27">
          <w:rPr>
            <w:rStyle w:val="Hyperlink"/>
            <w:noProof/>
          </w:rPr>
          <w:t>1.2.3</w:t>
        </w:r>
        <w:r>
          <w:rPr>
            <w:rFonts w:eastAsiaTheme="minorEastAsia"/>
            <w:noProof/>
            <w:color w:val="auto"/>
            <w:kern w:val="2"/>
            <w:sz w:val="24"/>
            <w:szCs w:val="24"/>
            <w:lang w:eastAsia="en-AU"/>
            <w14:ligatures w14:val="standardContextual"/>
          </w:rPr>
          <w:tab/>
        </w:r>
        <w:r w:rsidRPr="00FB4F27">
          <w:rPr>
            <w:rStyle w:val="Hyperlink"/>
            <w:noProof/>
          </w:rPr>
          <w:t>Duty time, FDP, flight time and cumulative limits</w:t>
        </w:r>
        <w:r>
          <w:rPr>
            <w:noProof/>
            <w:webHidden/>
          </w:rPr>
          <w:tab/>
        </w:r>
        <w:r>
          <w:rPr>
            <w:noProof/>
            <w:webHidden/>
          </w:rPr>
          <w:fldChar w:fldCharType="begin"/>
        </w:r>
        <w:r>
          <w:rPr>
            <w:noProof/>
            <w:webHidden/>
          </w:rPr>
          <w:instrText xml:space="preserve"> PAGEREF _Toc191569802 \h </w:instrText>
        </w:r>
        <w:r>
          <w:rPr>
            <w:noProof/>
            <w:webHidden/>
          </w:rPr>
        </w:r>
        <w:r>
          <w:rPr>
            <w:noProof/>
            <w:webHidden/>
          </w:rPr>
          <w:fldChar w:fldCharType="separate"/>
        </w:r>
        <w:r w:rsidR="000B746E">
          <w:rPr>
            <w:noProof/>
            <w:webHidden/>
          </w:rPr>
          <w:t>13</w:t>
        </w:r>
        <w:r>
          <w:rPr>
            <w:noProof/>
            <w:webHidden/>
          </w:rPr>
          <w:fldChar w:fldCharType="end"/>
        </w:r>
      </w:hyperlink>
    </w:p>
    <w:p w14:paraId="58FC9347" w14:textId="7B04D046" w:rsidR="00CC64A1" w:rsidRDefault="00CC64A1">
      <w:pPr>
        <w:pStyle w:val="TOC3"/>
        <w:tabs>
          <w:tab w:val="left" w:pos="1418"/>
        </w:tabs>
        <w:rPr>
          <w:rFonts w:eastAsiaTheme="minorEastAsia"/>
          <w:noProof/>
          <w:color w:val="auto"/>
          <w:kern w:val="2"/>
          <w:sz w:val="24"/>
          <w:szCs w:val="24"/>
          <w:lang w:eastAsia="en-AU"/>
          <w14:ligatures w14:val="standardContextual"/>
        </w:rPr>
      </w:pPr>
      <w:hyperlink w:anchor="_Toc191569803" w:history="1">
        <w:r w:rsidRPr="00FB4F27">
          <w:rPr>
            <w:rStyle w:val="Hyperlink"/>
            <w:noProof/>
          </w:rPr>
          <w:t>1.2.4</w:t>
        </w:r>
        <w:r>
          <w:rPr>
            <w:rFonts w:eastAsiaTheme="minorEastAsia"/>
            <w:noProof/>
            <w:color w:val="auto"/>
            <w:kern w:val="2"/>
            <w:sz w:val="24"/>
            <w:szCs w:val="24"/>
            <w:lang w:eastAsia="en-AU"/>
            <w14:ligatures w14:val="standardContextual"/>
          </w:rPr>
          <w:tab/>
        </w:r>
        <w:r w:rsidRPr="00FB4F27">
          <w:rPr>
            <w:rStyle w:val="Hyperlink"/>
            <w:noProof/>
          </w:rPr>
          <w:t>Increase in FDP limits by split duty</w:t>
        </w:r>
        <w:r>
          <w:rPr>
            <w:noProof/>
            <w:webHidden/>
          </w:rPr>
          <w:tab/>
        </w:r>
        <w:r>
          <w:rPr>
            <w:noProof/>
            <w:webHidden/>
          </w:rPr>
          <w:fldChar w:fldCharType="begin"/>
        </w:r>
        <w:r>
          <w:rPr>
            <w:noProof/>
            <w:webHidden/>
          </w:rPr>
          <w:instrText xml:space="preserve"> PAGEREF _Toc191569803 \h </w:instrText>
        </w:r>
        <w:r>
          <w:rPr>
            <w:noProof/>
            <w:webHidden/>
          </w:rPr>
        </w:r>
        <w:r>
          <w:rPr>
            <w:noProof/>
            <w:webHidden/>
          </w:rPr>
          <w:fldChar w:fldCharType="separate"/>
        </w:r>
        <w:r w:rsidR="000B746E">
          <w:rPr>
            <w:noProof/>
            <w:webHidden/>
          </w:rPr>
          <w:t>14</w:t>
        </w:r>
        <w:r>
          <w:rPr>
            <w:noProof/>
            <w:webHidden/>
          </w:rPr>
          <w:fldChar w:fldCharType="end"/>
        </w:r>
      </w:hyperlink>
    </w:p>
    <w:p w14:paraId="6CAAF318" w14:textId="4281BDCF" w:rsidR="00CC64A1" w:rsidRDefault="00CC64A1">
      <w:pPr>
        <w:pStyle w:val="TOC3"/>
        <w:tabs>
          <w:tab w:val="left" w:pos="1418"/>
        </w:tabs>
        <w:rPr>
          <w:rFonts w:eastAsiaTheme="minorEastAsia"/>
          <w:noProof/>
          <w:color w:val="auto"/>
          <w:kern w:val="2"/>
          <w:sz w:val="24"/>
          <w:szCs w:val="24"/>
          <w:lang w:eastAsia="en-AU"/>
          <w14:ligatures w14:val="standardContextual"/>
        </w:rPr>
      </w:pPr>
      <w:hyperlink w:anchor="_Toc191569804" w:history="1">
        <w:r w:rsidRPr="00FB4F27">
          <w:rPr>
            <w:rStyle w:val="Hyperlink"/>
            <w:noProof/>
          </w:rPr>
          <w:t>1.2.5</w:t>
        </w:r>
        <w:r>
          <w:rPr>
            <w:rFonts w:eastAsiaTheme="minorEastAsia"/>
            <w:noProof/>
            <w:color w:val="auto"/>
            <w:kern w:val="2"/>
            <w:sz w:val="24"/>
            <w:szCs w:val="24"/>
            <w:lang w:eastAsia="en-AU"/>
            <w14:ligatures w14:val="standardContextual"/>
          </w:rPr>
          <w:tab/>
        </w:r>
        <w:r w:rsidRPr="00FB4F27">
          <w:rPr>
            <w:rStyle w:val="Hyperlink"/>
            <w:noProof/>
          </w:rPr>
          <w:t>Delayed reporting time</w:t>
        </w:r>
        <w:r>
          <w:rPr>
            <w:noProof/>
            <w:webHidden/>
          </w:rPr>
          <w:tab/>
        </w:r>
        <w:r>
          <w:rPr>
            <w:noProof/>
            <w:webHidden/>
          </w:rPr>
          <w:fldChar w:fldCharType="begin"/>
        </w:r>
        <w:r>
          <w:rPr>
            <w:noProof/>
            <w:webHidden/>
          </w:rPr>
          <w:instrText xml:space="preserve"> PAGEREF _Toc191569804 \h </w:instrText>
        </w:r>
        <w:r>
          <w:rPr>
            <w:noProof/>
            <w:webHidden/>
          </w:rPr>
        </w:r>
        <w:r>
          <w:rPr>
            <w:noProof/>
            <w:webHidden/>
          </w:rPr>
          <w:fldChar w:fldCharType="separate"/>
        </w:r>
        <w:r w:rsidR="000B746E">
          <w:rPr>
            <w:noProof/>
            <w:webHidden/>
          </w:rPr>
          <w:t>15</w:t>
        </w:r>
        <w:r>
          <w:rPr>
            <w:noProof/>
            <w:webHidden/>
          </w:rPr>
          <w:fldChar w:fldCharType="end"/>
        </w:r>
      </w:hyperlink>
    </w:p>
    <w:p w14:paraId="753CBF06" w14:textId="019B6382" w:rsidR="00CC64A1" w:rsidRDefault="00CC64A1">
      <w:pPr>
        <w:pStyle w:val="TOC3"/>
        <w:tabs>
          <w:tab w:val="left" w:pos="1418"/>
        </w:tabs>
        <w:rPr>
          <w:rFonts w:eastAsiaTheme="minorEastAsia"/>
          <w:noProof/>
          <w:color w:val="auto"/>
          <w:kern w:val="2"/>
          <w:sz w:val="24"/>
          <w:szCs w:val="24"/>
          <w:lang w:eastAsia="en-AU"/>
          <w14:ligatures w14:val="standardContextual"/>
        </w:rPr>
      </w:pPr>
      <w:hyperlink w:anchor="_Toc191569805" w:history="1">
        <w:r w:rsidRPr="00FB4F27">
          <w:rPr>
            <w:rStyle w:val="Hyperlink"/>
            <w:noProof/>
          </w:rPr>
          <w:t>1.2.6</w:t>
        </w:r>
        <w:r>
          <w:rPr>
            <w:rFonts w:eastAsiaTheme="minorEastAsia"/>
            <w:noProof/>
            <w:color w:val="auto"/>
            <w:kern w:val="2"/>
            <w:sz w:val="24"/>
            <w:szCs w:val="24"/>
            <w:lang w:eastAsia="en-AU"/>
            <w14:ligatures w14:val="standardContextual"/>
          </w:rPr>
          <w:tab/>
        </w:r>
        <w:r w:rsidRPr="00FB4F27">
          <w:rPr>
            <w:rStyle w:val="Hyperlink"/>
            <w:noProof/>
          </w:rPr>
          <w:t>Reassignment</w:t>
        </w:r>
        <w:r>
          <w:rPr>
            <w:noProof/>
            <w:webHidden/>
          </w:rPr>
          <w:tab/>
        </w:r>
        <w:r>
          <w:rPr>
            <w:noProof/>
            <w:webHidden/>
          </w:rPr>
          <w:fldChar w:fldCharType="begin"/>
        </w:r>
        <w:r>
          <w:rPr>
            <w:noProof/>
            <w:webHidden/>
          </w:rPr>
          <w:instrText xml:space="preserve"> PAGEREF _Toc191569805 \h </w:instrText>
        </w:r>
        <w:r>
          <w:rPr>
            <w:noProof/>
            <w:webHidden/>
          </w:rPr>
        </w:r>
        <w:r>
          <w:rPr>
            <w:noProof/>
            <w:webHidden/>
          </w:rPr>
          <w:fldChar w:fldCharType="separate"/>
        </w:r>
        <w:r w:rsidR="000B746E">
          <w:rPr>
            <w:noProof/>
            <w:webHidden/>
          </w:rPr>
          <w:t>16</w:t>
        </w:r>
        <w:r>
          <w:rPr>
            <w:noProof/>
            <w:webHidden/>
          </w:rPr>
          <w:fldChar w:fldCharType="end"/>
        </w:r>
      </w:hyperlink>
    </w:p>
    <w:p w14:paraId="36794B2E" w14:textId="1570B44F" w:rsidR="00CC64A1" w:rsidRDefault="00CC64A1">
      <w:pPr>
        <w:pStyle w:val="TOC3"/>
        <w:tabs>
          <w:tab w:val="left" w:pos="1418"/>
        </w:tabs>
        <w:rPr>
          <w:rFonts w:eastAsiaTheme="minorEastAsia"/>
          <w:noProof/>
          <w:color w:val="auto"/>
          <w:kern w:val="2"/>
          <w:sz w:val="24"/>
          <w:szCs w:val="24"/>
          <w:lang w:eastAsia="en-AU"/>
          <w14:ligatures w14:val="standardContextual"/>
        </w:rPr>
      </w:pPr>
      <w:hyperlink w:anchor="_Toc191569806" w:history="1">
        <w:r w:rsidRPr="00FB4F27">
          <w:rPr>
            <w:rStyle w:val="Hyperlink"/>
            <w:noProof/>
          </w:rPr>
          <w:t>1.2.7</w:t>
        </w:r>
        <w:r>
          <w:rPr>
            <w:rFonts w:eastAsiaTheme="minorEastAsia"/>
            <w:noProof/>
            <w:color w:val="auto"/>
            <w:kern w:val="2"/>
            <w:sz w:val="24"/>
            <w:szCs w:val="24"/>
            <w:lang w:eastAsia="en-AU"/>
            <w14:ligatures w14:val="standardContextual"/>
          </w:rPr>
          <w:tab/>
        </w:r>
        <w:r w:rsidRPr="00FB4F27">
          <w:rPr>
            <w:rStyle w:val="Hyperlink"/>
            <w:noProof/>
          </w:rPr>
          <w:t>Standby limits</w:t>
        </w:r>
        <w:r>
          <w:rPr>
            <w:noProof/>
            <w:webHidden/>
          </w:rPr>
          <w:tab/>
        </w:r>
        <w:r>
          <w:rPr>
            <w:noProof/>
            <w:webHidden/>
          </w:rPr>
          <w:fldChar w:fldCharType="begin"/>
        </w:r>
        <w:r>
          <w:rPr>
            <w:noProof/>
            <w:webHidden/>
          </w:rPr>
          <w:instrText xml:space="preserve"> PAGEREF _Toc191569806 \h </w:instrText>
        </w:r>
        <w:r>
          <w:rPr>
            <w:noProof/>
            <w:webHidden/>
          </w:rPr>
        </w:r>
        <w:r>
          <w:rPr>
            <w:noProof/>
            <w:webHidden/>
          </w:rPr>
          <w:fldChar w:fldCharType="separate"/>
        </w:r>
        <w:r w:rsidR="000B746E">
          <w:rPr>
            <w:noProof/>
            <w:webHidden/>
          </w:rPr>
          <w:t>16</w:t>
        </w:r>
        <w:r>
          <w:rPr>
            <w:noProof/>
            <w:webHidden/>
          </w:rPr>
          <w:fldChar w:fldCharType="end"/>
        </w:r>
      </w:hyperlink>
    </w:p>
    <w:p w14:paraId="6646033E" w14:textId="6CF2307E" w:rsidR="00CC64A1" w:rsidRDefault="00CC64A1">
      <w:pPr>
        <w:pStyle w:val="TOC3"/>
        <w:tabs>
          <w:tab w:val="left" w:pos="1418"/>
        </w:tabs>
        <w:rPr>
          <w:rFonts w:eastAsiaTheme="minorEastAsia"/>
          <w:noProof/>
          <w:color w:val="auto"/>
          <w:kern w:val="2"/>
          <w:sz w:val="24"/>
          <w:szCs w:val="24"/>
          <w:lang w:eastAsia="en-AU"/>
          <w14:ligatures w14:val="standardContextual"/>
        </w:rPr>
      </w:pPr>
      <w:hyperlink w:anchor="_Toc191569807" w:history="1">
        <w:r w:rsidRPr="00FB4F27">
          <w:rPr>
            <w:rStyle w:val="Hyperlink"/>
            <w:noProof/>
          </w:rPr>
          <w:t>1.2.8</w:t>
        </w:r>
        <w:r>
          <w:rPr>
            <w:rFonts w:eastAsiaTheme="minorEastAsia"/>
            <w:noProof/>
            <w:color w:val="auto"/>
            <w:kern w:val="2"/>
            <w:sz w:val="24"/>
            <w:szCs w:val="24"/>
            <w:lang w:eastAsia="en-AU"/>
            <w14:ligatures w14:val="standardContextual"/>
          </w:rPr>
          <w:tab/>
        </w:r>
        <w:r w:rsidRPr="00FB4F27">
          <w:rPr>
            <w:rStyle w:val="Hyperlink"/>
            <w:noProof/>
          </w:rPr>
          <w:t>Positioning</w:t>
        </w:r>
        <w:r>
          <w:rPr>
            <w:noProof/>
            <w:webHidden/>
          </w:rPr>
          <w:tab/>
        </w:r>
        <w:r>
          <w:rPr>
            <w:noProof/>
            <w:webHidden/>
          </w:rPr>
          <w:fldChar w:fldCharType="begin"/>
        </w:r>
        <w:r>
          <w:rPr>
            <w:noProof/>
            <w:webHidden/>
          </w:rPr>
          <w:instrText xml:space="preserve"> PAGEREF _Toc191569807 \h </w:instrText>
        </w:r>
        <w:r>
          <w:rPr>
            <w:noProof/>
            <w:webHidden/>
          </w:rPr>
        </w:r>
        <w:r>
          <w:rPr>
            <w:noProof/>
            <w:webHidden/>
          </w:rPr>
          <w:fldChar w:fldCharType="separate"/>
        </w:r>
        <w:r w:rsidR="000B746E">
          <w:rPr>
            <w:noProof/>
            <w:webHidden/>
          </w:rPr>
          <w:t>17</w:t>
        </w:r>
        <w:r>
          <w:rPr>
            <w:noProof/>
            <w:webHidden/>
          </w:rPr>
          <w:fldChar w:fldCharType="end"/>
        </w:r>
      </w:hyperlink>
    </w:p>
    <w:p w14:paraId="26F75211" w14:textId="56FBAA0E" w:rsidR="00CC64A1" w:rsidRDefault="00CC64A1">
      <w:pPr>
        <w:pStyle w:val="TOC3"/>
        <w:tabs>
          <w:tab w:val="left" w:pos="1418"/>
        </w:tabs>
        <w:rPr>
          <w:rFonts w:eastAsiaTheme="minorEastAsia"/>
          <w:noProof/>
          <w:color w:val="auto"/>
          <w:kern w:val="2"/>
          <w:sz w:val="24"/>
          <w:szCs w:val="24"/>
          <w:lang w:eastAsia="en-AU"/>
          <w14:ligatures w14:val="standardContextual"/>
        </w:rPr>
      </w:pPr>
      <w:hyperlink w:anchor="_Toc191569808" w:history="1">
        <w:r w:rsidRPr="00FB4F27">
          <w:rPr>
            <w:rStyle w:val="Hyperlink"/>
            <w:noProof/>
          </w:rPr>
          <w:t>1.2.9</w:t>
        </w:r>
        <w:r>
          <w:rPr>
            <w:rFonts w:eastAsiaTheme="minorEastAsia"/>
            <w:noProof/>
            <w:color w:val="auto"/>
            <w:kern w:val="2"/>
            <w:sz w:val="24"/>
            <w:szCs w:val="24"/>
            <w:lang w:eastAsia="en-AU"/>
            <w14:ligatures w14:val="standardContextual"/>
          </w:rPr>
          <w:tab/>
        </w:r>
        <w:r w:rsidRPr="00FB4F27">
          <w:rPr>
            <w:rStyle w:val="Hyperlink"/>
            <w:noProof/>
          </w:rPr>
          <w:t>Off-duty periods</w:t>
        </w:r>
        <w:r>
          <w:rPr>
            <w:noProof/>
            <w:webHidden/>
          </w:rPr>
          <w:tab/>
        </w:r>
        <w:r>
          <w:rPr>
            <w:noProof/>
            <w:webHidden/>
          </w:rPr>
          <w:fldChar w:fldCharType="begin"/>
        </w:r>
        <w:r>
          <w:rPr>
            <w:noProof/>
            <w:webHidden/>
          </w:rPr>
          <w:instrText xml:space="preserve"> PAGEREF _Toc191569808 \h </w:instrText>
        </w:r>
        <w:r>
          <w:rPr>
            <w:noProof/>
            <w:webHidden/>
          </w:rPr>
        </w:r>
        <w:r>
          <w:rPr>
            <w:noProof/>
            <w:webHidden/>
          </w:rPr>
          <w:fldChar w:fldCharType="separate"/>
        </w:r>
        <w:r w:rsidR="000B746E">
          <w:rPr>
            <w:noProof/>
            <w:webHidden/>
          </w:rPr>
          <w:t>17</w:t>
        </w:r>
        <w:r>
          <w:rPr>
            <w:noProof/>
            <w:webHidden/>
          </w:rPr>
          <w:fldChar w:fldCharType="end"/>
        </w:r>
      </w:hyperlink>
    </w:p>
    <w:p w14:paraId="79142945" w14:textId="1609553F" w:rsidR="00CC64A1" w:rsidRDefault="00CC64A1">
      <w:pPr>
        <w:pStyle w:val="TOC3"/>
        <w:tabs>
          <w:tab w:val="left" w:pos="1418"/>
        </w:tabs>
        <w:rPr>
          <w:rFonts w:eastAsiaTheme="minorEastAsia"/>
          <w:noProof/>
          <w:color w:val="auto"/>
          <w:kern w:val="2"/>
          <w:sz w:val="24"/>
          <w:szCs w:val="24"/>
          <w:lang w:eastAsia="en-AU"/>
          <w14:ligatures w14:val="standardContextual"/>
        </w:rPr>
      </w:pPr>
      <w:hyperlink w:anchor="_Toc191569809" w:history="1">
        <w:r w:rsidRPr="00FB4F27">
          <w:rPr>
            <w:rStyle w:val="Hyperlink"/>
            <w:noProof/>
          </w:rPr>
          <w:t>1.2.10</w:t>
        </w:r>
        <w:r>
          <w:rPr>
            <w:rFonts w:eastAsiaTheme="minorEastAsia"/>
            <w:noProof/>
            <w:color w:val="auto"/>
            <w:kern w:val="2"/>
            <w:sz w:val="24"/>
            <w:szCs w:val="24"/>
            <w:lang w:eastAsia="en-AU"/>
            <w14:ligatures w14:val="standardContextual"/>
          </w:rPr>
          <w:tab/>
        </w:r>
        <w:r w:rsidRPr="00FB4F27">
          <w:rPr>
            <w:rStyle w:val="Hyperlink"/>
            <w:noProof/>
          </w:rPr>
          <w:t>Limits on infringing the WOCL and early starts</w:t>
        </w:r>
        <w:r>
          <w:rPr>
            <w:noProof/>
            <w:webHidden/>
          </w:rPr>
          <w:tab/>
        </w:r>
        <w:r>
          <w:rPr>
            <w:noProof/>
            <w:webHidden/>
          </w:rPr>
          <w:fldChar w:fldCharType="begin"/>
        </w:r>
        <w:r>
          <w:rPr>
            <w:noProof/>
            <w:webHidden/>
          </w:rPr>
          <w:instrText xml:space="preserve"> PAGEREF _Toc191569809 \h </w:instrText>
        </w:r>
        <w:r>
          <w:rPr>
            <w:noProof/>
            <w:webHidden/>
          </w:rPr>
        </w:r>
        <w:r>
          <w:rPr>
            <w:noProof/>
            <w:webHidden/>
          </w:rPr>
          <w:fldChar w:fldCharType="separate"/>
        </w:r>
        <w:r w:rsidR="000B746E">
          <w:rPr>
            <w:noProof/>
            <w:webHidden/>
          </w:rPr>
          <w:t>17</w:t>
        </w:r>
        <w:r>
          <w:rPr>
            <w:noProof/>
            <w:webHidden/>
          </w:rPr>
          <w:fldChar w:fldCharType="end"/>
        </w:r>
      </w:hyperlink>
    </w:p>
    <w:p w14:paraId="158026C4" w14:textId="58E2E353" w:rsidR="00CC64A1" w:rsidRDefault="00CC64A1">
      <w:pPr>
        <w:pStyle w:val="TOC3"/>
        <w:tabs>
          <w:tab w:val="left" w:pos="1418"/>
        </w:tabs>
        <w:rPr>
          <w:rFonts w:eastAsiaTheme="minorEastAsia"/>
          <w:noProof/>
          <w:color w:val="auto"/>
          <w:kern w:val="2"/>
          <w:sz w:val="24"/>
          <w:szCs w:val="24"/>
          <w:lang w:eastAsia="en-AU"/>
          <w14:ligatures w14:val="standardContextual"/>
        </w:rPr>
      </w:pPr>
      <w:hyperlink w:anchor="_Toc191569810" w:history="1">
        <w:r w:rsidRPr="00FB4F27">
          <w:rPr>
            <w:rStyle w:val="Hyperlink"/>
            <w:noProof/>
          </w:rPr>
          <w:t>1.2.11</w:t>
        </w:r>
        <w:r>
          <w:rPr>
            <w:rFonts w:eastAsiaTheme="minorEastAsia"/>
            <w:noProof/>
            <w:color w:val="auto"/>
            <w:kern w:val="2"/>
            <w:sz w:val="24"/>
            <w:szCs w:val="24"/>
            <w:lang w:eastAsia="en-AU"/>
            <w14:ligatures w14:val="standardContextual"/>
          </w:rPr>
          <w:tab/>
        </w:r>
        <w:r w:rsidRPr="00FB4F27">
          <w:rPr>
            <w:rStyle w:val="Hyperlink"/>
            <w:noProof/>
          </w:rPr>
          <w:t>Access to sustenance</w:t>
        </w:r>
        <w:r>
          <w:rPr>
            <w:noProof/>
            <w:webHidden/>
          </w:rPr>
          <w:tab/>
        </w:r>
        <w:r>
          <w:rPr>
            <w:noProof/>
            <w:webHidden/>
          </w:rPr>
          <w:fldChar w:fldCharType="begin"/>
        </w:r>
        <w:r>
          <w:rPr>
            <w:noProof/>
            <w:webHidden/>
          </w:rPr>
          <w:instrText xml:space="preserve"> PAGEREF _Toc191569810 \h </w:instrText>
        </w:r>
        <w:r>
          <w:rPr>
            <w:noProof/>
            <w:webHidden/>
          </w:rPr>
        </w:r>
        <w:r>
          <w:rPr>
            <w:noProof/>
            <w:webHidden/>
          </w:rPr>
          <w:fldChar w:fldCharType="separate"/>
        </w:r>
        <w:r w:rsidR="000B746E">
          <w:rPr>
            <w:noProof/>
            <w:webHidden/>
          </w:rPr>
          <w:t>17</w:t>
        </w:r>
        <w:r>
          <w:rPr>
            <w:noProof/>
            <w:webHidden/>
          </w:rPr>
          <w:fldChar w:fldCharType="end"/>
        </w:r>
      </w:hyperlink>
    </w:p>
    <w:p w14:paraId="705BF9DA" w14:textId="5F608602" w:rsidR="00CC64A1" w:rsidRDefault="00CC64A1">
      <w:pPr>
        <w:pStyle w:val="TOC3"/>
        <w:tabs>
          <w:tab w:val="left" w:pos="1418"/>
        </w:tabs>
        <w:rPr>
          <w:rFonts w:eastAsiaTheme="minorEastAsia"/>
          <w:noProof/>
          <w:color w:val="auto"/>
          <w:kern w:val="2"/>
          <w:sz w:val="24"/>
          <w:szCs w:val="24"/>
          <w:lang w:eastAsia="en-AU"/>
          <w14:ligatures w14:val="standardContextual"/>
        </w:rPr>
      </w:pPr>
      <w:hyperlink w:anchor="_Toc191569811" w:history="1">
        <w:r w:rsidRPr="00FB4F27">
          <w:rPr>
            <w:rStyle w:val="Hyperlink"/>
            <w:noProof/>
          </w:rPr>
          <w:t>1.2.12</w:t>
        </w:r>
        <w:r>
          <w:rPr>
            <w:rFonts w:eastAsiaTheme="minorEastAsia"/>
            <w:noProof/>
            <w:color w:val="auto"/>
            <w:kern w:val="2"/>
            <w:sz w:val="24"/>
            <w:szCs w:val="24"/>
            <w:lang w:eastAsia="en-AU"/>
            <w14:ligatures w14:val="standardContextual"/>
          </w:rPr>
          <w:tab/>
        </w:r>
        <w:r w:rsidRPr="00FB4F27">
          <w:rPr>
            <w:rStyle w:val="Hyperlink"/>
            <w:noProof/>
          </w:rPr>
          <w:t>Recording flight and duty times</w:t>
        </w:r>
        <w:r>
          <w:rPr>
            <w:noProof/>
            <w:webHidden/>
          </w:rPr>
          <w:tab/>
        </w:r>
        <w:r>
          <w:rPr>
            <w:noProof/>
            <w:webHidden/>
          </w:rPr>
          <w:fldChar w:fldCharType="begin"/>
        </w:r>
        <w:r>
          <w:rPr>
            <w:noProof/>
            <w:webHidden/>
          </w:rPr>
          <w:instrText xml:space="preserve"> PAGEREF _Toc191569811 \h </w:instrText>
        </w:r>
        <w:r>
          <w:rPr>
            <w:noProof/>
            <w:webHidden/>
          </w:rPr>
        </w:r>
        <w:r>
          <w:rPr>
            <w:noProof/>
            <w:webHidden/>
          </w:rPr>
          <w:fldChar w:fldCharType="separate"/>
        </w:r>
        <w:r w:rsidR="000B746E">
          <w:rPr>
            <w:noProof/>
            <w:webHidden/>
          </w:rPr>
          <w:t>17</w:t>
        </w:r>
        <w:r>
          <w:rPr>
            <w:noProof/>
            <w:webHidden/>
          </w:rPr>
          <w:fldChar w:fldCharType="end"/>
        </w:r>
      </w:hyperlink>
    </w:p>
    <w:p w14:paraId="138D196F" w14:textId="06C81C5D" w:rsidR="00CC64A1" w:rsidRDefault="00CC64A1">
      <w:pPr>
        <w:pStyle w:val="TOC3"/>
        <w:tabs>
          <w:tab w:val="left" w:pos="1418"/>
        </w:tabs>
        <w:rPr>
          <w:rFonts w:eastAsiaTheme="minorEastAsia"/>
          <w:noProof/>
          <w:color w:val="auto"/>
          <w:kern w:val="2"/>
          <w:sz w:val="24"/>
          <w:szCs w:val="24"/>
          <w:lang w:eastAsia="en-AU"/>
          <w14:ligatures w14:val="standardContextual"/>
        </w:rPr>
      </w:pPr>
      <w:hyperlink w:anchor="_Toc191569812" w:history="1">
        <w:r w:rsidRPr="00FB4F27">
          <w:rPr>
            <w:rStyle w:val="Hyperlink"/>
            <w:noProof/>
          </w:rPr>
          <w:t>1.2.13</w:t>
        </w:r>
        <w:r>
          <w:rPr>
            <w:rFonts w:eastAsiaTheme="minorEastAsia"/>
            <w:noProof/>
            <w:color w:val="auto"/>
            <w:kern w:val="2"/>
            <w:sz w:val="24"/>
            <w:szCs w:val="24"/>
            <w:lang w:eastAsia="en-AU"/>
            <w14:ligatures w14:val="standardContextual"/>
          </w:rPr>
          <w:tab/>
        </w:r>
        <w:r w:rsidRPr="00FB4F27">
          <w:rPr>
            <w:rStyle w:val="Hyperlink"/>
            <w:noProof/>
          </w:rPr>
          <w:t>Reporting</w:t>
        </w:r>
        <w:r>
          <w:rPr>
            <w:noProof/>
            <w:webHidden/>
          </w:rPr>
          <w:tab/>
        </w:r>
        <w:r>
          <w:rPr>
            <w:noProof/>
            <w:webHidden/>
          </w:rPr>
          <w:fldChar w:fldCharType="begin"/>
        </w:r>
        <w:r>
          <w:rPr>
            <w:noProof/>
            <w:webHidden/>
          </w:rPr>
          <w:instrText xml:space="preserve"> PAGEREF _Toc191569812 \h </w:instrText>
        </w:r>
        <w:r>
          <w:rPr>
            <w:noProof/>
            <w:webHidden/>
          </w:rPr>
        </w:r>
        <w:r>
          <w:rPr>
            <w:noProof/>
            <w:webHidden/>
          </w:rPr>
          <w:fldChar w:fldCharType="separate"/>
        </w:r>
        <w:r w:rsidR="000B746E">
          <w:rPr>
            <w:noProof/>
            <w:webHidden/>
          </w:rPr>
          <w:t>18</w:t>
        </w:r>
        <w:r>
          <w:rPr>
            <w:noProof/>
            <w:webHidden/>
          </w:rPr>
          <w:fldChar w:fldCharType="end"/>
        </w:r>
      </w:hyperlink>
    </w:p>
    <w:p w14:paraId="271566E8" w14:textId="5AA09BF1" w:rsidR="00CC64A1" w:rsidRDefault="00CC64A1">
      <w:pPr>
        <w:pStyle w:val="TOC3"/>
        <w:tabs>
          <w:tab w:val="left" w:pos="1418"/>
        </w:tabs>
        <w:rPr>
          <w:rFonts w:eastAsiaTheme="minorEastAsia"/>
          <w:noProof/>
          <w:color w:val="auto"/>
          <w:kern w:val="2"/>
          <w:sz w:val="24"/>
          <w:szCs w:val="24"/>
          <w:lang w:eastAsia="en-AU"/>
          <w14:ligatures w14:val="standardContextual"/>
        </w:rPr>
      </w:pPr>
      <w:hyperlink w:anchor="_Toc191569813" w:history="1">
        <w:r w:rsidRPr="00FB4F27">
          <w:rPr>
            <w:rStyle w:val="Hyperlink"/>
            <w:noProof/>
          </w:rPr>
          <w:t>1.2.14</w:t>
        </w:r>
        <w:r>
          <w:rPr>
            <w:rFonts w:eastAsiaTheme="minorEastAsia"/>
            <w:noProof/>
            <w:color w:val="auto"/>
            <w:kern w:val="2"/>
            <w:sz w:val="24"/>
            <w:szCs w:val="24"/>
            <w:lang w:eastAsia="en-AU"/>
            <w14:ligatures w14:val="standardContextual"/>
          </w:rPr>
          <w:tab/>
        </w:r>
        <w:r w:rsidRPr="00FB4F27">
          <w:rPr>
            <w:rStyle w:val="Hyperlink"/>
            <w:noProof/>
          </w:rPr>
          <w:t>Home base</w:t>
        </w:r>
        <w:r>
          <w:rPr>
            <w:noProof/>
            <w:webHidden/>
          </w:rPr>
          <w:tab/>
        </w:r>
        <w:r>
          <w:rPr>
            <w:noProof/>
            <w:webHidden/>
          </w:rPr>
          <w:fldChar w:fldCharType="begin"/>
        </w:r>
        <w:r>
          <w:rPr>
            <w:noProof/>
            <w:webHidden/>
          </w:rPr>
          <w:instrText xml:space="preserve"> PAGEREF _Toc191569813 \h </w:instrText>
        </w:r>
        <w:r>
          <w:rPr>
            <w:noProof/>
            <w:webHidden/>
          </w:rPr>
        </w:r>
        <w:r>
          <w:rPr>
            <w:noProof/>
            <w:webHidden/>
          </w:rPr>
          <w:fldChar w:fldCharType="separate"/>
        </w:r>
        <w:r w:rsidR="000B746E">
          <w:rPr>
            <w:noProof/>
            <w:webHidden/>
          </w:rPr>
          <w:t>18</w:t>
        </w:r>
        <w:r>
          <w:rPr>
            <w:noProof/>
            <w:webHidden/>
          </w:rPr>
          <w:fldChar w:fldCharType="end"/>
        </w:r>
      </w:hyperlink>
    </w:p>
    <w:p w14:paraId="7B1992DE" w14:textId="244B4BA2" w:rsidR="00CC64A1" w:rsidRDefault="00CC64A1">
      <w:pPr>
        <w:pStyle w:val="TOC3"/>
        <w:tabs>
          <w:tab w:val="left" w:pos="1418"/>
        </w:tabs>
        <w:rPr>
          <w:rFonts w:eastAsiaTheme="minorEastAsia"/>
          <w:noProof/>
          <w:color w:val="auto"/>
          <w:kern w:val="2"/>
          <w:sz w:val="24"/>
          <w:szCs w:val="24"/>
          <w:lang w:eastAsia="en-AU"/>
          <w14:ligatures w14:val="standardContextual"/>
        </w:rPr>
      </w:pPr>
      <w:hyperlink w:anchor="_Toc191569814" w:history="1">
        <w:r w:rsidRPr="00FB4F27">
          <w:rPr>
            <w:rStyle w:val="Hyperlink"/>
            <w:noProof/>
          </w:rPr>
          <w:t>1.2.15</w:t>
        </w:r>
        <w:r>
          <w:rPr>
            <w:rFonts w:eastAsiaTheme="minorEastAsia"/>
            <w:noProof/>
            <w:color w:val="auto"/>
            <w:kern w:val="2"/>
            <w:sz w:val="24"/>
            <w:szCs w:val="24"/>
            <w:lang w:eastAsia="en-AU"/>
            <w14:ligatures w14:val="standardContextual"/>
          </w:rPr>
          <w:tab/>
        </w:r>
        <w:r w:rsidRPr="00FB4F27">
          <w:rPr>
            <w:rStyle w:val="Hyperlink"/>
            <w:noProof/>
          </w:rPr>
          <w:t>Accommodation</w:t>
        </w:r>
        <w:r>
          <w:rPr>
            <w:noProof/>
            <w:webHidden/>
          </w:rPr>
          <w:tab/>
        </w:r>
        <w:r>
          <w:rPr>
            <w:noProof/>
            <w:webHidden/>
          </w:rPr>
          <w:fldChar w:fldCharType="begin"/>
        </w:r>
        <w:r>
          <w:rPr>
            <w:noProof/>
            <w:webHidden/>
          </w:rPr>
          <w:instrText xml:space="preserve"> PAGEREF _Toc191569814 \h </w:instrText>
        </w:r>
        <w:r>
          <w:rPr>
            <w:noProof/>
            <w:webHidden/>
          </w:rPr>
        </w:r>
        <w:r>
          <w:rPr>
            <w:noProof/>
            <w:webHidden/>
          </w:rPr>
          <w:fldChar w:fldCharType="separate"/>
        </w:r>
        <w:r w:rsidR="000B746E">
          <w:rPr>
            <w:noProof/>
            <w:webHidden/>
          </w:rPr>
          <w:t>19</w:t>
        </w:r>
        <w:r>
          <w:rPr>
            <w:noProof/>
            <w:webHidden/>
          </w:rPr>
          <w:fldChar w:fldCharType="end"/>
        </w:r>
      </w:hyperlink>
    </w:p>
    <w:p w14:paraId="1F243E85" w14:textId="03CCE764" w:rsidR="00CC64A1" w:rsidRDefault="00CC64A1">
      <w:pPr>
        <w:pStyle w:val="TOC3"/>
        <w:tabs>
          <w:tab w:val="left" w:pos="1418"/>
        </w:tabs>
        <w:rPr>
          <w:rFonts w:eastAsiaTheme="minorEastAsia"/>
          <w:noProof/>
          <w:color w:val="auto"/>
          <w:kern w:val="2"/>
          <w:sz w:val="24"/>
          <w:szCs w:val="24"/>
          <w:lang w:eastAsia="en-AU"/>
          <w14:ligatures w14:val="standardContextual"/>
        </w:rPr>
      </w:pPr>
      <w:hyperlink w:anchor="_Toc191569815" w:history="1">
        <w:r w:rsidRPr="00FB4F27">
          <w:rPr>
            <w:rStyle w:val="Hyperlink"/>
            <w:noProof/>
          </w:rPr>
          <w:t>1.2.16</w:t>
        </w:r>
        <w:r>
          <w:rPr>
            <w:rFonts w:eastAsiaTheme="minorEastAsia"/>
            <w:noProof/>
            <w:color w:val="auto"/>
            <w:kern w:val="2"/>
            <w:sz w:val="24"/>
            <w:szCs w:val="24"/>
            <w:lang w:eastAsia="en-AU"/>
            <w14:ligatures w14:val="standardContextual"/>
          </w:rPr>
          <w:tab/>
        </w:r>
        <w:r w:rsidRPr="00FB4F27">
          <w:rPr>
            <w:rStyle w:val="Hyperlink"/>
            <w:noProof/>
          </w:rPr>
          <w:t>Training</w:t>
        </w:r>
        <w:r>
          <w:rPr>
            <w:noProof/>
            <w:webHidden/>
          </w:rPr>
          <w:tab/>
        </w:r>
        <w:r>
          <w:rPr>
            <w:noProof/>
            <w:webHidden/>
          </w:rPr>
          <w:fldChar w:fldCharType="begin"/>
        </w:r>
        <w:r>
          <w:rPr>
            <w:noProof/>
            <w:webHidden/>
          </w:rPr>
          <w:instrText xml:space="preserve"> PAGEREF _Toc191569815 \h </w:instrText>
        </w:r>
        <w:r>
          <w:rPr>
            <w:noProof/>
            <w:webHidden/>
          </w:rPr>
        </w:r>
        <w:r>
          <w:rPr>
            <w:noProof/>
            <w:webHidden/>
          </w:rPr>
          <w:fldChar w:fldCharType="separate"/>
        </w:r>
        <w:r w:rsidR="000B746E">
          <w:rPr>
            <w:noProof/>
            <w:webHidden/>
          </w:rPr>
          <w:t>19</w:t>
        </w:r>
        <w:r>
          <w:rPr>
            <w:noProof/>
            <w:webHidden/>
          </w:rPr>
          <w:fldChar w:fldCharType="end"/>
        </w:r>
      </w:hyperlink>
    </w:p>
    <w:p w14:paraId="4C7F2F22" w14:textId="2D610E56" w:rsidR="00CC64A1" w:rsidRDefault="00CC64A1">
      <w:pPr>
        <w:pStyle w:val="TOC3"/>
        <w:tabs>
          <w:tab w:val="left" w:pos="1418"/>
        </w:tabs>
        <w:rPr>
          <w:rFonts w:eastAsiaTheme="minorEastAsia"/>
          <w:noProof/>
          <w:color w:val="auto"/>
          <w:kern w:val="2"/>
          <w:sz w:val="24"/>
          <w:szCs w:val="24"/>
          <w:lang w:eastAsia="en-AU"/>
          <w14:ligatures w14:val="standardContextual"/>
        </w:rPr>
      </w:pPr>
      <w:hyperlink w:anchor="_Toc191569816" w:history="1">
        <w:r w:rsidRPr="00FB4F27">
          <w:rPr>
            <w:rStyle w:val="Hyperlink"/>
            <w:noProof/>
          </w:rPr>
          <w:t>1.2.17</w:t>
        </w:r>
        <w:r>
          <w:rPr>
            <w:rFonts w:eastAsiaTheme="minorEastAsia"/>
            <w:noProof/>
            <w:color w:val="auto"/>
            <w:kern w:val="2"/>
            <w:sz w:val="24"/>
            <w:szCs w:val="24"/>
            <w:lang w:eastAsia="en-AU"/>
            <w14:ligatures w14:val="standardContextual"/>
          </w:rPr>
          <w:tab/>
        </w:r>
        <w:r w:rsidRPr="00FB4F27">
          <w:rPr>
            <w:rStyle w:val="Hyperlink"/>
            <w:noProof/>
          </w:rPr>
          <w:t>Fatigue hazard identification</w:t>
        </w:r>
        <w:r>
          <w:rPr>
            <w:noProof/>
            <w:webHidden/>
          </w:rPr>
          <w:tab/>
        </w:r>
        <w:r>
          <w:rPr>
            <w:noProof/>
            <w:webHidden/>
          </w:rPr>
          <w:fldChar w:fldCharType="begin"/>
        </w:r>
        <w:r>
          <w:rPr>
            <w:noProof/>
            <w:webHidden/>
          </w:rPr>
          <w:instrText xml:space="preserve"> PAGEREF _Toc191569816 \h </w:instrText>
        </w:r>
        <w:r>
          <w:rPr>
            <w:noProof/>
            <w:webHidden/>
          </w:rPr>
        </w:r>
        <w:r>
          <w:rPr>
            <w:noProof/>
            <w:webHidden/>
          </w:rPr>
          <w:fldChar w:fldCharType="separate"/>
        </w:r>
        <w:r w:rsidR="000B746E">
          <w:rPr>
            <w:noProof/>
            <w:webHidden/>
          </w:rPr>
          <w:t>25</w:t>
        </w:r>
        <w:r>
          <w:rPr>
            <w:noProof/>
            <w:webHidden/>
          </w:rPr>
          <w:fldChar w:fldCharType="end"/>
        </w:r>
      </w:hyperlink>
    </w:p>
    <w:p w14:paraId="46401BBE" w14:textId="7B951140" w:rsidR="00CC64A1" w:rsidRDefault="00CC64A1">
      <w:pPr>
        <w:pStyle w:val="TOC3"/>
        <w:tabs>
          <w:tab w:val="left" w:pos="1418"/>
        </w:tabs>
        <w:rPr>
          <w:rFonts w:eastAsiaTheme="minorEastAsia"/>
          <w:noProof/>
          <w:color w:val="auto"/>
          <w:kern w:val="2"/>
          <w:sz w:val="24"/>
          <w:szCs w:val="24"/>
          <w:lang w:eastAsia="en-AU"/>
          <w14:ligatures w14:val="standardContextual"/>
        </w:rPr>
      </w:pPr>
      <w:hyperlink w:anchor="_Toc191569817" w:history="1">
        <w:r w:rsidRPr="00FB4F27">
          <w:rPr>
            <w:rStyle w:val="Hyperlink"/>
            <w:noProof/>
          </w:rPr>
          <w:t>1.2.18</w:t>
        </w:r>
        <w:r>
          <w:rPr>
            <w:rFonts w:eastAsiaTheme="minorEastAsia"/>
            <w:noProof/>
            <w:color w:val="auto"/>
            <w:kern w:val="2"/>
            <w:sz w:val="24"/>
            <w:szCs w:val="24"/>
            <w:lang w:eastAsia="en-AU"/>
            <w14:ligatures w14:val="standardContextual"/>
          </w:rPr>
          <w:tab/>
        </w:r>
        <w:r w:rsidRPr="00FB4F27">
          <w:rPr>
            <w:rStyle w:val="Hyperlink"/>
            <w:noProof/>
          </w:rPr>
          <w:t>Flight and duty records</w:t>
        </w:r>
        <w:r>
          <w:rPr>
            <w:noProof/>
            <w:webHidden/>
          </w:rPr>
          <w:tab/>
        </w:r>
        <w:r>
          <w:rPr>
            <w:noProof/>
            <w:webHidden/>
          </w:rPr>
          <w:fldChar w:fldCharType="begin"/>
        </w:r>
        <w:r>
          <w:rPr>
            <w:noProof/>
            <w:webHidden/>
          </w:rPr>
          <w:instrText xml:space="preserve"> PAGEREF _Toc191569817 \h </w:instrText>
        </w:r>
        <w:r>
          <w:rPr>
            <w:noProof/>
            <w:webHidden/>
          </w:rPr>
        </w:r>
        <w:r>
          <w:rPr>
            <w:noProof/>
            <w:webHidden/>
          </w:rPr>
          <w:fldChar w:fldCharType="separate"/>
        </w:r>
        <w:r w:rsidR="000B746E">
          <w:rPr>
            <w:noProof/>
            <w:webHidden/>
          </w:rPr>
          <w:t>29</w:t>
        </w:r>
        <w:r>
          <w:rPr>
            <w:noProof/>
            <w:webHidden/>
          </w:rPr>
          <w:fldChar w:fldCharType="end"/>
        </w:r>
      </w:hyperlink>
    </w:p>
    <w:p w14:paraId="2475338C" w14:textId="13205333" w:rsidR="00CC64A1" w:rsidRDefault="00CC64A1">
      <w:pPr>
        <w:pStyle w:val="TOC2"/>
        <w:rPr>
          <w:rFonts w:asciiTheme="minorHAnsi" w:eastAsiaTheme="minorEastAsia" w:hAnsiTheme="minorHAnsi"/>
          <w:noProof/>
          <w:color w:val="auto"/>
          <w:kern w:val="2"/>
          <w:sz w:val="24"/>
          <w:szCs w:val="24"/>
          <w:lang w:eastAsia="en-AU"/>
          <w14:ligatures w14:val="standardContextual"/>
        </w:rPr>
      </w:pPr>
      <w:hyperlink w:anchor="_Toc191569818" w:history="1">
        <w:r w:rsidRPr="00FB4F27">
          <w:rPr>
            <w:rStyle w:val="Hyperlink"/>
            <w:noProof/>
          </w:rPr>
          <w:t>1.3</w:t>
        </w:r>
        <w:r>
          <w:rPr>
            <w:rFonts w:asciiTheme="minorHAnsi" w:eastAsiaTheme="minorEastAsia" w:hAnsiTheme="minorHAnsi"/>
            <w:noProof/>
            <w:color w:val="auto"/>
            <w:kern w:val="2"/>
            <w:sz w:val="24"/>
            <w:szCs w:val="24"/>
            <w:lang w:eastAsia="en-AU"/>
            <w14:ligatures w14:val="standardContextual"/>
          </w:rPr>
          <w:tab/>
        </w:r>
        <w:r w:rsidRPr="00FB4F27">
          <w:rPr>
            <w:rStyle w:val="Hyperlink"/>
            <w:noProof/>
          </w:rPr>
          <w:t>Conditions and processes for extensions</w:t>
        </w:r>
        <w:r>
          <w:rPr>
            <w:noProof/>
            <w:webHidden/>
          </w:rPr>
          <w:tab/>
        </w:r>
        <w:r>
          <w:rPr>
            <w:noProof/>
            <w:webHidden/>
          </w:rPr>
          <w:fldChar w:fldCharType="begin"/>
        </w:r>
        <w:r>
          <w:rPr>
            <w:noProof/>
            <w:webHidden/>
          </w:rPr>
          <w:instrText xml:space="preserve"> PAGEREF _Toc191569818 \h </w:instrText>
        </w:r>
        <w:r>
          <w:rPr>
            <w:noProof/>
            <w:webHidden/>
          </w:rPr>
        </w:r>
        <w:r>
          <w:rPr>
            <w:noProof/>
            <w:webHidden/>
          </w:rPr>
          <w:fldChar w:fldCharType="separate"/>
        </w:r>
        <w:r w:rsidR="000B746E">
          <w:rPr>
            <w:noProof/>
            <w:webHidden/>
          </w:rPr>
          <w:t>29</w:t>
        </w:r>
        <w:r>
          <w:rPr>
            <w:noProof/>
            <w:webHidden/>
          </w:rPr>
          <w:fldChar w:fldCharType="end"/>
        </w:r>
      </w:hyperlink>
    </w:p>
    <w:p w14:paraId="3F474E70" w14:textId="450F3C33" w:rsidR="00CC64A1" w:rsidRDefault="00CC64A1">
      <w:pPr>
        <w:pStyle w:val="TOC3"/>
        <w:tabs>
          <w:tab w:val="left" w:pos="1418"/>
        </w:tabs>
        <w:rPr>
          <w:rFonts w:eastAsiaTheme="minorEastAsia"/>
          <w:noProof/>
          <w:color w:val="auto"/>
          <w:kern w:val="2"/>
          <w:sz w:val="24"/>
          <w:szCs w:val="24"/>
          <w:lang w:eastAsia="en-AU"/>
          <w14:ligatures w14:val="standardContextual"/>
        </w:rPr>
      </w:pPr>
      <w:hyperlink w:anchor="_Toc191569819" w:history="1">
        <w:r w:rsidRPr="00FB4F27">
          <w:rPr>
            <w:rStyle w:val="Hyperlink"/>
            <w:noProof/>
          </w:rPr>
          <w:t>1.3.1</w:t>
        </w:r>
        <w:r>
          <w:rPr>
            <w:rFonts w:eastAsiaTheme="minorEastAsia"/>
            <w:noProof/>
            <w:color w:val="auto"/>
            <w:kern w:val="2"/>
            <w:sz w:val="24"/>
            <w:szCs w:val="24"/>
            <w:lang w:eastAsia="en-AU"/>
            <w14:ligatures w14:val="standardContextual"/>
          </w:rPr>
          <w:tab/>
        </w:r>
        <w:r w:rsidRPr="00FB4F27">
          <w:rPr>
            <w:rStyle w:val="Hyperlink"/>
            <w:noProof/>
          </w:rPr>
          <w:t>Extensions</w:t>
        </w:r>
        <w:r>
          <w:rPr>
            <w:noProof/>
            <w:webHidden/>
          </w:rPr>
          <w:tab/>
        </w:r>
        <w:r>
          <w:rPr>
            <w:noProof/>
            <w:webHidden/>
          </w:rPr>
          <w:fldChar w:fldCharType="begin"/>
        </w:r>
        <w:r>
          <w:rPr>
            <w:noProof/>
            <w:webHidden/>
          </w:rPr>
          <w:instrText xml:space="preserve"> PAGEREF _Toc191569819 \h </w:instrText>
        </w:r>
        <w:r>
          <w:rPr>
            <w:noProof/>
            <w:webHidden/>
          </w:rPr>
        </w:r>
        <w:r>
          <w:rPr>
            <w:noProof/>
            <w:webHidden/>
          </w:rPr>
          <w:fldChar w:fldCharType="separate"/>
        </w:r>
        <w:r w:rsidR="000B746E">
          <w:rPr>
            <w:noProof/>
            <w:webHidden/>
          </w:rPr>
          <w:t>29</w:t>
        </w:r>
        <w:r>
          <w:rPr>
            <w:noProof/>
            <w:webHidden/>
          </w:rPr>
          <w:fldChar w:fldCharType="end"/>
        </w:r>
      </w:hyperlink>
    </w:p>
    <w:p w14:paraId="2D98EA97" w14:textId="3840ACCC" w:rsidR="00CC64A1" w:rsidRDefault="00CC64A1">
      <w:pPr>
        <w:pStyle w:val="TOC1"/>
        <w:rPr>
          <w:rFonts w:asciiTheme="minorHAnsi" w:eastAsiaTheme="minorEastAsia" w:hAnsiTheme="minorHAnsi"/>
          <w:b w:val="0"/>
          <w:color w:val="auto"/>
          <w:kern w:val="2"/>
          <w:sz w:val="24"/>
          <w:szCs w:val="24"/>
          <w:lang w:eastAsia="en-AU"/>
          <w14:ligatures w14:val="standardContextual"/>
        </w:rPr>
      </w:pPr>
      <w:hyperlink w:anchor="_Toc191569820" w:history="1">
        <w:r w:rsidRPr="00FB4F27">
          <w:rPr>
            <w:rStyle w:val="Hyperlink"/>
          </w:rPr>
          <w:t>2</w:t>
        </w:r>
        <w:r>
          <w:rPr>
            <w:rFonts w:asciiTheme="minorHAnsi" w:eastAsiaTheme="minorEastAsia" w:hAnsiTheme="minorHAnsi"/>
            <w:b w:val="0"/>
            <w:color w:val="auto"/>
            <w:kern w:val="2"/>
            <w:sz w:val="24"/>
            <w:szCs w:val="24"/>
            <w:lang w:eastAsia="en-AU"/>
            <w14:ligatures w14:val="standardContextual"/>
          </w:rPr>
          <w:tab/>
        </w:r>
        <w:r w:rsidRPr="00FB4F27">
          <w:rPr>
            <w:rStyle w:val="Hyperlink"/>
          </w:rPr>
          <w:t>Rostering in accordance with flight and duty time policy</w:t>
        </w:r>
        <w:r>
          <w:rPr>
            <w:webHidden/>
          </w:rPr>
          <w:tab/>
        </w:r>
        <w:r>
          <w:rPr>
            <w:webHidden/>
          </w:rPr>
          <w:fldChar w:fldCharType="begin"/>
        </w:r>
        <w:r>
          <w:rPr>
            <w:webHidden/>
          </w:rPr>
          <w:instrText xml:space="preserve"> PAGEREF _Toc191569820 \h </w:instrText>
        </w:r>
        <w:r>
          <w:rPr>
            <w:webHidden/>
          </w:rPr>
        </w:r>
        <w:r>
          <w:rPr>
            <w:webHidden/>
          </w:rPr>
          <w:fldChar w:fldCharType="separate"/>
        </w:r>
        <w:r w:rsidR="000B746E">
          <w:rPr>
            <w:webHidden/>
          </w:rPr>
          <w:t>31</w:t>
        </w:r>
        <w:r>
          <w:rPr>
            <w:webHidden/>
          </w:rPr>
          <w:fldChar w:fldCharType="end"/>
        </w:r>
      </w:hyperlink>
    </w:p>
    <w:p w14:paraId="5E6C7CC5" w14:textId="2682CAA5" w:rsidR="00CC64A1" w:rsidRDefault="00CC64A1">
      <w:pPr>
        <w:pStyle w:val="TOC2"/>
        <w:rPr>
          <w:rFonts w:asciiTheme="minorHAnsi" w:eastAsiaTheme="minorEastAsia" w:hAnsiTheme="minorHAnsi"/>
          <w:noProof/>
          <w:color w:val="auto"/>
          <w:kern w:val="2"/>
          <w:sz w:val="24"/>
          <w:szCs w:val="24"/>
          <w:lang w:eastAsia="en-AU"/>
          <w14:ligatures w14:val="standardContextual"/>
        </w:rPr>
      </w:pPr>
      <w:hyperlink w:anchor="_Toc191569821" w:history="1">
        <w:r w:rsidRPr="00FB4F27">
          <w:rPr>
            <w:rStyle w:val="Hyperlink"/>
            <w:noProof/>
          </w:rPr>
          <w:t>2.1</w:t>
        </w:r>
        <w:r>
          <w:rPr>
            <w:rFonts w:asciiTheme="minorHAnsi" w:eastAsiaTheme="minorEastAsia" w:hAnsiTheme="minorHAnsi"/>
            <w:noProof/>
            <w:color w:val="auto"/>
            <w:kern w:val="2"/>
            <w:sz w:val="24"/>
            <w:szCs w:val="24"/>
            <w:lang w:eastAsia="en-AU"/>
            <w14:ligatures w14:val="standardContextual"/>
          </w:rPr>
          <w:tab/>
        </w:r>
        <w:r w:rsidRPr="00FB4F27">
          <w:rPr>
            <w:rStyle w:val="Hyperlink"/>
            <w:noProof/>
          </w:rPr>
          <w:t>Operations under multiple appendices</w:t>
        </w:r>
        <w:r>
          <w:rPr>
            <w:noProof/>
            <w:webHidden/>
          </w:rPr>
          <w:tab/>
        </w:r>
        <w:r>
          <w:rPr>
            <w:noProof/>
            <w:webHidden/>
          </w:rPr>
          <w:fldChar w:fldCharType="begin"/>
        </w:r>
        <w:r>
          <w:rPr>
            <w:noProof/>
            <w:webHidden/>
          </w:rPr>
          <w:instrText xml:space="preserve"> PAGEREF _Toc191569821 \h </w:instrText>
        </w:r>
        <w:r>
          <w:rPr>
            <w:noProof/>
            <w:webHidden/>
          </w:rPr>
        </w:r>
        <w:r>
          <w:rPr>
            <w:noProof/>
            <w:webHidden/>
          </w:rPr>
          <w:fldChar w:fldCharType="separate"/>
        </w:r>
        <w:r w:rsidR="000B746E">
          <w:rPr>
            <w:noProof/>
            <w:webHidden/>
          </w:rPr>
          <w:t>31</w:t>
        </w:r>
        <w:r>
          <w:rPr>
            <w:noProof/>
            <w:webHidden/>
          </w:rPr>
          <w:fldChar w:fldCharType="end"/>
        </w:r>
      </w:hyperlink>
    </w:p>
    <w:p w14:paraId="02FB6A36" w14:textId="0B5F2363" w:rsidR="00CC64A1" w:rsidRDefault="00CC64A1">
      <w:pPr>
        <w:pStyle w:val="TOC1"/>
        <w:rPr>
          <w:rFonts w:asciiTheme="minorHAnsi" w:eastAsiaTheme="minorEastAsia" w:hAnsiTheme="minorHAnsi"/>
          <w:b w:val="0"/>
          <w:color w:val="auto"/>
          <w:kern w:val="2"/>
          <w:sz w:val="24"/>
          <w:szCs w:val="24"/>
          <w:lang w:eastAsia="en-AU"/>
          <w14:ligatures w14:val="standardContextual"/>
        </w:rPr>
      </w:pPr>
      <w:hyperlink w:anchor="_Toc191569822" w:history="1">
        <w:r w:rsidRPr="00FB4F27">
          <w:rPr>
            <w:rStyle w:val="Hyperlink"/>
            <w:rFonts w:cstheme="minorHAnsi"/>
          </w:rPr>
          <w:t>Appendix A</w:t>
        </w:r>
        <w:r>
          <w:rPr>
            <w:rFonts w:asciiTheme="minorHAnsi" w:eastAsiaTheme="minorEastAsia" w:hAnsiTheme="minorHAnsi"/>
            <w:b w:val="0"/>
            <w:color w:val="auto"/>
            <w:kern w:val="2"/>
            <w:sz w:val="24"/>
            <w:szCs w:val="24"/>
            <w:lang w:eastAsia="en-AU"/>
            <w14:ligatures w14:val="standardContextual"/>
          </w:rPr>
          <w:tab/>
        </w:r>
        <w:r w:rsidRPr="00FB4F27">
          <w:rPr>
            <w:rStyle w:val="Hyperlink"/>
          </w:rPr>
          <w:t>Fatigue occurrence report (Form OR)</w:t>
        </w:r>
        <w:r>
          <w:rPr>
            <w:webHidden/>
          </w:rPr>
          <w:tab/>
        </w:r>
        <w:r>
          <w:rPr>
            <w:webHidden/>
          </w:rPr>
          <w:fldChar w:fldCharType="begin"/>
        </w:r>
        <w:r>
          <w:rPr>
            <w:webHidden/>
          </w:rPr>
          <w:instrText xml:space="preserve"> PAGEREF _Toc191569822 \h </w:instrText>
        </w:r>
        <w:r>
          <w:rPr>
            <w:webHidden/>
          </w:rPr>
        </w:r>
        <w:r>
          <w:rPr>
            <w:webHidden/>
          </w:rPr>
          <w:fldChar w:fldCharType="separate"/>
        </w:r>
        <w:r w:rsidR="000B746E">
          <w:rPr>
            <w:webHidden/>
          </w:rPr>
          <w:t>32</w:t>
        </w:r>
        <w:r>
          <w:rPr>
            <w:webHidden/>
          </w:rPr>
          <w:fldChar w:fldCharType="end"/>
        </w:r>
      </w:hyperlink>
    </w:p>
    <w:p w14:paraId="02264887" w14:textId="51D019C9" w:rsidR="00CC64A1" w:rsidRDefault="00CC64A1">
      <w:pPr>
        <w:pStyle w:val="TOC1"/>
        <w:rPr>
          <w:rFonts w:asciiTheme="minorHAnsi" w:eastAsiaTheme="minorEastAsia" w:hAnsiTheme="minorHAnsi"/>
          <w:b w:val="0"/>
          <w:color w:val="auto"/>
          <w:kern w:val="2"/>
          <w:sz w:val="24"/>
          <w:szCs w:val="24"/>
          <w:lang w:eastAsia="en-AU"/>
          <w14:ligatures w14:val="standardContextual"/>
        </w:rPr>
      </w:pPr>
      <w:hyperlink w:anchor="_Toc191569823" w:history="1">
        <w:r w:rsidRPr="00FB4F27">
          <w:rPr>
            <w:rStyle w:val="Hyperlink"/>
          </w:rPr>
          <w:t>Appendix B</w:t>
        </w:r>
        <w:r>
          <w:rPr>
            <w:rFonts w:asciiTheme="minorHAnsi" w:eastAsiaTheme="minorEastAsia" w:hAnsiTheme="minorHAnsi"/>
            <w:b w:val="0"/>
            <w:color w:val="auto"/>
            <w:kern w:val="2"/>
            <w:sz w:val="24"/>
            <w:szCs w:val="24"/>
            <w:lang w:eastAsia="en-AU"/>
            <w14:ligatures w14:val="standardContextual"/>
          </w:rPr>
          <w:tab/>
        </w:r>
        <w:r w:rsidRPr="00FB4F27">
          <w:rPr>
            <w:rStyle w:val="Hyperlink"/>
          </w:rPr>
          <w:t>Alertness consideration table (Form ACTab)</w:t>
        </w:r>
        <w:r>
          <w:rPr>
            <w:webHidden/>
          </w:rPr>
          <w:tab/>
        </w:r>
        <w:r>
          <w:rPr>
            <w:webHidden/>
          </w:rPr>
          <w:fldChar w:fldCharType="begin"/>
        </w:r>
        <w:r>
          <w:rPr>
            <w:webHidden/>
          </w:rPr>
          <w:instrText xml:space="preserve"> PAGEREF _Toc191569823 \h </w:instrText>
        </w:r>
        <w:r>
          <w:rPr>
            <w:webHidden/>
          </w:rPr>
        </w:r>
        <w:r>
          <w:rPr>
            <w:webHidden/>
          </w:rPr>
          <w:fldChar w:fldCharType="separate"/>
        </w:r>
        <w:r w:rsidR="000B746E">
          <w:rPr>
            <w:webHidden/>
          </w:rPr>
          <w:t>33</w:t>
        </w:r>
        <w:r>
          <w:rPr>
            <w:webHidden/>
          </w:rPr>
          <w:fldChar w:fldCharType="end"/>
        </w:r>
      </w:hyperlink>
    </w:p>
    <w:p w14:paraId="11B90B49" w14:textId="60DCDDCF" w:rsidR="00CC64A1" w:rsidRDefault="00CC64A1">
      <w:pPr>
        <w:pStyle w:val="TOC2"/>
        <w:rPr>
          <w:rFonts w:asciiTheme="minorHAnsi" w:eastAsiaTheme="minorEastAsia" w:hAnsiTheme="minorHAnsi"/>
          <w:noProof/>
          <w:color w:val="auto"/>
          <w:kern w:val="2"/>
          <w:sz w:val="24"/>
          <w:szCs w:val="24"/>
          <w:lang w:eastAsia="en-AU"/>
          <w14:ligatures w14:val="standardContextual"/>
        </w:rPr>
      </w:pPr>
      <w:hyperlink w:anchor="_Toc191569824" w:history="1">
        <w:r w:rsidRPr="00FB4F27">
          <w:rPr>
            <w:rStyle w:val="Hyperlink"/>
            <w:noProof/>
          </w:rPr>
          <w:t>B.1</w:t>
        </w:r>
        <w:r>
          <w:rPr>
            <w:rFonts w:asciiTheme="minorHAnsi" w:eastAsiaTheme="minorEastAsia" w:hAnsiTheme="minorHAnsi"/>
            <w:noProof/>
            <w:color w:val="auto"/>
            <w:kern w:val="2"/>
            <w:sz w:val="24"/>
            <w:szCs w:val="24"/>
            <w:lang w:eastAsia="en-AU"/>
            <w14:ligatures w14:val="standardContextual"/>
          </w:rPr>
          <w:tab/>
        </w:r>
        <w:r w:rsidRPr="00FB4F27">
          <w:rPr>
            <w:rStyle w:val="Hyperlink"/>
            <w:noProof/>
          </w:rPr>
          <w:t>Instructions for using the ACT prior to a duty</w:t>
        </w:r>
        <w:r>
          <w:rPr>
            <w:noProof/>
            <w:webHidden/>
          </w:rPr>
          <w:tab/>
        </w:r>
        <w:r>
          <w:rPr>
            <w:noProof/>
            <w:webHidden/>
          </w:rPr>
          <w:fldChar w:fldCharType="begin"/>
        </w:r>
        <w:r>
          <w:rPr>
            <w:noProof/>
            <w:webHidden/>
          </w:rPr>
          <w:instrText xml:space="preserve"> PAGEREF _Toc191569824 \h </w:instrText>
        </w:r>
        <w:r>
          <w:rPr>
            <w:noProof/>
            <w:webHidden/>
          </w:rPr>
        </w:r>
        <w:r>
          <w:rPr>
            <w:noProof/>
            <w:webHidden/>
          </w:rPr>
          <w:fldChar w:fldCharType="separate"/>
        </w:r>
        <w:r w:rsidR="000B746E">
          <w:rPr>
            <w:noProof/>
            <w:webHidden/>
          </w:rPr>
          <w:t>34</w:t>
        </w:r>
        <w:r>
          <w:rPr>
            <w:noProof/>
            <w:webHidden/>
          </w:rPr>
          <w:fldChar w:fldCharType="end"/>
        </w:r>
      </w:hyperlink>
    </w:p>
    <w:p w14:paraId="02F2A864" w14:textId="7CBEF865" w:rsidR="00CC64A1" w:rsidRDefault="00CC64A1">
      <w:pPr>
        <w:pStyle w:val="TOC1"/>
        <w:rPr>
          <w:rFonts w:asciiTheme="minorHAnsi" w:eastAsiaTheme="minorEastAsia" w:hAnsiTheme="minorHAnsi"/>
          <w:b w:val="0"/>
          <w:color w:val="auto"/>
          <w:kern w:val="2"/>
          <w:sz w:val="24"/>
          <w:szCs w:val="24"/>
          <w:lang w:eastAsia="en-AU"/>
          <w14:ligatures w14:val="standardContextual"/>
        </w:rPr>
      </w:pPr>
      <w:hyperlink w:anchor="_Toc191569825" w:history="1">
        <w:r w:rsidRPr="00FB4F27">
          <w:rPr>
            <w:rStyle w:val="Hyperlink"/>
          </w:rPr>
          <w:t>Appendix C</w:t>
        </w:r>
        <w:r>
          <w:rPr>
            <w:rFonts w:asciiTheme="minorHAnsi" w:eastAsiaTheme="minorEastAsia" w:hAnsiTheme="minorHAnsi"/>
            <w:b w:val="0"/>
            <w:color w:val="auto"/>
            <w:kern w:val="2"/>
            <w:sz w:val="24"/>
            <w:szCs w:val="24"/>
            <w:lang w:eastAsia="en-AU"/>
            <w14:ligatures w14:val="standardContextual"/>
          </w:rPr>
          <w:tab/>
        </w:r>
        <w:r w:rsidRPr="00FB4F27">
          <w:rPr>
            <w:rStyle w:val="Hyperlink"/>
          </w:rPr>
          <w:t>Extension report (Form ER)</w:t>
        </w:r>
        <w:r>
          <w:rPr>
            <w:webHidden/>
          </w:rPr>
          <w:tab/>
        </w:r>
        <w:r>
          <w:rPr>
            <w:webHidden/>
          </w:rPr>
          <w:fldChar w:fldCharType="begin"/>
        </w:r>
        <w:r>
          <w:rPr>
            <w:webHidden/>
          </w:rPr>
          <w:instrText xml:space="preserve"> PAGEREF _Toc191569825 \h </w:instrText>
        </w:r>
        <w:r>
          <w:rPr>
            <w:webHidden/>
          </w:rPr>
        </w:r>
        <w:r>
          <w:rPr>
            <w:webHidden/>
          </w:rPr>
          <w:fldChar w:fldCharType="separate"/>
        </w:r>
        <w:r w:rsidR="000B746E">
          <w:rPr>
            <w:webHidden/>
          </w:rPr>
          <w:t>36</w:t>
        </w:r>
        <w:r>
          <w:rPr>
            <w:webHidden/>
          </w:rPr>
          <w:fldChar w:fldCharType="end"/>
        </w:r>
      </w:hyperlink>
    </w:p>
    <w:p w14:paraId="03AD4216" w14:textId="3232AB03" w:rsidR="00016524" w:rsidRDefault="00440CA0" w:rsidP="00440CA0">
      <w:pPr>
        <w:pStyle w:val="unHeading1"/>
      </w:pPr>
      <w:r>
        <w:lastRenderedPageBreak/>
        <w:fldChar w:fldCharType="end"/>
      </w:r>
      <w:bookmarkStart w:id="7" w:name="_Toc191569791"/>
      <w:r w:rsidR="00016524">
        <w:t xml:space="preserve">List of </w:t>
      </w:r>
      <w:r w:rsidR="00CC64A1">
        <w:t>e</w:t>
      </w:r>
      <w:r w:rsidR="00016524">
        <w:t xml:space="preserve">ffective </w:t>
      </w:r>
      <w:r w:rsidR="00CC64A1">
        <w:t>p</w:t>
      </w:r>
      <w:r w:rsidR="00016524">
        <w:t>ages</w:t>
      </w:r>
      <w:bookmarkEnd w:id="7"/>
    </w:p>
    <w:tbl>
      <w:tblPr>
        <w:tblStyle w:val="SD-MOStable"/>
        <w:tblW w:w="0" w:type="auto"/>
        <w:tblLook w:val="0620" w:firstRow="1" w:lastRow="0" w:firstColumn="0" w:lastColumn="0" w:noHBand="1" w:noVBand="1"/>
      </w:tblPr>
      <w:tblGrid>
        <w:gridCol w:w="6658"/>
        <w:gridCol w:w="681"/>
        <w:gridCol w:w="1023"/>
        <w:gridCol w:w="1266"/>
      </w:tblGrid>
      <w:tr w:rsidR="004F0F7B" w:rsidRPr="004F0F7B" w14:paraId="1C2CE86E" w14:textId="77777777" w:rsidTr="004F0F7B">
        <w:trPr>
          <w:cnfStyle w:val="100000000000" w:firstRow="1" w:lastRow="0" w:firstColumn="0" w:lastColumn="0" w:oddVBand="0" w:evenVBand="0" w:oddHBand="0" w:evenHBand="0" w:firstRowFirstColumn="0" w:firstRowLastColumn="0" w:lastRowFirstColumn="0" w:lastRowLastColumn="0"/>
        </w:trPr>
        <w:tc>
          <w:tcPr>
            <w:tcW w:w="6658" w:type="dxa"/>
          </w:tcPr>
          <w:p w14:paraId="28CCFC78" w14:textId="77777777" w:rsidR="00983987" w:rsidRPr="004F0F7B" w:rsidRDefault="00983987" w:rsidP="004F0F7B">
            <w:r w:rsidRPr="004F0F7B">
              <w:t>Section</w:t>
            </w:r>
          </w:p>
        </w:tc>
        <w:tc>
          <w:tcPr>
            <w:tcW w:w="681" w:type="dxa"/>
          </w:tcPr>
          <w:p w14:paraId="5AFE3D17" w14:textId="77777777" w:rsidR="00983987" w:rsidRPr="004F0F7B" w:rsidRDefault="00983987" w:rsidP="004F0F7B">
            <w:r w:rsidRPr="004F0F7B">
              <w:t>Page</w:t>
            </w:r>
          </w:p>
        </w:tc>
        <w:tc>
          <w:tcPr>
            <w:tcW w:w="1023" w:type="dxa"/>
          </w:tcPr>
          <w:p w14:paraId="667A8FB8" w14:textId="77777777" w:rsidR="00983987" w:rsidRPr="004F0F7B" w:rsidRDefault="00983987" w:rsidP="004F0F7B">
            <w:r w:rsidRPr="004F0F7B">
              <w:t>Version</w:t>
            </w:r>
          </w:p>
        </w:tc>
        <w:tc>
          <w:tcPr>
            <w:tcW w:w="1266" w:type="dxa"/>
          </w:tcPr>
          <w:p w14:paraId="06E8630F" w14:textId="77777777" w:rsidR="00983987" w:rsidRPr="004F0F7B" w:rsidRDefault="00983987" w:rsidP="004F0F7B">
            <w:r w:rsidRPr="004F0F7B">
              <w:t>Date</w:t>
            </w:r>
          </w:p>
        </w:tc>
      </w:tr>
      <w:tr w:rsidR="004F0F7B" w14:paraId="7645CF94" w14:textId="77777777" w:rsidTr="004F0F7B">
        <w:tc>
          <w:tcPr>
            <w:tcW w:w="6658" w:type="dxa"/>
          </w:tcPr>
          <w:p w14:paraId="01DD7D5C" w14:textId="77777777" w:rsidR="00983987" w:rsidRDefault="00983987" w:rsidP="004F0F7B">
            <w:pPr>
              <w:pStyle w:val="Tabletext"/>
            </w:pPr>
          </w:p>
        </w:tc>
        <w:tc>
          <w:tcPr>
            <w:tcW w:w="681" w:type="dxa"/>
          </w:tcPr>
          <w:p w14:paraId="291EEB25" w14:textId="77777777" w:rsidR="00983987" w:rsidRDefault="00983987" w:rsidP="004F0F7B">
            <w:pPr>
              <w:pStyle w:val="Tabletext"/>
            </w:pPr>
          </w:p>
        </w:tc>
        <w:tc>
          <w:tcPr>
            <w:tcW w:w="1023" w:type="dxa"/>
          </w:tcPr>
          <w:p w14:paraId="222FB12E" w14:textId="77777777" w:rsidR="00983987" w:rsidRDefault="00983987" w:rsidP="004F0F7B">
            <w:pPr>
              <w:pStyle w:val="Tabletext"/>
            </w:pPr>
          </w:p>
        </w:tc>
        <w:tc>
          <w:tcPr>
            <w:tcW w:w="1266" w:type="dxa"/>
          </w:tcPr>
          <w:p w14:paraId="1AACE7D0" w14:textId="77777777" w:rsidR="00983987" w:rsidRDefault="00983987" w:rsidP="004F0F7B">
            <w:pPr>
              <w:pStyle w:val="Tabletext"/>
            </w:pPr>
          </w:p>
        </w:tc>
      </w:tr>
      <w:tr w:rsidR="00983987" w14:paraId="54F9193B" w14:textId="77777777" w:rsidTr="004F0F7B">
        <w:tc>
          <w:tcPr>
            <w:tcW w:w="6658" w:type="dxa"/>
          </w:tcPr>
          <w:p w14:paraId="6F3969BB" w14:textId="77777777" w:rsidR="00983987" w:rsidRDefault="00983987" w:rsidP="004F0F7B">
            <w:pPr>
              <w:pStyle w:val="Tabletext"/>
            </w:pPr>
          </w:p>
        </w:tc>
        <w:tc>
          <w:tcPr>
            <w:tcW w:w="681" w:type="dxa"/>
          </w:tcPr>
          <w:p w14:paraId="089A2CA3" w14:textId="77777777" w:rsidR="00983987" w:rsidRDefault="00983987" w:rsidP="004F0F7B">
            <w:pPr>
              <w:pStyle w:val="Tabletext"/>
            </w:pPr>
          </w:p>
        </w:tc>
        <w:tc>
          <w:tcPr>
            <w:tcW w:w="1023" w:type="dxa"/>
          </w:tcPr>
          <w:p w14:paraId="1DAF2CE1" w14:textId="77777777" w:rsidR="00983987" w:rsidRDefault="00983987" w:rsidP="004F0F7B">
            <w:pPr>
              <w:pStyle w:val="Tabletext"/>
            </w:pPr>
          </w:p>
        </w:tc>
        <w:tc>
          <w:tcPr>
            <w:tcW w:w="1266" w:type="dxa"/>
          </w:tcPr>
          <w:p w14:paraId="64596809" w14:textId="77777777" w:rsidR="00983987" w:rsidRDefault="00983987" w:rsidP="004F0F7B">
            <w:pPr>
              <w:pStyle w:val="Tabletext"/>
            </w:pPr>
          </w:p>
        </w:tc>
      </w:tr>
      <w:tr w:rsidR="004F0F7B" w14:paraId="482B5827" w14:textId="77777777" w:rsidTr="004F0F7B">
        <w:tc>
          <w:tcPr>
            <w:tcW w:w="6658" w:type="dxa"/>
          </w:tcPr>
          <w:p w14:paraId="7349BEDA" w14:textId="77777777" w:rsidR="00983987" w:rsidRDefault="00983987" w:rsidP="004F0F7B">
            <w:pPr>
              <w:pStyle w:val="Tabletext"/>
            </w:pPr>
          </w:p>
        </w:tc>
        <w:tc>
          <w:tcPr>
            <w:tcW w:w="681" w:type="dxa"/>
          </w:tcPr>
          <w:p w14:paraId="6F2BA9E7" w14:textId="77777777" w:rsidR="00983987" w:rsidRDefault="00983987" w:rsidP="004F0F7B">
            <w:pPr>
              <w:pStyle w:val="Tabletext"/>
            </w:pPr>
          </w:p>
        </w:tc>
        <w:tc>
          <w:tcPr>
            <w:tcW w:w="1023" w:type="dxa"/>
          </w:tcPr>
          <w:p w14:paraId="7921F4BB" w14:textId="77777777" w:rsidR="00983987" w:rsidRDefault="00983987" w:rsidP="004F0F7B">
            <w:pPr>
              <w:pStyle w:val="Tabletext"/>
            </w:pPr>
          </w:p>
        </w:tc>
        <w:tc>
          <w:tcPr>
            <w:tcW w:w="1266" w:type="dxa"/>
          </w:tcPr>
          <w:p w14:paraId="26B6A6D7" w14:textId="77777777" w:rsidR="00983987" w:rsidRDefault="00983987" w:rsidP="004F0F7B">
            <w:pPr>
              <w:pStyle w:val="Tabletext"/>
            </w:pPr>
          </w:p>
        </w:tc>
      </w:tr>
      <w:tr w:rsidR="00983987" w14:paraId="46EA51C6" w14:textId="77777777" w:rsidTr="004F0F7B">
        <w:tc>
          <w:tcPr>
            <w:tcW w:w="6658" w:type="dxa"/>
          </w:tcPr>
          <w:p w14:paraId="41E1A609" w14:textId="77777777" w:rsidR="00983987" w:rsidRDefault="00983987" w:rsidP="004F0F7B">
            <w:pPr>
              <w:pStyle w:val="Tabletext"/>
            </w:pPr>
          </w:p>
        </w:tc>
        <w:tc>
          <w:tcPr>
            <w:tcW w:w="681" w:type="dxa"/>
          </w:tcPr>
          <w:p w14:paraId="08AB8742" w14:textId="77777777" w:rsidR="00983987" w:rsidRDefault="00983987" w:rsidP="004F0F7B">
            <w:pPr>
              <w:pStyle w:val="Tabletext"/>
            </w:pPr>
          </w:p>
        </w:tc>
        <w:tc>
          <w:tcPr>
            <w:tcW w:w="1023" w:type="dxa"/>
          </w:tcPr>
          <w:p w14:paraId="3770963D" w14:textId="77777777" w:rsidR="00983987" w:rsidRDefault="00983987" w:rsidP="004F0F7B">
            <w:pPr>
              <w:pStyle w:val="Tabletext"/>
            </w:pPr>
          </w:p>
        </w:tc>
        <w:tc>
          <w:tcPr>
            <w:tcW w:w="1266" w:type="dxa"/>
          </w:tcPr>
          <w:p w14:paraId="754082E4" w14:textId="77777777" w:rsidR="00983987" w:rsidRDefault="00983987" w:rsidP="004F0F7B">
            <w:pPr>
              <w:pStyle w:val="Tabletext"/>
            </w:pPr>
          </w:p>
        </w:tc>
      </w:tr>
      <w:tr w:rsidR="004F0F7B" w14:paraId="3895E132" w14:textId="77777777" w:rsidTr="004F0F7B">
        <w:tc>
          <w:tcPr>
            <w:tcW w:w="6658" w:type="dxa"/>
          </w:tcPr>
          <w:p w14:paraId="264FF6F7" w14:textId="77777777" w:rsidR="00983987" w:rsidRDefault="00983987" w:rsidP="004F0F7B">
            <w:pPr>
              <w:pStyle w:val="Tabletext"/>
            </w:pPr>
          </w:p>
        </w:tc>
        <w:tc>
          <w:tcPr>
            <w:tcW w:w="681" w:type="dxa"/>
          </w:tcPr>
          <w:p w14:paraId="64C239FE" w14:textId="77777777" w:rsidR="00983987" w:rsidRDefault="00983987" w:rsidP="004F0F7B">
            <w:pPr>
              <w:pStyle w:val="Tabletext"/>
            </w:pPr>
          </w:p>
        </w:tc>
        <w:tc>
          <w:tcPr>
            <w:tcW w:w="1023" w:type="dxa"/>
          </w:tcPr>
          <w:p w14:paraId="0A37C46E" w14:textId="77777777" w:rsidR="00983987" w:rsidRDefault="00983987" w:rsidP="004F0F7B">
            <w:pPr>
              <w:pStyle w:val="Tabletext"/>
            </w:pPr>
          </w:p>
        </w:tc>
        <w:tc>
          <w:tcPr>
            <w:tcW w:w="1266" w:type="dxa"/>
          </w:tcPr>
          <w:p w14:paraId="18776CCE" w14:textId="77777777" w:rsidR="00983987" w:rsidRDefault="00983987" w:rsidP="004F0F7B">
            <w:pPr>
              <w:pStyle w:val="Tabletext"/>
            </w:pPr>
          </w:p>
        </w:tc>
      </w:tr>
      <w:tr w:rsidR="00983987" w14:paraId="1298917E" w14:textId="77777777" w:rsidTr="004F0F7B">
        <w:tc>
          <w:tcPr>
            <w:tcW w:w="6658" w:type="dxa"/>
          </w:tcPr>
          <w:p w14:paraId="68ED0424" w14:textId="77777777" w:rsidR="00983987" w:rsidRDefault="00983987" w:rsidP="004F0F7B">
            <w:pPr>
              <w:pStyle w:val="Tabletext"/>
            </w:pPr>
          </w:p>
        </w:tc>
        <w:tc>
          <w:tcPr>
            <w:tcW w:w="681" w:type="dxa"/>
          </w:tcPr>
          <w:p w14:paraId="67C4D622" w14:textId="77777777" w:rsidR="00983987" w:rsidRDefault="00983987" w:rsidP="004F0F7B">
            <w:pPr>
              <w:pStyle w:val="Tabletext"/>
            </w:pPr>
          </w:p>
        </w:tc>
        <w:tc>
          <w:tcPr>
            <w:tcW w:w="1023" w:type="dxa"/>
          </w:tcPr>
          <w:p w14:paraId="0557B644" w14:textId="77777777" w:rsidR="00983987" w:rsidRDefault="00983987" w:rsidP="004F0F7B">
            <w:pPr>
              <w:pStyle w:val="Tabletext"/>
            </w:pPr>
          </w:p>
        </w:tc>
        <w:tc>
          <w:tcPr>
            <w:tcW w:w="1266" w:type="dxa"/>
          </w:tcPr>
          <w:p w14:paraId="10F7EF00" w14:textId="77777777" w:rsidR="00983987" w:rsidRDefault="00983987" w:rsidP="004F0F7B">
            <w:pPr>
              <w:pStyle w:val="Tabletext"/>
            </w:pPr>
          </w:p>
        </w:tc>
      </w:tr>
      <w:tr w:rsidR="004F0F7B" w14:paraId="0E68EF7F" w14:textId="77777777" w:rsidTr="004F0F7B">
        <w:tc>
          <w:tcPr>
            <w:tcW w:w="6658" w:type="dxa"/>
          </w:tcPr>
          <w:p w14:paraId="021254FC" w14:textId="77777777" w:rsidR="00983987" w:rsidRDefault="00983987" w:rsidP="004F0F7B">
            <w:pPr>
              <w:pStyle w:val="Tabletext"/>
            </w:pPr>
          </w:p>
        </w:tc>
        <w:tc>
          <w:tcPr>
            <w:tcW w:w="681" w:type="dxa"/>
          </w:tcPr>
          <w:p w14:paraId="14530298" w14:textId="77777777" w:rsidR="00983987" w:rsidRDefault="00983987" w:rsidP="004F0F7B">
            <w:pPr>
              <w:pStyle w:val="Tabletext"/>
            </w:pPr>
          </w:p>
        </w:tc>
        <w:tc>
          <w:tcPr>
            <w:tcW w:w="1023" w:type="dxa"/>
          </w:tcPr>
          <w:p w14:paraId="4F9739CB" w14:textId="77777777" w:rsidR="00983987" w:rsidRDefault="00983987" w:rsidP="004F0F7B">
            <w:pPr>
              <w:pStyle w:val="Tabletext"/>
            </w:pPr>
          </w:p>
        </w:tc>
        <w:tc>
          <w:tcPr>
            <w:tcW w:w="1266" w:type="dxa"/>
          </w:tcPr>
          <w:p w14:paraId="7790F08B" w14:textId="77777777" w:rsidR="00983987" w:rsidRDefault="00983987" w:rsidP="004F0F7B">
            <w:pPr>
              <w:pStyle w:val="Tabletext"/>
            </w:pPr>
          </w:p>
        </w:tc>
      </w:tr>
      <w:tr w:rsidR="00983987" w14:paraId="6FA6CC32" w14:textId="77777777" w:rsidTr="004F0F7B">
        <w:tc>
          <w:tcPr>
            <w:tcW w:w="6658" w:type="dxa"/>
          </w:tcPr>
          <w:p w14:paraId="6AB89D4C" w14:textId="77777777" w:rsidR="00983987" w:rsidRDefault="00983987" w:rsidP="004F0F7B">
            <w:pPr>
              <w:pStyle w:val="Tabletext"/>
            </w:pPr>
          </w:p>
        </w:tc>
        <w:tc>
          <w:tcPr>
            <w:tcW w:w="681" w:type="dxa"/>
          </w:tcPr>
          <w:p w14:paraId="4777555C" w14:textId="77777777" w:rsidR="00983987" w:rsidRDefault="00983987" w:rsidP="004F0F7B">
            <w:pPr>
              <w:pStyle w:val="Tabletext"/>
            </w:pPr>
          </w:p>
        </w:tc>
        <w:tc>
          <w:tcPr>
            <w:tcW w:w="1023" w:type="dxa"/>
          </w:tcPr>
          <w:p w14:paraId="481281B7" w14:textId="77777777" w:rsidR="00983987" w:rsidRDefault="00983987" w:rsidP="004F0F7B">
            <w:pPr>
              <w:pStyle w:val="Tabletext"/>
            </w:pPr>
          </w:p>
        </w:tc>
        <w:tc>
          <w:tcPr>
            <w:tcW w:w="1266" w:type="dxa"/>
          </w:tcPr>
          <w:p w14:paraId="0907146A" w14:textId="77777777" w:rsidR="00983987" w:rsidRDefault="00983987" w:rsidP="004F0F7B">
            <w:pPr>
              <w:pStyle w:val="Tabletext"/>
            </w:pPr>
          </w:p>
        </w:tc>
      </w:tr>
      <w:tr w:rsidR="004F0F7B" w14:paraId="5392A6C2" w14:textId="77777777" w:rsidTr="004F0F7B">
        <w:tc>
          <w:tcPr>
            <w:tcW w:w="6658" w:type="dxa"/>
          </w:tcPr>
          <w:p w14:paraId="6CF48203" w14:textId="77777777" w:rsidR="00983987" w:rsidRDefault="00983987" w:rsidP="004F0F7B">
            <w:pPr>
              <w:pStyle w:val="Tabletext"/>
            </w:pPr>
          </w:p>
        </w:tc>
        <w:tc>
          <w:tcPr>
            <w:tcW w:w="681" w:type="dxa"/>
          </w:tcPr>
          <w:p w14:paraId="7B2CA3FF" w14:textId="77777777" w:rsidR="00983987" w:rsidRDefault="00983987" w:rsidP="004F0F7B">
            <w:pPr>
              <w:pStyle w:val="Tabletext"/>
            </w:pPr>
          </w:p>
        </w:tc>
        <w:tc>
          <w:tcPr>
            <w:tcW w:w="1023" w:type="dxa"/>
          </w:tcPr>
          <w:p w14:paraId="7A9C7807" w14:textId="77777777" w:rsidR="00983987" w:rsidRDefault="00983987" w:rsidP="004F0F7B">
            <w:pPr>
              <w:pStyle w:val="Tabletext"/>
            </w:pPr>
          </w:p>
        </w:tc>
        <w:tc>
          <w:tcPr>
            <w:tcW w:w="1266" w:type="dxa"/>
          </w:tcPr>
          <w:p w14:paraId="5FB59143" w14:textId="77777777" w:rsidR="00983987" w:rsidRDefault="00983987" w:rsidP="004F0F7B">
            <w:pPr>
              <w:pStyle w:val="Tabletext"/>
            </w:pPr>
          </w:p>
        </w:tc>
      </w:tr>
      <w:tr w:rsidR="00983987" w14:paraId="2CF969A6" w14:textId="77777777" w:rsidTr="004F0F7B">
        <w:tc>
          <w:tcPr>
            <w:tcW w:w="6658" w:type="dxa"/>
          </w:tcPr>
          <w:p w14:paraId="3C143E23" w14:textId="77777777" w:rsidR="00983987" w:rsidRDefault="00983987" w:rsidP="004F0F7B">
            <w:pPr>
              <w:pStyle w:val="Tabletext"/>
            </w:pPr>
          </w:p>
        </w:tc>
        <w:tc>
          <w:tcPr>
            <w:tcW w:w="681" w:type="dxa"/>
          </w:tcPr>
          <w:p w14:paraId="6FA0A080" w14:textId="77777777" w:rsidR="00983987" w:rsidRDefault="00983987" w:rsidP="004F0F7B">
            <w:pPr>
              <w:pStyle w:val="Tabletext"/>
            </w:pPr>
          </w:p>
        </w:tc>
        <w:tc>
          <w:tcPr>
            <w:tcW w:w="1023" w:type="dxa"/>
          </w:tcPr>
          <w:p w14:paraId="003A3BE6" w14:textId="77777777" w:rsidR="00983987" w:rsidRDefault="00983987" w:rsidP="004F0F7B">
            <w:pPr>
              <w:pStyle w:val="Tabletext"/>
            </w:pPr>
          </w:p>
        </w:tc>
        <w:tc>
          <w:tcPr>
            <w:tcW w:w="1266" w:type="dxa"/>
          </w:tcPr>
          <w:p w14:paraId="5518A186" w14:textId="77777777" w:rsidR="00983987" w:rsidRDefault="00983987" w:rsidP="004F0F7B">
            <w:pPr>
              <w:pStyle w:val="Tabletext"/>
            </w:pPr>
          </w:p>
        </w:tc>
      </w:tr>
      <w:tr w:rsidR="004F0F7B" w14:paraId="6B452951" w14:textId="77777777" w:rsidTr="004F0F7B">
        <w:tc>
          <w:tcPr>
            <w:tcW w:w="6658" w:type="dxa"/>
          </w:tcPr>
          <w:p w14:paraId="7756D09B" w14:textId="77777777" w:rsidR="00983987" w:rsidRDefault="00983987" w:rsidP="004F0F7B">
            <w:pPr>
              <w:pStyle w:val="Tabletext"/>
            </w:pPr>
          </w:p>
        </w:tc>
        <w:tc>
          <w:tcPr>
            <w:tcW w:w="681" w:type="dxa"/>
          </w:tcPr>
          <w:p w14:paraId="588DB934" w14:textId="77777777" w:rsidR="00983987" w:rsidRDefault="00983987" w:rsidP="004F0F7B">
            <w:pPr>
              <w:pStyle w:val="Tabletext"/>
            </w:pPr>
          </w:p>
        </w:tc>
        <w:tc>
          <w:tcPr>
            <w:tcW w:w="1023" w:type="dxa"/>
          </w:tcPr>
          <w:p w14:paraId="5006D323" w14:textId="77777777" w:rsidR="00983987" w:rsidRDefault="00983987" w:rsidP="004F0F7B">
            <w:pPr>
              <w:pStyle w:val="Tabletext"/>
            </w:pPr>
          </w:p>
        </w:tc>
        <w:tc>
          <w:tcPr>
            <w:tcW w:w="1266" w:type="dxa"/>
          </w:tcPr>
          <w:p w14:paraId="30DEB7FD" w14:textId="77777777" w:rsidR="00983987" w:rsidRDefault="00983987" w:rsidP="004F0F7B">
            <w:pPr>
              <w:pStyle w:val="Tabletext"/>
            </w:pPr>
          </w:p>
        </w:tc>
      </w:tr>
      <w:tr w:rsidR="00983987" w14:paraId="0ACD4D84" w14:textId="77777777" w:rsidTr="004F0F7B">
        <w:tc>
          <w:tcPr>
            <w:tcW w:w="6658" w:type="dxa"/>
          </w:tcPr>
          <w:p w14:paraId="574F0268" w14:textId="77777777" w:rsidR="00983987" w:rsidRDefault="00983987" w:rsidP="004F0F7B">
            <w:pPr>
              <w:pStyle w:val="Tabletext"/>
            </w:pPr>
          </w:p>
        </w:tc>
        <w:tc>
          <w:tcPr>
            <w:tcW w:w="681" w:type="dxa"/>
          </w:tcPr>
          <w:p w14:paraId="0D1C44E6" w14:textId="77777777" w:rsidR="00983987" w:rsidRDefault="00983987" w:rsidP="004F0F7B">
            <w:pPr>
              <w:pStyle w:val="Tabletext"/>
            </w:pPr>
          </w:p>
        </w:tc>
        <w:tc>
          <w:tcPr>
            <w:tcW w:w="1023" w:type="dxa"/>
          </w:tcPr>
          <w:p w14:paraId="108BDB5D" w14:textId="77777777" w:rsidR="00983987" w:rsidRDefault="00983987" w:rsidP="004F0F7B">
            <w:pPr>
              <w:pStyle w:val="Tabletext"/>
            </w:pPr>
          </w:p>
        </w:tc>
        <w:tc>
          <w:tcPr>
            <w:tcW w:w="1266" w:type="dxa"/>
          </w:tcPr>
          <w:p w14:paraId="606B2DEA" w14:textId="77777777" w:rsidR="00983987" w:rsidRDefault="00983987" w:rsidP="004F0F7B">
            <w:pPr>
              <w:pStyle w:val="Tabletext"/>
            </w:pPr>
          </w:p>
        </w:tc>
      </w:tr>
      <w:tr w:rsidR="004F0F7B" w14:paraId="4EF4A40B" w14:textId="77777777" w:rsidTr="004F0F7B">
        <w:tc>
          <w:tcPr>
            <w:tcW w:w="6658" w:type="dxa"/>
          </w:tcPr>
          <w:p w14:paraId="01237CD3" w14:textId="77777777" w:rsidR="00983987" w:rsidRDefault="00983987" w:rsidP="004F0F7B">
            <w:pPr>
              <w:pStyle w:val="Tabletext"/>
            </w:pPr>
          </w:p>
        </w:tc>
        <w:tc>
          <w:tcPr>
            <w:tcW w:w="681" w:type="dxa"/>
          </w:tcPr>
          <w:p w14:paraId="49786326" w14:textId="77777777" w:rsidR="00983987" w:rsidRDefault="00983987" w:rsidP="004F0F7B">
            <w:pPr>
              <w:pStyle w:val="Tabletext"/>
            </w:pPr>
          </w:p>
        </w:tc>
        <w:tc>
          <w:tcPr>
            <w:tcW w:w="1023" w:type="dxa"/>
          </w:tcPr>
          <w:p w14:paraId="2A808100" w14:textId="77777777" w:rsidR="00983987" w:rsidRDefault="00983987" w:rsidP="004F0F7B">
            <w:pPr>
              <w:pStyle w:val="Tabletext"/>
            </w:pPr>
          </w:p>
        </w:tc>
        <w:tc>
          <w:tcPr>
            <w:tcW w:w="1266" w:type="dxa"/>
          </w:tcPr>
          <w:p w14:paraId="1EE193ED" w14:textId="77777777" w:rsidR="00983987" w:rsidRDefault="00983987" w:rsidP="004F0F7B">
            <w:pPr>
              <w:pStyle w:val="Tabletext"/>
            </w:pPr>
          </w:p>
        </w:tc>
      </w:tr>
      <w:tr w:rsidR="00983987" w14:paraId="5A59CB43" w14:textId="77777777" w:rsidTr="004F0F7B">
        <w:tc>
          <w:tcPr>
            <w:tcW w:w="6658" w:type="dxa"/>
          </w:tcPr>
          <w:p w14:paraId="1A4615A3" w14:textId="77777777" w:rsidR="00983987" w:rsidRDefault="00983987" w:rsidP="004F0F7B">
            <w:pPr>
              <w:pStyle w:val="Tabletext"/>
            </w:pPr>
          </w:p>
        </w:tc>
        <w:tc>
          <w:tcPr>
            <w:tcW w:w="681" w:type="dxa"/>
          </w:tcPr>
          <w:p w14:paraId="0DB8C750" w14:textId="77777777" w:rsidR="00983987" w:rsidRDefault="00983987" w:rsidP="004F0F7B">
            <w:pPr>
              <w:pStyle w:val="Tabletext"/>
            </w:pPr>
          </w:p>
        </w:tc>
        <w:tc>
          <w:tcPr>
            <w:tcW w:w="1023" w:type="dxa"/>
          </w:tcPr>
          <w:p w14:paraId="04C30B47" w14:textId="77777777" w:rsidR="00983987" w:rsidRDefault="00983987" w:rsidP="004F0F7B">
            <w:pPr>
              <w:pStyle w:val="Tabletext"/>
            </w:pPr>
          </w:p>
        </w:tc>
        <w:tc>
          <w:tcPr>
            <w:tcW w:w="1266" w:type="dxa"/>
          </w:tcPr>
          <w:p w14:paraId="499453A5" w14:textId="77777777" w:rsidR="00983987" w:rsidRDefault="00983987" w:rsidP="004F0F7B">
            <w:pPr>
              <w:pStyle w:val="Tabletext"/>
            </w:pPr>
          </w:p>
        </w:tc>
      </w:tr>
      <w:tr w:rsidR="004F0F7B" w14:paraId="5B6A3F94" w14:textId="77777777" w:rsidTr="004F0F7B">
        <w:tc>
          <w:tcPr>
            <w:tcW w:w="6658" w:type="dxa"/>
          </w:tcPr>
          <w:p w14:paraId="41D7BFE0" w14:textId="77777777" w:rsidR="00983987" w:rsidRDefault="00983987" w:rsidP="004F0F7B">
            <w:pPr>
              <w:pStyle w:val="Tabletext"/>
            </w:pPr>
          </w:p>
        </w:tc>
        <w:tc>
          <w:tcPr>
            <w:tcW w:w="681" w:type="dxa"/>
          </w:tcPr>
          <w:p w14:paraId="0CE8DBDB" w14:textId="77777777" w:rsidR="00983987" w:rsidRDefault="00983987" w:rsidP="004F0F7B">
            <w:pPr>
              <w:pStyle w:val="Tabletext"/>
            </w:pPr>
          </w:p>
        </w:tc>
        <w:tc>
          <w:tcPr>
            <w:tcW w:w="1023" w:type="dxa"/>
          </w:tcPr>
          <w:p w14:paraId="5C470E1D" w14:textId="77777777" w:rsidR="00983987" w:rsidRDefault="00983987" w:rsidP="004F0F7B">
            <w:pPr>
              <w:pStyle w:val="Tabletext"/>
            </w:pPr>
          </w:p>
        </w:tc>
        <w:tc>
          <w:tcPr>
            <w:tcW w:w="1266" w:type="dxa"/>
          </w:tcPr>
          <w:p w14:paraId="2CF55929" w14:textId="77777777" w:rsidR="00983987" w:rsidRDefault="00983987" w:rsidP="004F0F7B">
            <w:pPr>
              <w:pStyle w:val="Tabletext"/>
            </w:pPr>
          </w:p>
        </w:tc>
      </w:tr>
      <w:tr w:rsidR="00983987" w14:paraId="269D3C39" w14:textId="77777777" w:rsidTr="004F0F7B">
        <w:tc>
          <w:tcPr>
            <w:tcW w:w="6658" w:type="dxa"/>
          </w:tcPr>
          <w:p w14:paraId="1615E7C3" w14:textId="77777777" w:rsidR="00983987" w:rsidRDefault="00983987" w:rsidP="004F0F7B">
            <w:pPr>
              <w:pStyle w:val="Tabletext"/>
            </w:pPr>
          </w:p>
        </w:tc>
        <w:tc>
          <w:tcPr>
            <w:tcW w:w="681" w:type="dxa"/>
          </w:tcPr>
          <w:p w14:paraId="6168D2E5" w14:textId="77777777" w:rsidR="00983987" w:rsidRDefault="00983987" w:rsidP="004F0F7B">
            <w:pPr>
              <w:pStyle w:val="Tabletext"/>
            </w:pPr>
          </w:p>
        </w:tc>
        <w:tc>
          <w:tcPr>
            <w:tcW w:w="1023" w:type="dxa"/>
          </w:tcPr>
          <w:p w14:paraId="0D6F77BB" w14:textId="77777777" w:rsidR="00983987" w:rsidRDefault="00983987" w:rsidP="004F0F7B">
            <w:pPr>
              <w:pStyle w:val="Tabletext"/>
            </w:pPr>
          </w:p>
        </w:tc>
        <w:tc>
          <w:tcPr>
            <w:tcW w:w="1266" w:type="dxa"/>
          </w:tcPr>
          <w:p w14:paraId="085100ED" w14:textId="77777777" w:rsidR="00983987" w:rsidRDefault="00983987" w:rsidP="004F0F7B">
            <w:pPr>
              <w:pStyle w:val="Tabletext"/>
            </w:pPr>
          </w:p>
        </w:tc>
      </w:tr>
      <w:tr w:rsidR="004F0F7B" w14:paraId="21ACFA30" w14:textId="77777777" w:rsidTr="004F0F7B">
        <w:tc>
          <w:tcPr>
            <w:tcW w:w="6658" w:type="dxa"/>
          </w:tcPr>
          <w:p w14:paraId="791C0C0E" w14:textId="77777777" w:rsidR="00983987" w:rsidRDefault="00983987" w:rsidP="004F0F7B">
            <w:pPr>
              <w:pStyle w:val="Tabletext"/>
            </w:pPr>
          </w:p>
        </w:tc>
        <w:tc>
          <w:tcPr>
            <w:tcW w:w="681" w:type="dxa"/>
          </w:tcPr>
          <w:p w14:paraId="44075B83" w14:textId="77777777" w:rsidR="00983987" w:rsidRDefault="00983987" w:rsidP="004F0F7B">
            <w:pPr>
              <w:pStyle w:val="Tabletext"/>
            </w:pPr>
          </w:p>
        </w:tc>
        <w:tc>
          <w:tcPr>
            <w:tcW w:w="1023" w:type="dxa"/>
          </w:tcPr>
          <w:p w14:paraId="694E961E" w14:textId="77777777" w:rsidR="00983987" w:rsidRDefault="00983987" w:rsidP="004F0F7B">
            <w:pPr>
              <w:pStyle w:val="Tabletext"/>
            </w:pPr>
          </w:p>
        </w:tc>
        <w:tc>
          <w:tcPr>
            <w:tcW w:w="1266" w:type="dxa"/>
          </w:tcPr>
          <w:p w14:paraId="06E1DB76" w14:textId="77777777" w:rsidR="00983987" w:rsidRDefault="00983987" w:rsidP="004F0F7B">
            <w:pPr>
              <w:pStyle w:val="Tabletext"/>
            </w:pPr>
          </w:p>
        </w:tc>
      </w:tr>
      <w:tr w:rsidR="00983987" w14:paraId="4CA6DA6F" w14:textId="77777777" w:rsidTr="004F0F7B">
        <w:tc>
          <w:tcPr>
            <w:tcW w:w="6658" w:type="dxa"/>
          </w:tcPr>
          <w:p w14:paraId="0406BF62" w14:textId="77777777" w:rsidR="00983987" w:rsidRDefault="00983987" w:rsidP="004F0F7B">
            <w:pPr>
              <w:pStyle w:val="Tabletext"/>
            </w:pPr>
          </w:p>
        </w:tc>
        <w:tc>
          <w:tcPr>
            <w:tcW w:w="681" w:type="dxa"/>
          </w:tcPr>
          <w:p w14:paraId="11E8D212" w14:textId="77777777" w:rsidR="00983987" w:rsidRDefault="00983987" w:rsidP="004F0F7B">
            <w:pPr>
              <w:pStyle w:val="Tabletext"/>
            </w:pPr>
          </w:p>
        </w:tc>
        <w:tc>
          <w:tcPr>
            <w:tcW w:w="1023" w:type="dxa"/>
          </w:tcPr>
          <w:p w14:paraId="2BCFAA3F" w14:textId="77777777" w:rsidR="00983987" w:rsidRDefault="00983987" w:rsidP="004F0F7B">
            <w:pPr>
              <w:pStyle w:val="Tabletext"/>
            </w:pPr>
          </w:p>
        </w:tc>
        <w:tc>
          <w:tcPr>
            <w:tcW w:w="1266" w:type="dxa"/>
          </w:tcPr>
          <w:p w14:paraId="58C30515" w14:textId="77777777" w:rsidR="00983987" w:rsidRDefault="00983987" w:rsidP="004F0F7B">
            <w:pPr>
              <w:pStyle w:val="Tabletext"/>
            </w:pPr>
          </w:p>
        </w:tc>
      </w:tr>
      <w:tr w:rsidR="00983987" w14:paraId="1B93D6A8" w14:textId="77777777" w:rsidTr="004F0F7B">
        <w:tc>
          <w:tcPr>
            <w:tcW w:w="6658" w:type="dxa"/>
          </w:tcPr>
          <w:p w14:paraId="3816AC11" w14:textId="77777777" w:rsidR="00983987" w:rsidRDefault="00983987" w:rsidP="004F0F7B">
            <w:pPr>
              <w:pStyle w:val="Tabletext"/>
            </w:pPr>
          </w:p>
        </w:tc>
        <w:tc>
          <w:tcPr>
            <w:tcW w:w="681" w:type="dxa"/>
          </w:tcPr>
          <w:p w14:paraId="58D3D68D" w14:textId="77777777" w:rsidR="00983987" w:rsidRDefault="00983987" w:rsidP="004F0F7B">
            <w:pPr>
              <w:pStyle w:val="Tabletext"/>
            </w:pPr>
          </w:p>
        </w:tc>
        <w:tc>
          <w:tcPr>
            <w:tcW w:w="1023" w:type="dxa"/>
          </w:tcPr>
          <w:p w14:paraId="51DAB8E9" w14:textId="77777777" w:rsidR="00983987" w:rsidRDefault="00983987" w:rsidP="004F0F7B">
            <w:pPr>
              <w:pStyle w:val="Tabletext"/>
            </w:pPr>
          </w:p>
        </w:tc>
        <w:tc>
          <w:tcPr>
            <w:tcW w:w="1266" w:type="dxa"/>
          </w:tcPr>
          <w:p w14:paraId="4EF4ACBE" w14:textId="77777777" w:rsidR="00983987" w:rsidRDefault="00983987" w:rsidP="004F0F7B">
            <w:pPr>
              <w:pStyle w:val="Tabletext"/>
            </w:pPr>
          </w:p>
        </w:tc>
      </w:tr>
      <w:tr w:rsidR="004F0F7B" w14:paraId="11DDF1E0" w14:textId="77777777" w:rsidTr="004F0F7B">
        <w:tc>
          <w:tcPr>
            <w:tcW w:w="6658" w:type="dxa"/>
          </w:tcPr>
          <w:p w14:paraId="119EB883" w14:textId="77777777" w:rsidR="00983987" w:rsidRDefault="00983987" w:rsidP="004F0F7B">
            <w:pPr>
              <w:pStyle w:val="Tabletext"/>
            </w:pPr>
          </w:p>
        </w:tc>
        <w:tc>
          <w:tcPr>
            <w:tcW w:w="681" w:type="dxa"/>
          </w:tcPr>
          <w:p w14:paraId="11192607" w14:textId="77777777" w:rsidR="00983987" w:rsidRDefault="00983987" w:rsidP="004F0F7B">
            <w:pPr>
              <w:pStyle w:val="Tabletext"/>
            </w:pPr>
          </w:p>
        </w:tc>
        <w:tc>
          <w:tcPr>
            <w:tcW w:w="1023" w:type="dxa"/>
          </w:tcPr>
          <w:p w14:paraId="0CD48302" w14:textId="77777777" w:rsidR="00983987" w:rsidRDefault="00983987" w:rsidP="004F0F7B">
            <w:pPr>
              <w:pStyle w:val="Tabletext"/>
            </w:pPr>
          </w:p>
        </w:tc>
        <w:tc>
          <w:tcPr>
            <w:tcW w:w="1266" w:type="dxa"/>
          </w:tcPr>
          <w:p w14:paraId="4FB29A80" w14:textId="77777777" w:rsidR="00983987" w:rsidRDefault="00983987" w:rsidP="004F0F7B">
            <w:pPr>
              <w:pStyle w:val="Tabletext"/>
            </w:pPr>
          </w:p>
        </w:tc>
      </w:tr>
      <w:tr w:rsidR="00983987" w14:paraId="34B3131F" w14:textId="77777777" w:rsidTr="004F0F7B">
        <w:tc>
          <w:tcPr>
            <w:tcW w:w="6658" w:type="dxa"/>
          </w:tcPr>
          <w:p w14:paraId="0A94DBE5" w14:textId="77777777" w:rsidR="00983987" w:rsidRDefault="00983987" w:rsidP="004F0F7B">
            <w:pPr>
              <w:pStyle w:val="Tabletext"/>
            </w:pPr>
          </w:p>
        </w:tc>
        <w:tc>
          <w:tcPr>
            <w:tcW w:w="681" w:type="dxa"/>
          </w:tcPr>
          <w:p w14:paraId="0BC4988A" w14:textId="77777777" w:rsidR="00983987" w:rsidRDefault="00983987" w:rsidP="004F0F7B">
            <w:pPr>
              <w:pStyle w:val="Tabletext"/>
            </w:pPr>
          </w:p>
        </w:tc>
        <w:tc>
          <w:tcPr>
            <w:tcW w:w="1023" w:type="dxa"/>
          </w:tcPr>
          <w:p w14:paraId="101CB064" w14:textId="77777777" w:rsidR="00983987" w:rsidRDefault="00983987" w:rsidP="004F0F7B">
            <w:pPr>
              <w:pStyle w:val="Tabletext"/>
            </w:pPr>
          </w:p>
        </w:tc>
        <w:tc>
          <w:tcPr>
            <w:tcW w:w="1266" w:type="dxa"/>
          </w:tcPr>
          <w:p w14:paraId="37A7A008" w14:textId="77777777" w:rsidR="00983987" w:rsidRDefault="00983987" w:rsidP="004F0F7B">
            <w:pPr>
              <w:pStyle w:val="Tabletext"/>
            </w:pPr>
          </w:p>
        </w:tc>
      </w:tr>
      <w:tr w:rsidR="004F0F7B" w14:paraId="6C4D43D3" w14:textId="77777777" w:rsidTr="004F0F7B">
        <w:tc>
          <w:tcPr>
            <w:tcW w:w="6658" w:type="dxa"/>
          </w:tcPr>
          <w:p w14:paraId="54F15949" w14:textId="77777777" w:rsidR="00983987" w:rsidRDefault="00983987" w:rsidP="004F0F7B">
            <w:pPr>
              <w:pStyle w:val="Tabletext"/>
            </w:pPr>
          </w:p>
        </w:tc>
        <w:tc>
          <w:tcPr>
            <w:tcW w:w="681" w:type="dxa"/>
          </w:tcPr>
          <w:p w14:paraId="49FB3B3B" w14:textId="77777777" w:rsidR="00983987" w:rsidRDefault="00983987" w:rsidP="004F0F7B">
            <w:pPr>
              <w:pStyle w:val="Tabletext"/>
            </w:pPr>
          </w:p>
        </w:tc>
        <w:tc>
          <w:tcPr>
            <w:tcW w:w="1023" w:type="dxa"/>
          </w:tcPr>
          <w:p w14:paraId="461C2DFC" w14:textId="77777777" w:rsidR="00983987" w:rsidRDefault="00983987" w:rsidP="004F0F7B">
            <w:pPr>
              <w:pStyle w:val="Tabletext"/>
            </w:pPr>
          </w:p>
        </w:tc>
        <w:tc>
          <w:tcPr>
            <w:tcW w:w="1266" w:type="dxa"/>
          </w:tcPr>
          <w:p w14:paraId="421CF76F" w14:textId="77777777" w:rsidR="00983987" w:rsidRDefault="00983987" w:rsidP="004F0F7B">
            <w:pPr>
              <w:pStyle w:val="Tabletext"/>
            </w:pPr>
          </w:p>
        </w:tc>
      </w:tr>
      <w:tr w:rsidR="00983987" w14:paraId="3AFBC42C" w14:textId="77777777" w:rsidTr="004F0F7B">
        <w:tc>
          <w:tcPr>
            <w:tcW w:w="6658" w:type="dxa"/>
          </w:tcPr>
          <w:p w14:paraId="6B2FE212" w14:textId="77777777" w:rsidR="00983987" w:rsidRDefault="00983987" w:rsidP="004F0F7B">
            <w:pPr>
              <w:pStyle w:val="Tabletext"/>
            </w:pPr>
          </w:p>
        </w:tc>
        <w:tc>
          <w:tcPr>
            <w:tcW w:w="681" w:type="dxa"/>
          </w:tcPr>
          <w:p w14:paraId="2700C673" w14:textId="77777777" w:rsidR="00983987" w:rsidRDefault="00983987" w:rsidP="004F0F7B">
            <w:pPr>
              <w:pStyle w:val="Tabletext"/>
            </w:pPr>
          </w:p>
        </w:tc>
        <w:tc>
          <w:tcPr>
            <w:tcW w:w="1023" w:type="dxa"/>
          </w:tcPr>
          <w:p w14:paraId="63C9F1A2" w14:textId="77777777" w:rsidR="00983987" w:rsidRDefault="00983987" w:rsidP="004F0F7B">
            <w:pPr>
              <w:pStyle w:val="Tabletext"/>
            </w:pPr>
          </w:p>
        </w:tc>
        <w:tc>
          <w:tcPr>
            <w:tcW w:w="1266" w:type="dxa"/>
          </w:tcPr>
          <w:p w14:paraId="5547B51C" w14:textId="77777777" w:rsidR="00983987" w:rsidRDefault="00983987" w:rsidP="004F0F7B">
            <w:pPr>
              <w:pStyle w:val="Tabletext"/>
            </w:pPr>
          </w:p>
        </w:tc>
      </w:tr>
      <w:tr w:rsidR="004F0F7B" w14:paraId="1EEE1DD3" w14:textId="77777777" w:rsidTr="004F0F7B">
        <w:tc>
          <w:tcPr>
            <w:tcW w:w="6658" w:type="dxa"/>
          </w:tcPr>
          <w:p w14:paraId="67A18D05" w14:textId="77777777" w:rsidR="00983987" w:rsidRDefault="00983987" w:rsidP="004F0F7B">
            <w:pPr>
              <w:pStyle w:val="Tabletext"/>
            </w:pPr>
          </w:p>
        </w:tc>
        <w:tc>
          <w:tcPr>
            <w:tcW w:w="681" w:type="dxa"/>
          </w:tcPr>
          <w:p w14:paraId="3BABEC22" w14:textId="77777777" w:rsidR="00983987" w:rsidRDefault="00983987" w:rsidP="004F0F7B">
            <w:pPr>
              <w:pStyle w:val="Tabletext"/>
            </w:pPr>
          </w:p>
        </w:tc>
        <w:tc>
          <w:tcPr>
            <w:tcW w:w="1023" w:type="dxa"/>
          </w:tcPr>
          <w:p w14:paraId="4D8E9CBB" w14:textId="77777777" w:rsidR="00983987" w:rsidRDefault="00983987" w:rsidP="004F0F7B">
            <w:pPr>
              <w:pStyle w:val="Tabletext"/>
            </w:pPr>
          </w:p>
        </w:tc>
        <w:tc>
          <w:tcPr>
            <w:tcW w:w="1266" w:type="dxa"/>
          </w:tcPr>
          <w:p w14:paraId="731F9D9A" w14:textId="77777777" w:rsidR="00983987" w:rsidRDefault="00983987" w:rsidP="004F0F7B">
            <w:pPr>
              <w:pStyle w:val="Tabletext"/>
            </w:pPr>
          </w:p>
        </w:tc>
      </w:tr>
      <w:tr w:rsidR="00983987" w14:paraId="5EA13357" w14:textId="77777777" w:rsidTr="004F0F7B">
        <w:tc>
          <w:tcPr>
            <w:tcW w:w="6658" w:type="dxa"/>
          </w:tcPr>
          <w:p w14:paraId="2FFAEB50" w14:textId="77777777" w:rsidR="00983987" w:rsidRDefault="00983987" w:rsidP="004F0F7B">
            <w:pPr>
              <w:pStyle w:val="Tabletext"/>
            </w:pPr>
          </w:p>
        </w:tc>
        <w:tc>
          <w:tcPr>
            <w:tcW w:w="681" w:type="dxa"/>
          </w:tcPr>
          <w:p w14:paraId="482236BA" w14:textId="77777777" w:rsidR="00983987" w:rsidRDefault="00983987" w:rsidP="004F0F7B">
            <w:pPr>
              <w:pStyle w:val="Tabletext"/>
            </w:pPr>
          </w:p>
        </w:tc>
        <w:tc>
          <w:tcPr>
            <w:tcW w:w="1023" w:type="dxa"/>
          </w:tcPr>
          <w:p w14:paraId="639A4F2A" w14:textId="77777777" w:rsidR="00983987" w:rsidRDefault="00983987" w:rsidP="004F0F7B">
            <w:pPr>
              <w:pStyle w:val="Tabletext"/>
            </w:pPr>
          </w:p>
        </w:tc>
        <w:tc>
          <w:tcPr>
            <w:tcW w:w="1266" w:type="dxa"/>
          </w:tcPr>
          <w:p w14:paraId="31DBF70B" w14:textId="77777777" w:rsidR="00983987" w:rsidRDefault="00983987" w:rsidP="004F0F7B">
            <w:pPr>
              <w:pStyle w:val="Tabletext"/>
            </w:pPr>
          </w:p>
        </w:tc>
      </w:tr>
    </w:tbl>
    <w:p w14:paraId="4F7332D4" w14:textId="77777777" w:rsidR="00440CA0" w:rsidRPr="004D7A28" w:rsidRDefault="00440CA0" w:rsidP="00440CA0">
      <w:pPr>
        <w:pStyle w:val="unHeading1"/>
      </w:pPr>
      <w:bookmarkStart w:id="8" w:name="_Toc191569792"/>
      <w:r>
        <w:lastRenderedPageBreak/>
        <w:t>Amendment record/r</w:t>
      </w:r>
      <w:r w:rsidRPr="00D953F0">
        <w:t xml:space="preserve">evision </w:t>
      </w:r>
      <w:r w:rsidRPr="004D7A28">
        <w:t>history</w:t>
      </w:r>
      <w:bookmarkEnd w:id="8"/>
    </w:p>
    <w:p w14:paraId="1171BFF1" w14:textId="77777777" w:rsidR="00440CA0" w:rsidRDefault="00440CA0" w:rsidP="00440CA0">
      <w:r w:rsidRPr="00D953F0">
        <w:t xml:space="preserve">Amendments/revisions of this </w:t>
      </w:r>
      <w:r>
        <w:t>sample manual/exposition</w:t>
      </w:r>
      <w:r w:rsidRPr="00D953F0">
        <w:t xml:space="preserve"> are recorded below in order of most recent first.</w:t>
      </w:r>
    </w:p>
    <w:p w14:paraId="6D81C4D1" w14:textId="21E6AB4D" w:rsidR="00F92546" w:rsidRDefault="00F92546" w:rsidP="00F92546">
      <w:pPr>
        <w:pStyle w:val="Caption"/>
        <w:keepNext/>
      </w:pPr>
      <w:r>
        <w:t xml:space="preserve">Table </w:t>
      </w:r>
      <w:r>
        <w:fldChar w:fldCharType="begin"/>
      </w:r>
      <w:r>
        <w:instrText xml:space="preserve"> SEQ Table \* ARABIC </w:instrText>
      </w:r>
      <w:r>
        <w:fldChar w:fldCharType="separate"/>
      </w:r>
      <w:r w:rsidR="000B746E">
        <w:rPr>
          <w:noProof/>
        </w:rPr>
        <w:t>1</w:t>
      </w:r>
      <w:r>
        <w:fldChar w:fldCharType="end"/>
      </w:r>
      <w:r>
        <w:t xml:space="preserve"> </w:t>
      </w:r>
      <w:r w:rsidRPr="006D6F38">
        <w:t>Revision history</w:t>
      </w:r>
    </w:p>
    <w:tbl>
      <w:tblPr>
        <w:tblStyle w:val="SD-MOStable"/>
        <w:tblW w:w="0" w:type="auto"/>
        <w:tblLook w:val="0620" w:firstRow="1" w:lastRow="0" w:firstColumn="0" w:lastColumn="0" w:noHBand="1" w:noVBand="1"/>
      </w:tblPr>
      <w:tblGrid>
        <w:gridCol w:w="2407"/>
        <w:gridCol w:w="2407"/>
        <w:gridCol w:w="2407"/>
        <w:gridCol w:w="2407"/>
      </w:tblGrid>
      <w:tr w:rsidR="00440CA0" w:rsidRPr="00962D25" w14:paraId="7A434340" w14:textId="77777777" w:rsidTr="00BD433D">
        <w:trPr>
          <w:cnfStyle w:val="100000000000" w:firstRow="1" w:lastRow="0" w:firstColumn="0" w:lastColumn="0" w:oddVBand="0" w:evenVBand="0" w:oddHBand="0" w:evenHBand="0" w:firstRowFirstColumn="0" w:firstRowLastColumn="0" w:lastRowFirstColumn="0" w:lastRowLastColumn="0"/>
        </w:trPr>
        <w:tc>
          <w:tcPr>
            <w:tcW w:w="2407" w:type="dxa"/>
          </w:tcPr>
          <w:p w14:paraId="691EB6D5" w14:textId="77777777" w:rsidR="00440CA0" w:rsidRPr="00962D25" w:rsidRDefault="00440CA0" w:rsidP="00BD433D">
            <w:r w:rsidRPr="00962D25">
              <w:t>Version No.</w:t>
            </w:r>
          </w:p>
        </w:tc>
        <w:tc>
          <w:tcPr>
            <w:tcW w:w="2407" w:type="dxa"/>
          </w:tcPr>
          <w:p w14:paraId="5A58F7BF" w14:textId="77777777" w:rsidR="00440CA0" w:rsidRPr="00962D25" w:rsidRDefault="00440CA0" w:rsidP="00BD433D">
            <w:r w:rsidRPr="00962D25">
              <w:t>Date</w:t>
            </w:r>
          </w:p>
        </w:tc>
        <w:tc>
          <w:tcPr>
            <w:tcW w:w="2407" w:type="dxa"/>
          </w:tcPr>
          <w:p w14:paraId="22254995" w14:textId="77777777" w:rsidR="00440CA0" w:rsidRPr="00962D25" w:rsidRDefault="00440CA0" w:rsidP="00BD433D">
            <w:r w:rsidRPr="00962D25">
              <w:t>Parts/Sections</w:t>
            </w:r>
          </w:p>
        </w:tc>
        <w:tc>
          <w:tcPr>
            <w:tcW w:w="2407" w:type="dxa"/>
          </w:tcPr>
          <w:p w14:paraId="0B84A1E3" w14:textId="77777777" w:rsidR="00440CA0" w:rsidRPr="00962D25" w:rsidRDefault="00440CA0" w:rsidP="00BD433D">
            <w:r w:rsidRPr="00962D25">
              <w:t>Details</w:t>
            </w:r>
          </w:p>
        </w:tc>
      </w:tr>
      <w:tr w:rsidR="00440CA0" w:rsidRPr="00264006" w14:paraId="1E95DB89" w14:textId="77777777" w:rsidTr="00BD433D">
        <w:tc>
          <w:tcPr>
            <w:tcW w:w="2407" w:type="dxa"/>
          </w:tcPr>
          <w:p w14:paraId="0177DA87" w14:textId="77777777" w:rsidR="00440CA0" w:rsidRPr="00264006" w:rsidRDefault="00440CA0" w:rsidP="00BD433D">
            <w:pPr>
              <w:pStyle w:val="Tabletext"/>
            </w:pPr>
          </w:p>
        </w:tc>
        <w:tc>
          <w:tcPr>
            <w:tcW w:w="2407" w:type="dxa"/>
          </w:tcPr>
          <w:p w14:paraId="6E070C49" w14:textId="77777777" w:rsidR="00440CA0" w:rsidRPr="00264006" w:rsidRDefault="00440CA0" w:rsidP="00BD433D">
            <w:pPr>
              <w:pStyle w:val="Tabletext"/>
            </w:pPr>
          </w:p>
        </w:tc>
        <w:tc>
          <w:tcPr>
            <w:tcW w:w="2407" w:type="dxa"/>
          </w:tcPr>
          <w:p w14:paraId="1F6F42E9" w14:textId="77777777" w:rsidR="00440CA0" w:rsidRPr="00264006" w:rsidRDefault="00440CA0" w:rsidP="00BD433D">
            <w:pPr>
              <w:pStyle w:val="Tabletext"/>
            </w:pPr>
          </w:p>
        </w:tc>
        <w:tc>
          <w:tcPr>
            <w:tcW w:w="2407" w:type="dxa"/>
          </w:tcPr>
          <w:p w14:paraId="0A66A35D" w14:textId="77777777" w:rsidR="00440CA0" w:rsidRPr="00264006" w:rsidRDefault="00440CA0" w:rsidP="00BD433D">
            <w:pPr>
              <w:pStyle w:val="Tabletext"/>
            </w:pPr>
          </w:p>
        </w:tc>
      </w:tr>
      <w:tr w:rsidR="00440CA0" w:rsidRPr="00264006" w14:paraId="42445E18" w14:textId="77777777" w:rsidTr="00BD433D">
        <w:tc>
          <w:tcPr>
            <w:tcW w:w="2407" w:type="dxa"/>
          </w:tcPr>
          <w:p w14:paraId="7613EBCF" w14:textId="77777777" w:rsidR="00440CA0" w:rsidRPr="00264006" w:rsidRDefault="00440CA0" w:rsidP="00BD433D">
            <w:pPr>
              <w:pStyle w:val="Tabletext"/>
            </w:pPr>
          </w:p>
        </w:tc>
        <w:tc>
          <w:tcPr>
            <w:tcW w:w="2407" w:type="dxa"/>
          </w:tcPr>
          <w:p w14:paraId="754A6A9E" w14:textId="77777777" w:rsidR="00440CA0" w:rsidRPr="00264006" w:rsidRDefault="00440CA0" w:rsidP="00BD433D">
            <w:pPr>
              <w:pStyle w:val="Tabletext"/>
            </w:pPr>
          </w:p>
        </w:tc>
        <w:tc>
          <w:tcPr>
            <w:tcW w:w="2407" w:type="dxa"/>
          </w:tcPr>
          <w:p w14:paraId="42E92A81" w14:textId="77777777" w:rsidR="00440CA0" w:rsidRPr="00264006" w:rsidRDefault="00440CA0" w:rsidP="00BD433D">
            <w:pPr>
              <w:pStyle w:val="Tabletext"/>
            </w:pPr>
          </w:p>
        </w:tc>
        <w:tc>
          <w:tcPr>
            <w:tcW w:w="2407" w:type="dxa"/>
          </w:tcPr>
          <w:p w14:paraId="0610817D" w14:textId="77777777" w:rsidR="00440CA0" w:rsidRPr="00264006" w:rsidRDefault="00440CA0" w:rsidP="00BD433D">
            <w:pPr>
              <w:pStyle w:val="Tabletext"/>
            </w:pPr>
          </w:p>
        </w:tc>
      </w:tr>
      <w:tr w:rsidR="00440CA0" w:rsidRPr="00264006" w14:paraId="4EAC6C6C" w14:textId="77777777" w:rsidTr="00BD433D">
        <w:tc>
          <w:tcPr>
            <w:tcW w:w="2407" w:type="dxa"/>
          </w:tcPr>
          <w:p w14:paraId="53DA95B6" w14:textId="77777777" w:rsidR="00440CA0" w:rsidRPr="00F92546" w:rsidRDefault="00440CA0" w:rsidP="00BD433D">
            <w:pPr>
              <w:pStyle w:val="Tabletext"/>
              <w:rPr>
                <w:color w:val="AC2C0C"/>
              </w:rPr>
            </w:pPr>
            <w:r w:rsidRPr="00F92546">
              <w:rPr>
                <w:color w:val="AC2C0C"/>
              </w:rPr>
              <w:t>2.0</w:t>
            </w:r>
          </w:p>
        </w:tc>
        <w:tc>
          <w:tcPr>
            <w:tcW w:w="2407" w:type="dxa"/>
          </w:tcPr>
          <w:p w14:paraId="03AE3C8A" w14:textId="77777777" w:rsidR="00440CA0" w:rsidRPr="00F92546" w:rsidRDefault="00440CA0" w:rsidP="00BD433D">
            <w:pPr>
              <w:pStyle w:val="Sampleaviationtext"/>
              <w:rPr>
                <w:i w:val="0"/>
                <w:iCs w:val="0"/>
                <w:color w:val="AC2C0C"/>
              </w:rPr>
            </w:pPr>
            <w:r w:rsidRPr="00F92546">
              <w:rPr>
                <w:i w:val="0"/>
                <w:iCs w:val="0"/>
                <w:color w:val="AC2C0C"/>
              </w:rPr>
              <w:t>insert date change is made to each section or page</w:t>
            </w:r>
          </w:p>
        </w:tc>
        <w:tc>
          <w:tcPr>
            <w:tcW w:w="2407" w:type="dxa"/>
          </w:tcPr>
          <w:p w14:paraId="4E55304E" w14:textId="77777777" w:rsidR="00440CA0" w:rsidRPr="00F92546" w:rsidRDefault="00440CA0" w:rsidP="00BD433D">
            <w:pPr>
              <w:pStyle w:val="Sampleaviationtext"/>
              <w:rPr>
                <w:i w:val="0"/>
                <w:iCs w:val="0"/>
                <w:color w:val="AC2C0C"/>
              </w:rPr>
            </w:pPr>
            <w:r w:rsidRPr="00F92546">
              <w:rPr>
                <w:i w:val="0"/>
                <w:iCs w:val="0"/>
                <w:color w:val="AC2C0C"/>
              </w:rPr>
              <w:t>e.g. Section 1.6.3</w:t>
            </w:r>
          </w:p>
        </w:tc>
        <w:tc>
          <w:tcPr>
            <w:tcW w:w="2407" w:type="dxa"/>
          </w:tcPr>
          <w:p w14:paraId="352B06B0" w14:textId="77777777" w:rsidR="00440CA0" w:rsidRPr="00F92546" w:rsidRDefault="00440CA0" w:rsidP="00BD433D">
            <w:pPr>
              <w:pStyle w:val="Sampleaviationtext"/>
              <w:rPr>
                <w:i w:val="0"/>
                <w:iCs w:val="0"/>
                <w:color w:val="AC2C0C"/>
              </w:rPr>
            </w:pPr>
            <w:r w:rsidRPr="00F92546">
              <w:rPr>
                <w:i w:val="0"/>
                <w:iCs w:val="0"/>
                <w:color w:val="AC2C0C"/>
              </w:rPr>
              <w:t>Summary of changes made</w:t>
            </w:r>
          </w:p>
        </w:tc>
      </w:tr>
      <w:tr w:rsidR="00440CA0" w:rsidRPr="00264006" w14:paraId="6834606F" w14:textId="77777777" w:rsidTr="00BD433D">
        <w:tc>
          <w:tcPr>
            <w:tcW w:w="2407" w:type="dxa"/>
          </w:tcPr>
          <w:p w14:paraId="47C846F2" w14:textId="77777777" w:rsidR="00440CA0" w:rsidRPr="00F92546" w:rsidRDefault="00440CA0" w:rsidP="00BD433D">
            <w:pPr>
              <w:pStyle w:val="Tabletext"/>
              <w:rPr>
                <w:i/>
                <w:iCs/>
                <w:color w:val="auto"/>
              </w:rPr>
            </w:pPr>
            <w:r w:rsidRPr="00F92546">
              <w:rPr>
                <w:color w:val="auto"/>
              </w:rPr>
              <w:t>1.0</w:t>
            </w:r>
          </w:p>
        </w:tc>
        <w:tc>
          <w:tcPr>
            <w:tcW w:w="2407" w:type="dxa"/>
          </w:tcPr>
          <w:p w14:paraId="69569857" w14:textId="77777777" w:rsidR="00440CA0" w:rsidRPr="00F92546" w:rsidRDefault="00440CA0" w:rsidP="00BD433D">
            <w:pPr>
              <w:pStyle w:val="Sampleaviationtext"/>
              <w:rPr>
                <w:i w:val="0"/>
                <w:iCs w:val="0"/>
                <w:color w:val="AC2C0C"/>
              </w:rPr>
            </w:pPr>
            <w:r w:rsidRPr="00F92546">
              <w:rPr>
                <w:i w:val="0"/>
                <w:iCs w:val="0"/>
                <w:color w:val="AC2C0C"/>
              </w:rPr>
              <w:t>insert date</w:t>
            </w:r>
          </w:p>
        </w:tc>
        <w:tc>
          <w:tcPr>
            <w:tcW w:w="2407" w:type="dxa"/>
          </w:tcPr>
          <w:p w14:paraId="3A1F270F" w14:textId="77777777" w:rsidR="00440CA0" w:rsidRPr="00F92546" w:rsidRDefault="00440CA0" w:rsidP="00BD433D">
            <w:pPr>
              <w:pStyle w:val="Tabletext"/>
              <w:rPr>
                <w:i/>
                <w:iCs/>
                <w:color w:val="auto"/>
              </w:rPr>
            </w:pPr>
            <w:r w:rsidRPr="00F92546">
              <w:rPr>
                <w:color w:val="auto"/>
              </w:rPr>
              <w:t>All</w:t>
            </w:r>
          </w:p>
        </w:tc>
        <w:tc>
          <w:tcPr>
            <w:tcW w:w="2407" w:type="dxa"/>
          </w:tcPr>
          <w:p w14:paraId="582A420A" w14:textId="77777777" w:rsidR="00440CA0" w:rsidRPr="00F92546" w:rsidRDefault="00440CA0" w:rsidP="00BD433D">
            <w:pPr>
              <w:pStyle w:val="Tabletext"/>
              <w:rPr>
                <w:i/>
                <w:iCs/>
                <w:color w:val="auto"/>
              </w:rPr>
            </w:pPr>
            <w:r w:rsidRPr="00F92546">
              <w:rPr>
                <w:color w:val="auto"/>
              </w:rPr>
              <w:t>Initial issue</w:t>
            </w:r>
          </w:p>
        </w:tc>
      </w:tr>
    </w:tbl>
    <w:p w14:paraId="3C646442" w14:textId="77777777" w:rsidR="00440CA0" w:rsidRDefault="00440CA0" w:rsidP="00440CA0">
      <w:pPr>
        <w:suppressAutoHyphens w:val="0"/>
        <w:rPr>
          <w:rFonts w:asciiTheme="majorHAnsi" w:eastAsiaTheme="majorEastAsia" w:hAnsiTheme="majorHAnsi" w:cstheme="majorBidi"/>
          <w:b/>
          <w:noProof/>
          <w:color w:val="023E5C" w:themeColor="text2"/>
          <w:sz w:val="36"/>
          <w:szCs w:val="26"/>
        </w:rPr>
      </w:pPr>
      <w:r>
        <w:br w:type="page"/>
      </w:r>
    </w:p>
    <w:p w14:paraId="7266FAF6" w14:textId="77777777" w:rsidR="008E10CE" w:rsidRDefault="008E10CE" w:rsidP="008E10CE">
      <w:pPr>
        <w:pStyle w:val="unHeading1"/>
      </w:pPr>
      <w:bookmarkStart w:id="9" w:name="_Toc191569793"/>
      <w:r>
        <w:lastRenderedPageBreak/>
        <w:t>References</w:t>
      </w:r>
      <w:bookmarkEnd w:id="9"/>
    </w:p>
    <w:p w14:paraId="73B6980A" w14:textId="77777777" w:rsidR="00E9261E" w:rsidRDefault="00E9261E" w:rsidP="00E9261E">
      <w:pPr>
        <w:pStyle w:val="unHeading2"/>
      </w:pPr>
      <w:bookmarkStart w:id="10" w:name="_Toc147224746"/>
      <w:bookmarkStart w:id="11" w:name="_Toc191569794"/>
      <w:r>
        <w:t>Acronyms</w:t>
      </w:r>
      <w:bookmarkEnd w:id="10"/>
      <w:bookmarkEnd w:id="11"/>
    </w:p>
    <w:p w14:paraId="3EF3AE65" w14:textId="77777777" w:rsidR="00E9261E" w:rsidRDefault="00E9261E" w:rsidP="00E9261E">
      <w:r w:rsidRPr="00423B9D">
        <w:t xml:space="preserve">The acronyms and abbreviations used in this </w:t>
      </w:r>
      <w:r>
        <w:t>sample manual/exposition</w:t>
      </w:r>
      <w:r w:rsidRPr="00D953F0">
        <w:t xml:space="preserve"> </w:t>
      </w:r>
      <w:r w:rsidRPr="00423B9D">
        <w:t>are listed in the table below.</w:t>
      </w:r>
    </w:p>
    <w:p w14:paraId="7902B5C7" w14:textId="570BE381" w:rsidR="009752DC" w:rsidRDefault="009752DC" w:rsidP="009752DC">
      <w:pPr>
        <w:pStyle w:val="Caption"/>
        <w:keepNext/>
      </w:pPr>
      <w:r>
        <w:t xml:space="preserve">Table </w:t>
      </w:r>
      <w:r>
        <w:fldChar w:fldCharType="begin"/>
      </w:r>
      <w:r>
        <w:instrText xml:space="preserve"> SEQ Table \* ARABIC </w:instrText>
      </w:r>
      <w:r>
        <w:fldChar w:fldCharType="separate"/>
      </w:r>
      <w:r w:rsidR="000B746E">
        <w:rPr>
          <w:noProof/>
        </w:rPr>
        <w:t>2</w:t>
      </w:r>
      <w:r>
        <w:fldChar w:fldCharType="end"/>
      </w:r>
      <w:r>
        <w:t xml:space="preserve"> </w:t>
      </w:r>
      <w:r w:rsidRPr="002C3CF6">
        <w:t>Acronyms</w:t>
      </w:r>
    </w:p>
    <w:tbl>
      <w:tblPr>
        <w:tblStyle w:val="SD-generalcontent"/>
        <w:tblW w:w="9634" w:type="dxa"/>
        <w:tblLook w:val="0620" w:firstRow="1" w:lastRow="0" w:firstColumn="0" w:lastColumn="0" w:noHBand="1" w:noVBand="1"/>
        <w:tblCaption w:val="Acronyms and abbreviations"/>
        <w:tblDescription w:val="List of Acronyms and abbreviations"/>
      </w:tblPr>
      <w:tblGrid>
        <w:gridCol w:w="2122"/>
        <w:gridCol w:w="7512"/>
      </w:tblGrid>
      <w:tr w:rsidR="00E9261E" w:rsidRPr="00B63514" w14:paraId="4DBE3747" w14:textId="77777777" w:rsidTr="002E2195">
        <w:trPr>
          <w:cnfStyle w:val="100000000000" w:firstRow="1" w:lastRow="0" w:firstColumn="0" w:lastColumn="0" w:oddVBand="0" w:evenVBand="0" w:oddHBand="0" w:evenHBand="0" w:firstRowFirstColumn="0" w:firstRowLastColumn="0" w:lastRowFirstColumn="0" w:lastRowLastColumn="0"/>
        </w:trPr>
        <w:tc>
          <w:tcPr>
            <w:tcW w:w="2122" w:type="dxa"/>
          </w:tcPr>
          <w:p w14:paraId="54A7F31F" w14:textId="77777777" w:rsidR="00E9261E" w:rsidRPr="00B63514" w:rsidRDefault="00E9261E" w:rsidP="002E2195">
            <w:pPr>
              <w:pStyle w:val="Tabletext"/>
              <w:rPr>
                <w:color w:val="FFFFFF" w:themeColor="background1"/>
              </w:rPr>
            </w:pPr>
            <w:r w:rsidRPr="00B63514">
              <w:rPr>
                <w:color w:val="FFFFFF" w:themeColor="background1"/>
              </w:rPr>
              <w:t>Acronym/</w:t>
            </w:r>
            <w:r>
              <w:rPr>
                <w:color w:val="FFFFFF" w:themeColor="background1"/>
              </w:rPr>
              <w:br/>
            </w:r>
            <w:r w:rsidRPr="00B63514">
              <w:rPr>
                <w:color w:val="FFFFFF" w:themeColor="background1"/>
              </w:rPr>
              <w:t>abbreviation</w:t>
            </w:r>
          </w:p>
        </w:tc>
        <w:tc>
          <w:tcPr>
            <w:tcW w:w="7512" w:type="dxa"/>
          </w:tcPr>
          <w:p w14:paraId="4A26CE1E" w14:textId="77777777" w:rsidR="00E9261E" w:rsidRPr="00B63514" w:rsidRDefault="00E9261E" w:rsidP="002E2195">
            <w:pPr>
              <w:pStyle w:val="Tabletext"/>
              <w:rPr>
                <w:color w:val="FFFFFF" w:themeColor="background1"/>
              </w:rPr>
            </w:pPr>
            <w:r w:rsidRPr="00B63514">
              <w:rPr>
                <w:color w:val="FFFFFF" w:themeColor="background1"/>
              </w:rPr>
              <w:t>Description</w:t>
            </w:r>
          </w:p>
        </w:tc>
      </w:tr>
      <w:tr w:rsidR="00E9261E" w:rsidRPr="00E9261E" w14:paraId="595A8E3E" w14:textId="77777777" w:rsidTr="002E2195">
        <w:tc>
          <w:tcPr>
            <w:tcW w:w="2122" w:type="dxa"/>
          </w:tcPr>
          <w:p w14:paraId="7F266A36" w14:textId="77777777" w:rsidR="00E9261E" w:rsidRPr="00E9261E" w:rsidRDefault="00E9261E" w:rsidP="00E9261E">
            <w:pPr>
              <w:pStyle w:val="Tabletext"/>
              <w:rPr>
                <w:rStyle w:val="Authorexampletext"/>
                <w:color w:val="000000"/>
              </w:rPr>
            </w:pPr>
            <w:r w:rsidRPr="00E9261E">
              <w:rPr>
                <w:rStyle w:val="Authorexampletext"/>
                <w:color w:val="000000"/>
              </w:rPr>
              <w:t>CAAP</w:t>
            </w:r>
          </w:p>
        </w:tc>
        <w:tc>
          <w:tcPr>
            <w:tcW w:w="7512" w:type="dxa"/>
          </w:tcPr>
          <w:p w14:paraId="7FC5910D" w14:textId="77777777" w:rsidR="00E9261E" w:rsidRPr="00E9261E" w:rsidRDefault="00E9261E" w:rsidP="00E9261E">
            <w:pPr>
              <w:pStyle w:val="Tabletext"/>
              <w:rPr>
                <w:rStyle w:val="Authorexampletext"/>
                <w:color w:val="000000"/>
              </w:rPr>
            </w:pPr>
            <w:r w:rsidRPr="00E9261E">
              <w:rPr>
                <w:rStyle w:val="Authorexampletext"/>
                <w:color w:val="000000"/>
              </w:rPr>
              <w:t>Civil Aviation Advisory Publication</w:t>
            </w:r>
          </w:p>
        </w:tc>
      </w:tr>
      <w:tr w:rsidR="00E9261E" w:rsidRPr="00E9261E" w14:paraId="3226FD45" w14:textId="77777777" w:rsidTr="002E2195">
        <w:tc>
          <w:tcPr>
            <w:tcW w:w="2122" w:type="dxa"/>
          </w:tcPr>
          <w:p w14:paraId="020FB75F" w14:textId="77777777" w:rsidR="00E9261E" w:rsidRPr="00E9261E" w:rsidRDefault="00E9261E" w:rsidP="00E9261E">
            <w:pPr>
              <w:pStyle w:val="Tabletext"/>
              <w:rPr>
                <w:rStyle w:val="Authorexampletext"/>
                <w:color w:val="000000"/>
              </w:rPr>
            </w:pPr>
            <w:r w:rsidRPr="00E9261E">
              <w:rPr>
                <w:rStyle w:val="Authorexampletext"/>
                <w:color w:val="000000"/>
              </w:rPr>
              <w:t>CAO</w:t>
            </w:r>
          </w:p>
        </w:tc>
        <w:tc>
          <w:tcPr>
            <w:tcW w:w="7512" w:type="dxa"/>
          </w:tcPr>
          <w:p w14:paraId="2FFA58A2" w14:textId="77777777" w:rsidR="00E9261E" w:rsidRPr="00E9261E" w:rsidRDefault="00E9261E" w:rsidP="00E9261E">
            <w:pPr>
              <w:pStyle w:val="Tabletext"/>
              <w:rPr>
                <w:rStyle w:val="Authorexampletext"/>
                <w:color w:val="000000"/>
              </w:rPr>
            </w:pPr>
            <w:r w:rsidRPr="00E9261E">
              <w:rPr>
                <w:rStyle w:val="Authorexampletext"/>
                <w:color w:val="000000"/>
              </w:rPr>
              <w:t>Civil Aviation Order</w:t>
            </w:r>
          </w:p>
        </w:tc>
      </w:tr>
      <w:tr w:rsidR="00E9261E" w:rsidRPr="00E9261E" w14:paraId="09745148" w14:textId="77777777" w:rsidTr="002E2195">
        <w:tc>
          <w:tcPr>
            <w:tcW w:w="2122" w:type="dxa"/>
          </w:tcPr>
          <w:p w14:paraId="1CCF1650" w14:textId="77777777" w:rsidR="00E9261E" w:rsidRPr="00E9261E" w:rsidRDefault="00E9261E" w:rsidP="00E9261E">
            <w:pPr>
              <w:pStyle w:val="Tabletext"/>
              <w:rPr>
                <w:rStyle w:val="Authorexampletext"/>
                <w:color w:val="000000"/>
              </w:rPr>
            </w:pPr>
            <w:r w:rsidRPr="00E9261E">
              <w:rPr>
                <w:rStyle w:val="Authorexampletext"/>
                <w:color w:val="000000"/>
              </w:rPr>
              <w:t>CAR</w:t>
            </w:r>
          </w:p>
        </w:tc>
        <w:tc>
          <w:tcPr>
            <w:tcW w:w="7512" w:type="dxa"/>
          </w:tcPr>
          <w:p w14:paraId="4F97B129" w14:textId="77777777" w:rsidR="00E9261E" w:rsidRPr="00E9261E" w:rsidRDefault="00E9261E" w:rsidP="00E9261E">
            <w:pPr>
              <w:pStyle w:val="Tabletext"/>
              <w:rPr>
                <w:rStyle w:val="italics"/>
              </w:rPr>
            </w:pPr>
            <w:r w:rsidRPr="00E9261E">
              <w:rPr>
                <w:rStyle w:val="italics"/>
              </w:rPr>
              <w:t>Civil Aviation Regulations 1988</w:t>
            </w:r>
          </w:p>
        </w:tc>
      </w:tr>
      <w:tr w:rsidR="00E9261E" w:rsidRPr="00E9261E" w14:paraId="10A0C548" w14:textId="77777777" w:rsidTr="002E2195">
        <w:tc>
          <w:tcPr>
            <w:tcW w:w="2122" w:type="dxa"/>
          </w:tcPr>
          <w:p w14:paraId="4E5EF366" w14:textId="77777777" w:rsidR="00E9261E" w:rsidRPr="00E9261E" w:rsidRDefault="00E9261E" w:rsidP="00E9261E">
            <w:pPr>
              <w:pStyle w:val="Tabletext"/>
              <w:rPr>
                <w:rStyle w:val="Authorexampletext"/>
                <w:color w:val="000000"/>
              </w:rPr>
            </w:pPr>
            <w:r w:rsidRPr="00E9261E">
              <w:rPr>
                <w:rStyle w:val="Authorexampletext"/>
                <w:color w:val="000000"/>
              </w:rPr>
              <w:t>CASA</w:t>
            </w:r>
          </w:p>
        </w:tc>
        <w:tc>
          <w:tcPr>
            <w:tcW w:w="7512" w:type="dxa"/>
          </w:tcPr>
          <w:p w14:paraId="2BAC6B65" w14:textId="77777777" w:rsidR="00E9261E" w:rsidRPr="00E9261E" w:rsidRDefault="00E9261E" w:rsidP="00E9261E">
            <w:pPr>
              <w:pStyle w:val="Tabletext"/>
              <w:rPr>
                <w:rStyle w:val="Authorexampletext"/>
                <w:color w:val="000000"/>
              </w:rPr>
            </w:pPr>
            <w:r w:rsidRPr="00E9261E">
              <w:rPr>
                <w:rStyle w:val="Authorexampletext"/>
                <w:color w:val="000000"/>
              </w:rPr>
              <w:t>Civil Aviation Safety Authority</w:t>
            </w:r>
          </w:p>
        </w:tc>
      </w:tr>
      <w:tr w:rsidR="00E9261E" w:rsidRPr="00E9261E" w14:paraId="5262B909" w14:textId="77777777" w:rsidTr="002E2195">
        <w:tc>
          <w:tcPr>
            <w:tcW w:w="2122" w:type="dxa"/>
          </w:tcPr>
          <w:p w14:paraId="02BD087E" w14:textId="77777777" w:rsidR="00E9261E" w:rsidRPr="00E9261E" w:rsidRDefault="00E9261E" w:rsidP="00E9261E">
            <w:pPr>
              <w:pStyle w:val="Tabletext"/>
              <w:rPr>
                <w:rStyle w:val="Authorexampletext"/>
                <w:color w:val="000000"/>
              </w:rPr>
            </w:pPr>
            <w:r w:rsidRPr="00E9261E">
              <w:rPr>
                <w:rStyle w:val="Authorexampletext"/>
                <w:color w:val="000000"/>
              </w:rPr>
              <w:t>CASR</w:t>
            </w:r>
          </w:p>
        </w:tc>
        <w:tc>
          <w:tcPr>
            <w:tcW w:w="7512" w:type="dxa"/>
          </w:tcPr>
          <w:p w14:paraId="28FB7921" w14:textId="77777777" w:rsidR="00E9261E" w:rsidRPr="00E9261E" w:rsidRDefault="00E9261E" w:rsidP="00E9261E">
            <w:pPr>
              <w:pStyle w:val="Tabletext"/>
              <w:rPr>
                <w:rStyle w:val="italics"/>
              </w:rPr>
            </w:pPr>
            <w:r w:rsidRPr="00E9261E">
              <w:rPr>
                <w:rStyle w:val="italics"/>
              </w:rPr>
              <w:t>Civil Aviation Safety Regulations 1998</w:t>
            </w:r>
          </w:p>
        </w:tc>
      </w:tr>
    </w:tbl>
    <w:p w14:paraId="4635B7A6" w14:textId="77777777" w:rsidR="00E9261E" w:rsidRDefault="00E9261E" w:rsidP="00E9261E">
      <w:pPr>
        <w:pStyle w:val="unHeading2"/>
      </w:pPr>
      <w:bookmarkStart w:id="12" w:name="_Toc147224747"/>
      <w:bookmarkStart w:id="13" w:name="_Toc191569795"/>
      <w:r>
        <w:t>Definitions</w:t>
      </w:r>
      <w:bookmarkEnd w:id="12"/>
      <w:bookmarkEnd w:id="13"/>
    </w:p>
    <w:p w14:paraId="4C37407C" w14:textId="77777777" w:rsidR="009752DC" w:rsidRDefault="009752DC" w:rsidP="009752DC">
      <w:bookmarkStart w:id="14" w:name="_Hlk16250311"/>
      <w:r w:rsidRPr="005501C9">
        <w:t>Where these definitions differ in wording from those in Civil Aviation Order 48.1 Instrument 2019 the wording for this CAAP was chosen to simplify complex definitions. The wording in the Instrument takes precedence and was necessary for legal drafting purposes; however, the wording from CAAP was chosen for this template to aid understanding.</w:t>
      </w:r>
      <w:bookmarkEnd w:id="14"/>
    </w:p>
    <w:p w14:paraId="7EB1A3B8" w14:textId="77777777" w:rsidR="009752DC" w:rsidRPr="000760C6" w:rsidRDefault="009752DC" w:rsidP="009752DC">
      <w:pPr>
        <w:ind w:left="1134" w:hanging="1134"/>
        <w:rPr>
          <w:color w:val="AC2C0C"/>
        </w:rPr>
      </w:pPr>
      <w:r w:rsidRPr="004A62D8">
        <w:rPr>
          <w:b/>
          <w:bCs/>
          <w:color w:val="AC2C0C"/>
        </w:rPr>
        <w:t>Note:</w:t>
      </w:r>
      <w:r w:rsidRPr="004A62D8">
        <w:rPr>
          <w:color w:val="AC2C0C"/>
        </w:rPr>
        <w:tab/>
        <w:t>If not using this supplement ensure these definitions are captured in the operations manual set of definitions</w:t>
      </w:r>
      <w:r w:rsidRPr="000760C6">
        <w:rPr>
          <w:color w:val="AC2C0C"/>
        </w:rPr>
        <w:t>.</w:t>
      </w:r>
    </w:p>
    <w:p w14:paraId="0E9FF526" w14:textId="4A85C139" w:rsidR="009752DC" w:rsidRDefault="009752DC" w:rsidP="009752DC">
      <w:pPr>
        <w:pStyle w:val="Caption"/>
        <w:keepNext/>
      </w:pPr>
      <w:r>
        <w:t xml:space="preserve">Table </w:t>
      </w:r>
      <w:r>
        <w:fldChar w:fldCharType="begin"/>
      </w:r>
      <w:r>
        <w:instrText xml:space="preserve"> SEQ Table \* ARABIC </w:instrText>
      </w:r>
      <w:r>
        <w:fldChar w:fldCharType="separate"/>
      </w:r>
      <w:r w:rsidR="000B746E">
        <w:rPr>
          <w:noProof/>
        </w:rPr>
        <w:t>3</w:t>
      </w:r>
      <w:r>
        <w:fldChar w:fldCharType="end"/>
      </w:r>
      <w:r>
        <w:t xml:space="preserve"> </w:t>
      </w:r>
      <w:r w:rsidRPr="0096730C">
        <w:t>Definitions</w:t>
      </w:r>
    </w:p>
    <w:tbl>
      <w:tblPr>
        <w:tblStyle w:val="SD-generalcontent"/>
        <w:tblW w:w="9634" w:type="dxa"/>
        <w:tblLook w:val="0620" w:firstRow="1" w:lastRow="0" w:firstColumn="0" w:lastColumn="0" w:noHBand="1" w:noVBand="1"/>
        <w:tblCaption w:val="Definitions"/>
        <w:tblDescription w:val="The definitions used in this advisory circular are listed in this table."/>
      </w:tblPr>
      <w:tblGrid>
        <w:gridCol w:w="2122"/>
        <w:gridCol w:w="7512"/>
      </w:tblGrid>
      <w:tr w:rsidR="00E9261E" w:rsidRPr="00B63514" w14:paraId="63FBE1E1" w14:textId="77777777" w:rsidTr="00300F52">
        <w:trPr>
          <w:cnfStyle w:val="100000000000" w:firstRow="1" w:lastRow="0" w:firstColumn="0" w:lastColumn="0" w:oddVBand="0" w:evenVBand="0" w:oddHBand="0" w:evenHBand="0" w:firstRowFirstColumn="0" w:firstRowLastColumn="0" w:lastRowFirstColumn="0" w:lastRowLastColumn="0"/>
          <w:tblHeader/>
        </w:trPr>
        <w:tc>
          <w:tcPr>
            <w:tcW w:w="2122" w:type="dxa"/>
          </w:tcPr>
          <w:p w14:paraId="4D0CDEAF" w14:textId="77777777" w:rsidR="00E9261E" w:rsidRPr="00B63514" w:rsidRDefault="00E9261E" w:rsidP="002E2195">
            <w:pPr>
              <w:pStyle w:val="Tabletext"/>
              <w:rPr>
                <w:color w:val="FFFFFF" w:themeColor="background1"/>
              </w:rPr>
            </w:pPr>
            <w:bookmarkStart w:id="15" w:name="_Hlk191566398"/>
            <w:r w:rsidRPr="00B63514">
              <w:rPr>
                <w:color w:val="FFFFFF" w:themeColor="background1"/>
              </w:rPr>
              <w:t>Term</w:t>
            </w:r>
          </w:p>
        </w:tc>
        <w:tc>
          <w:tcPr>
            <w:tcW w:w="7512" w:type="dxa"/>
          </w:tcPr>
          <w:p w14:paraId="01C7AB1B" w14:textId="77777777" w:rsidR="00E9261E" w:rsidRPr="00B63514" w:rsidRDefault="00E9261E" w:rsidP="002E2195">
            <w:pPr>
              <w:pStyle w:val="Tabletext"/>
              <w:rPr>
                <w:color w:val="FFFFFF" w:themeColor="background1"/>
              </w:rPr>
            </w:pPr>
            <w:r w:rsidRPr="00B63514">
              <w:rPr>
                <w:color w:val="FFFFFF" w:themeColor="background1"/>
              </w:rPr>
              <w:t>Definition</w:t>
            </w:r>
          </w:p>
        </w:tc>
      </w:tr>
      <w:tr w:rsidR="00CA3A6E" w:rsidRPr="00B63514" w14:paraId="53AE1D0E" w14:textId="77777777" w:rsidTr="002E2195">
        <w:tc>
          <w:tcPr>
            <w:tcW w:w="2122" w:type="dxa"/>
          </w:tcPr>
          <w:p w14:paraId="511561FC" w14:textId="05588360" w:rsidR="00CA3A6E" w:rsidRPr="00E9261E" w:rsidRDefault="00CA3A6E" w:rsidP="00CA3A6E">
            <w:pPr>
              <w:pStyle w:val="Tabletext"/>
            </w:pPr>
            <w:r>
              <w:t>Access</w:t>
            </w:r>
          </w:p>
        </w:tc>
        <w:tc>
          <w:tcPr>
            <w:tcW w:w="7512" w:type="dxa"/>
          </w:tcPr>
          <w:p w14:paraId="3C5CEAF2" w14:textId="2B4C22E4" w:rsidR="00CA3A6E" w:rsidRPr="00E9261E" w:rsidRDefault="00CA3A6E" w:rsidP="00CA3A6E">
            <w:pPr>
              <w:pStyle w:val="Tabletext"/>
            </w:pPr>
            <w:r>
              <w:t>N</w:t>
            </w:r>
            <w:r w:rsidRPr="009F207F">
              <w:t>o restriction on, or impediment to, a flight crew member’s (FCM’s) immediate and actual use of a necessity.</w:t>
            </w:r>
          </w:p>
        </w:tc>
      </w:tr>
      <w:tr w:rsidR="00CA3A6E" w:rsidRPr="00B63514" w14:paraId="4DFAEC89" w14:textId="77777777" w:rsidTr="002E2195">
        <w:tc>
          <w:tcPr>
            <w:tcW w:w="2122" w:type="dxa"/>
          </w:tcPr>
          <w:p w14:paraId="599D8571" w14:textId="2FB4B0A6" w:rsidR="00CA3A6E" w:rsidRPr="00E9261E" w:rsidRDefault="00CA3A6E" w:rsidP="00CA3A6E">
            <w:pPr>
              <w:pStyle w:val="Tabletext"/>
            </w:pPr>
            <w:r>
              <w:t>Adequate sustenance</w:t>
            </w:r>
          </w:p>
        </w:tc>
        <w:tc>
          <w:tcPr>
            <w:tcW w:w="7512" w:type="dxa"/>
          </w:tcPr>
          <w:p w14:paraId="1CADAE0D" w14:textId="22E35168" w:rsidR="00CA3A6E" w:rsidRPr="00E9261E" w:rsidRDefault="00CA3A6E" w:rsidP="00CA3A6E">
            <w:pPr>
              <w:pStyle w:val="tablelistAC3"/>
              <w:numPr>
                <w:ilvl w:val="0"/>
                <w:numId w:val="0"/>
              </w:numPr>
            </w:pPr>
            <w:r w:rsidRPr="00201281">
              <w:t>Food and drink (including clean drinking water) in quantities sufficient to reasonably sustain a person in the person’s circumstances.</w:t>
            </w:r>
          </w:p>
        </w:tc>
      </w:tr>
      <w:tr w:rsidR="00CA3A6E" w:rsidRPr="00B63514" w14:paraId="4791A93C" w14:textId="77777777" w:rsidTr="002E2195">
        <w:tc>
          <w:tcPr>
            <w:tcW w:w="2122" w:type="dxa"/>
          </w:tcPr>
          <w:p w14:paraId="2E511D03" w14:textId="41E9A1AD" w:rsidR="00CA3A6E" w:rsidRPr="00E9261E" w:rsidRDefault="00CA3A6E" w:rsidP="00CA3A6E">
            <w:pPr>
              <w:pStyle w:val="Tabletext"/>
            </w:pPr>
            <w:r>
              <w:t>Call out</w:t>
            </w:r>
          </w:p>
        </w:tc>
        <w:tc>
          <w:tcPr>
            <w:tcW w:w="7512" w:type="dxa"/>
          </w:tcPr>
          <w:p w14:paraId="78D2BC60" w14:textId="05B6CEB0" w:rsidR="00CA3A6E" w:rsidRPr="00E9261E" w:rsidRDefault="00CA3A6E" w:rsidP="00CA3A6E">
            <w:pPr>
              <w:pStyle w:val="Tabletext"/>
            </w:pPr>
            <w:r w:rsidRPr="00201281">
              <w:t xml:space="preserve">Being required by an </w:t>
            </w:r>
            <w:r w:rsidRPr="009F207F">
              <w:t>operator to commence a duty period during a standby.</w:t>
            </w:r>
          </w:p>
        </w:tc>
      </w:tr>
      <w:bookmarkEnd w:id="15"/>
      <w:tr w:rsidR="00CA3A6E" w:rsidRPr="00B63514" w14:paraId="374F4111" w14:textId="77777777" w:rsidTr="002E2195">
        <w:tc>
          <w:tcPr>
            <w:tcW w:w="2122" w:type="dxa"/>
          </w:tcPr>
          <w:p w14:paraId="3A162E1A" w14:textId="3AEC4DBA" w:rsidR="00CA3A6E" w:rsidRPr="00E9261E" w:rsidRDefault="00CA3A6E" w:rsidP="00CA3A6E">
            <w:pPr>
              <w:pStyle w:val="Tabletext"/>
            </w:pPr>
            <w:r>
              <w:t>Consecutive</w:t>
            </w:r>
          </w:p>
        </w:tc>
        <w:tc>
          <w:tcPr>
            <w:tcW w:w="7512" w:type="dxa"/>
          </w:tcPr>
          <w:p w14:paraId="7FF363F9" w14:textId="5123E97D" w:rsidR="00CA3A6E" w:rsidRPr="00E9261E" w:rsidRDefault="00CA3A6E" w:rsidP="00CA3A6E">
            <w:pPr>
              <w:pStyle w:val="Tabletext"/>
            </w:pPr>
            <w:r>
              <w:t>A</w:t>
            </w:r>
            <w:r w:rsidRPr="009F207F">
              <w:t xml:space="preserve"> continuous, unbroken, period of time for the duration of the hours or days mentioned.</w:t>
            </w:r>
          </w:p>
        </w:tc>
      </w:tr>
      <w:tr w:rsidR="00CA3A6E" w:rsidRPr="00B63514" w14:paraId="230B821A" w14:textId="77777777" w:rsidTr="002E2195">
        <w:tc>
          <w:tcPr>
            <w:tcW w:w="2122" w:type="dxa"/>
          </w:tcPr>
          <w:p w14:paraId="767FFB85" w14:textId="166EB748" w:rsidR="00CA3A6E" w:rsidRPr="00E9261E" w:rsidRDefault="00CA3A6E" w:rsidP="00CA3A6E">
            <w:pPr>
              <w:pStyle w:val="Tabletext"/>
            </w:pPr>
            <w:r>
              <w:t>Cumulative duty</w:t>
            </w:r>
          </w:p>
        </w:tc>
        <w:tc>
          <w:tcPr>
            <w:tcW w:w="7512" w:type="dxa"/>
          </w:tcPr>
          <w:p w14:paraId="26E10F0F" w14:textId="69C1390C" w:rsidR="00CA3A6E" w:rsidRPr="00E9261E" w:rsidRDefault="00CA3A6E" w:rsidP="00CA3A6E">
            <w:pPr>
              <w:pStyle w:val="Tabletext"/>
            </w:pPr>
            <w:r>
              <w:t>T</w:t>
            </w:r>
            <w:r w:rsidRPr="009F207F">
              <w:t>he progressive sum of duty periods.</w:t>
            </w:r>
          </w:p>
        </w:tc>
      </w:tr>
      <w:tr w:rsidR="00CA3A6E" w:rsidRPr="00B63514" w14:paraId="72A55619" w14:textId="77777777" w:rsidTr="002E2195">
        <w:tc>
          <w:tcPr>
            <w:tcW w:w="2122" w:type="dxa"/>
          </w:tcPr>
          <w:p w14:paraId="1CBFBED3" w14:textId="307A0F69" w:rsidR="00CA3A6E" w:rsidRPr="00E9261E" w:rsidRDefault="00CA3A6E" w:rsidP="00CA3A6E">
            <w:pPr>
              <w:pStyle w:val="Tabletext"/>
            </w:pPr>
            <w:r>
              <w:t>Cumulative flight time</w:t>
            </w:r>
          </w:p>
        </w:tc>
        <w:tc>
          <w:tcPr>
            <w:tcW w:w="7512" w:type="dxa"/>
          </w:tcPr>
          <w:p w14:paraId="03085B5B" w14:textId="34B67CFE" w:rsidR="00CA3A6E" w:rsidRPr="00E9261E" w:rsidRDefault="00CA3A6E" w:rsidP="00CA3A6E">
            <w:pPr>
              <w:pStyle w:val="Tabletext"/>
            </w:pPr>
            <w:r w:rsidRPr="00201281">
              <w:t xml:space="preserve">The progressive total of flight time accrued by the FCM when acting as a crew member on board any </w:t>
            </w:r>
            <w:r w:rsidRPr="009F207F">
              <w:t>aircraft but excluding flight time accrued during recreational private operations.</w:t>
            </w:r>
          </w:p>
        </w:tc>
      </w:tr>
      <w:tr w:rsidR="00CA3A6E" w:rsidRPr="00B63514" w14:paraId="78B0388F" w14:textId="77777777" w:rsidTr="002E2195">
        <w:tc>
          <w:tcPr>
            <w:tcW w:w="2122" w:type="dxa"/>
          </w:tcPr>
          <w:p w14:paraId="42B30DAD" w14:textId="55AE0935" w:rsidR="00CA3A6E" w:rsidRPr="00E9261E" w:rsidRDefault="00CA3A6E" w:rsidP="00CA3A6E">
            <w:pPr>
              <w:pStyle w:val="Tabletext"/>
            </w:pPr>
            <w:r>
              <w:t>Displacement time</w:t>
            </w:r>
          </w:p>
        </w:tc>
        <w:tc>
          <w:tcPr>
            <w:tcW w:w="7512" w:type="dxa"/>
          </w:tcPr>
          <w:p w14:paraId="57E5EADF" w14:textId="77777777" w:rsidR="00CA3A6E" w:rsidRPr="009F207F" w:rsidRDefault="00CA3A6E" w:rsidP="00CA3A6E">
            <w:pPr>
              <w:pStyle w:val="Tabletext"/>
            </w:pPr>
            <w:r w:rsidRPr="00717F33">
              <w:t>the difference in local time between:</w:t>
            </w:r>
          </w:p>
          <w:p w14:paraId="2A705B9C" w14:textId="77777777" w:rsidR="00CA3A6E" w:rsidRPr="009752DC" w:rsidRDefault="00CA3A6E" w:rsidP="009752DC">
            <w:pPr>
              <w:pStyle w:val="Tablebullet"/>
            </w:pPr>
            <w:r w:rsidRPr="009752DC">
              <w:t>the place where a pilot commenced an FDP</w:t>
            </w:r>
          </w:p>
          <w:p w14:paraId="6A206ADB" w14:textId="3377270C" w:rsidR="00CA3A6E" w:rsidRPr="00E9261E" w:rsidRDefault="00CA3A6E" w:rsidP="009752DC">
            <w:pPr>
              <w:pStyle w:val="Tablebullet"/>
            </w:pPr>
            <w:r w:rsidRPr="009752DC">
              <w:t>the place where the pilot undertakes an off-duty period following the FDP.</w:t>
            </w:r>
          </w:p>
        </w:tc>
      </w:tr>
      <w:tr w:rsidR="00CA3A6E" w:rsidRPr="00B63514" w14:paraId="61F225C5" w14:textId="77777777" w:rsidTr="002E2195">
        <w:tc>
          <w:tcPr>
            <w:tcW w:w="2122" w:type="dxa"/>
          </w:tcPr>
          <w:p w14:paraId="73955CAC" w14:textId="10A41CD5" w:rsidR="00CA3A6E" w:rsidRPr="00E9261E" w:rsidRDefault="00CA3A6E" w:rsidP="00CA3A6E">
            <w:pPr>
              <w:pStyle w:val="Tabletext"/>
            </w:pPr>
            <w:r>
              <w:t>Day</w:t>
            </w:r>
          </w:p>
        </w:tc>
        <w:tc>
          <w:tcPr>
            <w:tcW w:w="7512" w:type="dxa"/>
          </w:tcPr>
          <w:p w14:paraId="44112CD8" w14:textId="7D21B3C0" w:rsidR="00CA3A6E" w:rsidRPr="00E9261E" w:rsidRDefault="00CA3A6E" w:rsidP="00CA3A6E">
            <w:pPr>
              <w:pStyle w:val="Tabletext"/>
            </w:pPr>
            <w:r>
              <w:t>T</w:t>
            </w:r>
            <w:r w:rsidRPr="009F207F">
              <w:t>he period between local midnight at home base and the subsequent local midnight at home base.</w:t>
            </w:r>
          </w:p>
        </w:tc>
      </w:tr>
      <w:tr w:rsidR="00CA3A6E" w:rsidRPr="00B63514" w14:paraId="2833B24B" w14:textId="77777777" w:rsidTr="002E2195">
        <w:tc>
          <w:tcPr>
            <w:tcW w:w="2122" w:type="dxa"/>
          </w:tcPr>
          <w:p w14:paraId="4A0E31CE" w14:textId="02F2E469" w:rsidR="00CA3A6E" w:rsidRPr="00E9261E" w:rsidRDefault="00CA3A6E" w:rsidP="00CA3A6E">
            <w:pPr>
              <w:pStyle w:val="Tabletext"/>
            </w:pPr>
            <w:r>
              <w:t>Duty</w:t>
            </w:r>
          </w:p>
        </w:tc>
        <w:tc>
          <w:tcPr>
            <w:tcW w:w="7512" w:type="dxa"/>
          </w:tcPr>
          <w:p w14:paraId="1D99969C" w14:textId="10F9B607" w:rsidR="00CA3A6E" w:rsidRPr="00E9261E" w:rsidRDefault="00CA3A6E" w:rsidP="00CA3A6E">
            <w:pPr>
              <w:pStyle w:val="Tabletext"/>
            </w:pPr>
            <w:r w:rsidRPr="00201281">
              <w:t>Any task that a person who is employed as an FCM is required to carry out associated with the busine</w:t>
            </w:r>
            <w:r w:rsidRPr="009F207F">
              <w:t>ss of an operator.</w:t>
            </w:r>
          </w:p>
        </w:tc>
      </w:tr>
      <w:tr w:rsidR="00CA3A6E" w:rsidRPr="00B63514" w14:paraId="43A0490C" w14:textId="77777777" w:rsidTr="002E2195">
        <w:tc>
          <w:tcPr>
            <w:tcW w:w="2122" w:type="dxa"/>
          </w:tcPr>
          <w:p w14:paraId="2D912D55" w14:textId="3B313922" w:rsidR="00CA3A6E" w:rsidRPr="00E9261E" w:rsidRDefault="00CA3A6E" w:rsidP="00CA3A6E">
            <w:pPr>
              <w:pStyle w:val="Tabletext"/>
            </w:pPr>
            <w:r>
              <w:lastRenderedPageBreak/>
              <w:t>Duty period</w:t>
            </w:r>
          </w:p>
        </w:tc>
        <w:tc>
          <w:tcPr>
            <w:tcW w:w="7512" w:type="dxa"/>
          </w:tcPr>
          <w:p w14:paraId="3584D305" w14:textId="56C8E5F6" w:rsidR="00CA3A6E" w:rsidRPr="00E9261E" w:rsidRDefault="00CA3A6E" w:rsidP="00CA3A6E">
            <w:pPr>
              <w:pStyle w:val="Tabletext"/>
            </w:pPr>
            <w:r w:rsidRPr="00717F33">
              <w:t>A period of time that starts when an FCM is required by an operator to report for duty and</w:t>
            </w:r>
            <w:r w:rsidRPr="009F207F">
              <w:t xml:space="preserve"> ends when the FCM is free of all duties. A duty period includes any time spent by the FCM in positioning.</w:t>
            </w:r>
          </w:p>
        </w:tc>
      </w:tr>
      <w:tr w:rsidR="00911ED8" w:rsidRPr="00B63514" w14:paraId="5D66F706" w14:textId="77777777" w:rsidTr="002E2195">
        <w:tc>
          <w:tcPr>
            <w:tcW w:w="2122" w:type="dxa"/>
          </w:tcPr>
          <w:p w14:paraId="76ACD5AA" w14:textId="0710CF80" w:rsidR="00911ED8" w:rsidRPr="00E9261E" w:rsidRDefault="00911ED8" w:rsidP="00911ED8">
            <w:pPr>
              <w:pStyle w:val="Tabletext"/>
            </w:pPr>
            <w:r>
              <w:t>Fatigue</w:t>
            </w:r>
          </w:p>
        </w:tc>
        <w:tc>
          <w:tcPr>
            <w:tcW w:w="7512" w:type="dxa"/>
          </w:tcPr>
          <w:p w14:paraId="4ED7A2E2" w14:textId="77777777" w:rsidR="00911ED8" w:rsidRPr="00B551AC" w:rsidRDefault="00911ED8" w:rsidP="00911ED8">
            <w:pPr>
              <w:pStyle w:val="Tabletext"/>
            </w:pPr>
            <w:r w:rsidRPr="00201281">
              <w:t>A physiological state of reduced alertness or capability to perform mental or physical tasks, which:</w:t>
            </w:r>
          </w:p>
          <w:p w14:paraId="41908966" w14:textId="77777777" w:rsidR="00911ED8" w:rsidRPr="009752DC" w:rsidRDefault="00911ED8" w:rsidP="009752DC">
            <w:pPr>
              <w:pStyle w:val="Tablebullet"/>
            </w:pPr>
            <w:r w:rsidRPr="009752DC">
              <w:t>may impair the ability of the FCM to safely operate an aircraft</w:t>
            </w:r>
          </w:p>
          <w:p w14:paraId="60F3EAF7" w14:textId="77777777" w:rsidR="00911ED8" w:rsidRPr="009752DC" w:rsidRDefault="00911ED8" w:rsidP="009752DC">
            <w:pPr>
              <w:pStyle w:val="Tablebullet"/>
            </w:pPr>
            <w:r w:rsidRPr="009752DC">
              <w:t>is caused by one or more of the following:</w:t>
            </w:r>
          </w:p>
          <w:p w14:paraId="0889E891" w14:textId="77777777" w:rsidR="00911ED8" w:rsidRPr="009F207F" w:rsidRDefault="00911ED8" w:rsidP="00695094">
            <w:pPr>
              <w:pStyle w:val="Tablebullet20"/>
            </w:pPr>
            <w:r w:rsidRPr="00201281">
              <w:t>the FCM’s lack of sleep</w:t>
            </w:r>
          </w:p>
          <w:p w14:paraId="2DABA631" w14:textId="77777777" w:rsidR="00911ED8" w:rsidRPr="009F207F" w:rsidRDefault="00911ED8" w:rsidP="00695094">
            <w:pPr>
              <w:pStyle w:val="Tablebullet20"/>
            </w:pPr>
            <w:r w:rsidRPr="00201281">
              <w:t>the FCM’s extended wakefulness</w:t>
            </w:r>
          </w:p>
          <w:p w14:paraId="2D138363" w14:textId="77777777" w:rsidR="00911ED8" w:rsidRPr="009F207F" w:rsidRDefault="00911ED8" w:rsidP="00695094">
            <w:pPr>
              <w:pStyle w:val="Tablebullet20"/>
            </w:pPr>
            <w:r w:rsidRPr="00201281">
              <w:t>the FCM’s circadian phase at any relevant time</w:t>
            </w:r>
          </w:p>
          <w:p w14:paraId="60A441C8" w14:textId="77777777" w:rsidR="00911ED8" w:rsidRDefault="00911ED8" w:rsidP="00695094">
            <w:pPr>
              <w:pStyle w:val="Tablebullet20"/>
            </w:pPr>
            <w:r w:rsidRPr="00201281">
              <w:t>the</w:t>
            </w:r>
            <w:r w:rsidRPr="009F207F">
              <w:t xml:space="preserve"> FCM’s workload of mental activities, or physical activities at any relevant time.</w:t>
            </w:r>
          </w:p>
          <w:p w14:paraId="5F8DC90E" w14:textId="187C872D" w:rsidR="00911ED8" w:rsidRPr="00E9261E" w:rsidRDefault="00911ED8" w:rsidP="00695094">
            <w:pPr>
              <w:pStyle w:val="Tabletext"/>
              <w:ind w:left="655" w:hanging="655"/>
            </w:pPr>
            <w:r w:rsidRPr="00692781">
              <w:rPr>
                <w:rStyle w:val="Strong"/>
              </w:rPr>
              <w:t>Note:</w:t>
            </w:r>
            <w:r w:rsidRPr="009F207F">
              <w:tab/>
              <w:t>An individual's level of fatigue and state of alertness can also be influenced by their health, diet, fitness and overall well-being.</w:t>
            </w:r>
          </w:p>
        </w:tc>
      </w:tr>
      <w:tr w:rsidR="004D56FC" w:rsidRPr="00B63514" w14:paraId="3F0C648A" w14:textId="77777777" w:rsidTr="002E2195">
        <w:tc>
          <w:tcPr>
            <w:tcW w:w="2122" w:type="dxa"/>
          </w:tcPr>
          <w:p w14:paraId="67A478CB" w14:textId="0D377F29" w:rsidR="004D56FC" w:rsidRPr="00E9261E" w:rsidRDefault="004D56FC" w:rsidP="004D56FC">
            <w:pPr>
              <w:pStyle w:val="Tabletext"/>
            </w:pPr>
            <w:r>
              <w:t>Fit for purpose</w:t>
            </w:r>
          </w:p>
        </w:tc>
        <w:tc>
          <w:tcPr>
            <w:tcW w:w="7512" w:type="dxa"/>
          </w:tcPr>
          <w:p w14:paraId="2BBAF9C2" w14:textId="379C99E2" w:rsidR="004D56FC" w:rsidRPr="00E9261E" w:rsidRDefault="004D56FC" w:rsidP="004D56FC">
            <w:pPr>
              <w:pStyle w:val="Tabletext"/>
            </w:pPr>
            <w:r>
              <w:t>For a crew rest facility, or suitable s</w:t>
            </w:r>
            <w:r w:rsidRPr="009F207F">
              <w:t>leeping accommodation, means that it has ergonomic characteristics that make it suitable for an FCM to obtain sleep or rest (as the case requires).</w:t>
            </w:r>
          </w:p>
        </w:tc>
      </w:tr>
      <w:tr w:rsidR="004D56FC" w:rsidRPr="00B63514" w14:paraId="3284C5F9" w14:textId="77777777" w:rsidTr="002E2195">
        <w:tc>
          <w:tcPr>
            <w:tcW w:w="2122" w:type="dxa"/>
          </w:tcPr>
          <w:p w14:paraId="4D06E2E7" w14:textId="2515F647" w:rsidR="004D56FC" w:rsidRPr="00E9261E" w:rsidRDefault="004D56FC" w:rsidP="004D56FC">
            <w:pPr>
              <w:pStyle w:val="Tabletext"/>
            </w:pPr>
            <w:r>
              <w:t>Flight crew member</w:t>
            </w:r>
            <w:r w:rsidRPr="009F207F">
              <w:t xml:space="preserve"> (FCM)</w:t>
            </w:r>
          </w:p>
        </w:tc>
        <w:tc>
          <w:tcPr>
            <w:tcW w:w="7512" w:type="dxa"/>
          </w:tcPr>
          <w:p w14:paraId="1C3B85B2" w14:textId="0DC855EF" w:rsidR="004D56FC" w:rsidRPr="00E9261E" w:rsidRDefault="004D56FC" w:rsidP="004D56FC">
            <w:pPr>
              <w:pStyle w:val="Tabletext"/>
            </w:pPr>
            <w:r>
              <w:t>A</w:t>
            </w:r>
            <w:r w:rsidRPr="009F207F">
              <w:t xml:space="preserve"> crew member who is a pilot or flight engineer assigned to carry out duties essential to the operation of an aircraft during flight time.</w:t>
            </w:r>
          </w:p>
        </w:tc>
      </w:tr>
      <w:tr w:rsidR="004D56FC" w:rsidRPr="00B63514" w14:paraId="3DCF0B53" w14:textId="77777777" w:rsidTr="002E2195">
        <w:tc>
          <w:tcPr>
            <w:tcW w:w="2122" w:type="dxa"/>
          </w:tcPr>
          <w:p w14:paraId="42B3E9AC" w14:textId="5695C5FA" w:rsidR="004D56FC" w:rsidRPr="00E9261E" w:rsidRDefault="004D56FC" w:rsidP="004D56FC">
            <w:pPr>
              <w:pStyle w:val="Tabletext"/>
            </w:pPr>
            <w:r>
              <w:t xml:space="preserve">Flight duty period </w:t>
            </w:r>
            <w:r w:rsidRPr="009F207F">
              <w:t>(FDP)</w:t>
            </w:r>
          </w:p>
        </w:tc>
        <w:tc>
          <w:tcPr>
            <w:tcW w:w="7512" w:type="dxa"/>
          </w:tcPr>
          <w:p w14:paraId="59957BB4" w14:textId="77777777" w:rsidR="004D56FC" w:rsidRPr="009F207F" w:rsidRDefault="004D56FC" w:rsidP="004D56FC">
            <w:pPr>
              <w:pStyle w:val="Tabletext"/>
            </w:pPr>
            <w:r w:rsidRPr="00201281">
              <w:t>A period of time that:</w:t>
            </w:r>
          </w:p>
          <w:p w14:paraId="56B785FA" w14:textId="77777777" w:rsidR="004D56FC" w:rsidRPr="00695094" w:rsidRDefault="004D56FC" w:rsidP="00695094">
            <w:pPr>
              <w:pStyle w:val="Tablebullet"/>
            </w:pPr>
            <w:r w:rsidRPr="00695094">
              <w:t>starts when a person is required, by an operator, to report for a duty period in which they undertake one or more flights as part of an operating crew</w:t>
            </w:r>
          </w:p>
          <w:p w14:paraId="599B9CA3" w14:textId="77777777" w:rsidR="004D56FC" w:rsidRPr="00695094" w:rsidRDefault="004D56FC" w:rsidP="00695094">
            <w:pPr>
              <w:pStyle w:val="Tablebullet"/>
            </w:pPr>
            <w:r w:rsidRPr="00695094">
              <w:t>ends at the later of:</w:t>
            </w:r>
          </w:p>
          <w:p w14:paraId="41D50ABB" w14:textId="1CE04950" w:rsidR="004D56FC" w:rsidRPr="004D56FC" w:rsidRDefault="004D56FC" w:rsidP="00695094">
            <w:pPr>
              <w:pStyle w:val="Tablebullet20"/>
            </w:pPr>
            <w:r>
              <w:tab/>
            </w:r>
            <w:r w:rsidRPr="004D56FC">
              <w:t>the person’s completion of all duties associated with the flight, or the last of the flights; or</w:t>
            </w:r>
          </w:p>
          <w:p w14:paraId="0B1849AC" w14:textId="63695275" w:rsidR="004D56FC" w:rsidRPr="00E9261E" w:rsidRDefault="004D56FC" w:rsidP="00695094">
            <w:pPr>
              <w:pStyle w:val="Tablebullet20"/>
            </w:pPr>
            <w:r w:rsidRPr="004D56FC">
              <w:tab/>
              <w:t>15</w:t>
            </w:r>
            <w:r w:rsidRPr="00890727">
              <w:t xml:space="preserve"> minutes after the end of the person’s flight, or the last of the flights.</w:t>
            </w:r>
          </w:p>
        </w:tc>
      </w:tr>
      <w:tr w:rsidR="004D56FC" w:rsidRPr="00B63514" w14:paraId="45FA8853" w14:textId="77777777" w:rsidTr="002E2195">
        <w:tc>
          <w:tcPr>
            <w:tcW w:w="2122" w:type="dxa"/>
          </w:tcPr>
          <w:p w14:paraId="44532D3A" w14:textId="4AD8ECE6" w:rsidR="004D56FC" w:rsidRPr="00E9261E" w:rsidRDefault="004D56FC" w:rsidP="004D56FC">
            <w:pPr>
              <w:pStyle w:val="Tabletext"/>
            </w:pPr>
            <w:r>
              <w:t>Flight time</w:t>
            </w:r>
          </w:p>
        </w:tc>
        <w:tc>
          <w:tcPr>
            <w:tcW w:w="7512" w:type="dxa"/>
          </w:tcPr>
          <w:p w14:paraId="79D56E50" w14:textId="77777777" w:rsidR="004D56FC" w:rsidRPr="009F207F" w:rsidRDefault="004D56FC" w:rsidP="004D56FC">
            <w:r w:rsidRPr="00A72DD0">
              <w:t>The time when an FCM is acting in the capacity as a crew member on board an aircraft that includes:</w:t>
            </w:r>
          </w:p>
          <w:p w14:paraId="0BF5EAF4" w14:textId="77777777" w:rsidR="004D56FC" w:rsidRPr="00695094" w:rsidRDefault="004D56FC" w:rsidP="00695094">
            <w:pPr>
              <w:pStyle w:val="Tablebullet"/>
            </w:pPr>
            <w:r w:rsidRPr="00695094">
              <w:t>in the case of a heavier-than-air aircraft — the total time from the moment at which the aircraft first moves under its own power for the purpose of taking-off, until the moment at which it comes to rest after landing</w:t>
            </w:r>
          </w:p>
          <w:p w14:paraId="744337BA" w14:textId="77777777" w:rsidR="004D56FC" w:rsidRPr="009F207F" w:rsidRDefault="004D56FC" w:rsidP="00695094">
            <w:pPr>
              <w:pStyle w:val="Tablebullet"/>
            </w:pPr>
            <w:r w:rsidRPr="00695094">
              <w:t>in the case of a lighter-than-air aircraft — the total time from the moment at which the aircraft first becomes airborne until it comes to rest on the ground, excluding any time during which the aircraft is moored</w:t>
            </w:r>
            <w:r w:rsidRPr="009F207F">
              <w:t>.</w:t>
            </w:r>
          </w:p>
          <w:p w14:paraId="51BDD766" w14:textId="77777777" w:rsidR="004D56FC" w:rsidRPr="00695094" w:rsidRDefault="004D56FC" w:rsidP="00695094">
            <w:pPr>
              <w:spacing w:before="60" w:after="60"/>
              <w:ind w:left="720" w:hanging="720"/>
            </w:pPr>
            <w:r w:rsidRPr="00695094">
              <w:rPr>
                <w:b/>
                <w:bCs/>
              </w:rPr>
              <w:t>Note:</w:t>
            </w:r>
            <w:r w:rsidRPr="00695094">
              <w:tab/>
              <w:t>Recording flight time from 'push-back' or 'off blocks', rather than from the moment the aircraft first moves under its own power (as per the definition), is acceptable.</w:t>
            </w:r>
          </w:p>
          <w:p w14:paraId="45FAEA47" w14:textId="7AFD5591" w:rsidR="004D56FC" w:rsidRPr="00E9261E" w:rsidRDefault="004D56FC" w:rsidP="004D56FC">
            <w:pPr>
              <w:pStyle w:val="Tabletext"/>
            </w:pPr>
            <w:r w:rsidRPr="006C64A7">
              <w:t>Likewise, for rotorcraft, recording flight time from the moment the rotor blades start turning until they stop turning is also acceptable.</w:t>
            </w:r>
          </w:p>
        </w:tc>
      </w:tr>
      <w:tr w:rsidR="004D56FC" w:rsidRPr="00B63514" w14:paraId="4C716721" w14:textId="77777777" w:rsidTr="002E2195">
        <w:tc>
          <w:tcPr>
            <w:tcW w:w="2122" w:type="dxa"/>
          </w:tcPr>
          <w:p w14:paraId="30E2A149" w14:textId="7F050EAA" w:rsidR="004D56FC" w:rsidRPr="00E9261E" w:rsidRDefault="004D56FC" w:rsidP="004D56FC">
            <w:pPr>
              <w:pStyle w:val="Tabletext"/>
            </w:pPr>
            <w:r>
              <w:t>Flight training</w:t>
            </w:r>
          </w:p>
        </w:tc>
        <w:tc>
          <w:tcPr>
            <w:tcW w:w="7512" w:type="dxa"/>
          </w:tcPr>
          <w:p w14:paraId="015246C3" w14:textId="63C8A2FF" w:rsidR="004D56FC" w:rsidRPr="00E9261E" w:rsidRDefault="004D56FC" w:rsidP="004D56FC">
            <w:pPr>
              <w:pStyle w:val="Tabletext"/>
            </w:pPr>
            <w:r>
              <w:t>H</w:t>
            </w:r>
            <w:r w:rsidRPr="009F207F">
              <w:t>as the same meaning as in regulation 61.010 of CASR 1998, and, to avoid doubt, includes flight training associated with aerial work.</w:t>
            </w:r>
          </w:p>
        </w:tc>
      </w:tr>
      <w:tr w:rsidR="004D56FC" w:rsidRPr="00B63514" w14:paraId="2998AE05" w14:textId="77777777" w:rsidTr="002E2195">
        <w:tc>
          <w:tcPr>
            <w:tcW w:w="2122" w:type="dxa"/>
          </w:tcPr>
          <w:p w14:paraId="5567A611" w14:textId="00108B2B" w:rsidR="004D56FC" w:rsidRPr="00E9261E" w:rsidRDefault="004D56FC" w:rsidP="004D56FC">
            <w:pPr>
              <w:pStyle w:val="Tabletext"/>
            </w:pPr>
            <w:r>
              <w:t>Home base</w:t>
            </w:r>
          </w:p>
        </w:tc>
        <w:tc>
          <w:tcPr>
            <w:tcW w:w="7512" w:type="dxa"/>
          </w:tcPr>
          <w:p w14:paraId="045AC733" w14:textId="2321EC47" w:rsidR="004D56FC" w:rsidRPr="00E9261E" w:rsidRDefault="004D56FC" w:rsidP="004D56FC">
            <w:pPr>
              <w:pStyle w:val="Tabletext"/>
            </w:pPr>
            <w:r w:rsidRPr="001924AC">
              <w:t xml:space="preserve">The location, assigned by the </w:t>
            </w:r>
            <w:r w:rsidRPr="009F207F">
              <w:t>operator to the FCM, from where the FCM normally starts and ends a duty period or a series of duty periods.</w:t>
            </w:r>
          </w:p>
        </w:tc>
      </w:tr>
      <w:tr w:rsidR="002C4742" w:rsidRPr="00B63514" w14:paraId="15C6042E" w14:textId="77777777" w:rsidTr="002E2195">
        <w:tc>
          <w:tcPr>
            <w:tcW w:w="2122" w:type="dxa"/>
          </w:tcPr>
          <w:p w14:paraId="3026406D" w14:textId="21ADE498" w:rsidR="002C4742" w:rsidRPr="00E9261E" w:rsidRDefault="002C4742" w:rsidP="002C4742">
            <w:pPr>
              <w:pStyle w:val="Tabletext"/>
            </w:pPr>
            <w:r>
              <w:t>Local night</w:t>
            </w:r>
          </w:p>
        </w:tc>
        <w:tc>
          <w:tcPr>
            <w:tcW w:w="7512" w:type="dxa"/>
          </w:tcPr>
          <w:p w14:paraId="468274C2" w14:textId="5116736D" w:rsidR="002C4742" w:rsidRPr="00E9261E" w:rsidRDefault="002C4742" w:rsidP="002C4742">
            <w:pPr>
              <w:pStyle w:val="Tabletext"/>
            </w:pPr>
            <w:r>
              <w:t>A</w:t>
            </w:r>
            <w:r w:rsidRPr="009F207F">
              <w:t xml:space="preserve"> period of eight consecutive hours which includes the hours between 2200 and 0500 local time.</w:t>
            </w:r>
          </w:p>
        </w:tc>
      </w:tr>
      <w:tr w:rsidR="002C4742" w:rsidRPr="00B63514" w14:paraId="37107E4B" w14:textId="77777777" w:rsidTr="002E2195">
        <w:tc>
          <w:tcPr>
            <w:tcW w:w="2122" w:type="dxa"/>
          </w:tcPr>
          <w:p w14:paraId="6333B2C9" w14:textId="27277090" w:rsidR="002C4742" w:rsidRPr="00E9261E" w:rsidRDefault="002C4742" w:rsidP="002C4742">
            <w:pPr>
              <w:pStyle w:val="Tabletext"/>
            </w:pPr>
            <w:r>
              <w:t>Multi-pilot operation</w:t>
            </w:r>
          </w:p>
        </w:tc>
        <w:tc>
          <w:tcPr>
            <w:tcW w:w="7512" w:type="dxa"/>
          </w:tcPr>
          <w:p w14:paraId="515EA5EE" w14:textId="655705B8" w:rsidR="002C4742" w:rsidRPr="00E9261E" w:rsidRDefault="002C4742" w:rsidP="002C4742">
            <w:pPr>
              <w:pStyle w:val="Tabletext"/>
            </w:pPr>
            <w:r w:rsidRPr="001924AC">
              <w:t xml:space="preserve">A multi-pilot operation is an operation conducted under multi-pilot procedures. However, this does not include </w:t>
            </w:r>
            <w:r w:rsidRPr="009F207F">
              <w:t>contracted recurrent training or contracted checking unless it is conducted as a multi-crew operation within the meaning of regulation 61.010 of CASR.</w:t>
            </w:r>
          </w:p>
        </w:tc>
      </w:tr>
      <w:tr w:rsidR="002C4742" w:rsidRPr="00B63514" w14:paraId="25027611" w14:textId="77777777" w:rsidTr="002E2195">
        <w:tc>
          <w:tcPr>
            <w:tcW w:w="2122" w:type="dxa"/>
          </w:tcPr>
          <w:p w14:paraId="1B604670" w14:textId="2F1619E2" w:rsidR="002C4742" w:rsidRPr="00E9261E" w:rsidRDefault="002C4742" w:rsidP="002C4742">
            <w:pPr>
              <w:pStyle w:val="Tabletext"/>
            </w:pPr>
            <w:r>
              <w:lastRenderedPageBreak/>
              <w:t>Off-duty period (ODP)</w:t>
            </w:r>
          </w:p>
        </w:tc>
        <w:tc>
          <w:tcPr>
            <w:tcW w:w="7512" w:type="dxa"/>
          </w:tcPr>
          <w:p w14:paraId="577B01D7" w14:textId="56835DFA" w:rsidR="002C4742" w:rsidRPr="00E9261E" w:rsidRDefault="002C4742" w:rsidP="002C4742">
            <w:pPr>
              <w:pStyle w:val="Tabletext"/>
            </w:pPr>
            <w:r>
              <w:t>A</w:t>
            </w:r>
            <w:r w:rsidRPr="009F207F">
              <w:t xml:space="preserve"> period of time during which a pilot is free of all duties and standby associated with their employment.</w:t>
            </w:r>
          </w:p>
        </w:tc>
      </w:tr>
      <w:tr w:rsidR="002C4742" w:rsidRPr="00B63514" w14:paraId="2285374F" w14:textId="77777777" w:rsidTr="002E2195">
        <w:tc>
          <w:tcPr>
            <w:tcW w:w="2122" w:type="dxa"/>
          </w:tcPr>
          <w:p w14:paraId="78AE3996" w14:textId="7DEBB735" w:rsidR="002C4742" w:rsidRPr="00E9261E" w:rsidRDefault="002C4742" w:rsidP="002C4742">
            <w:pPr>
              <w:pStyle w:val="Tabletext"/>
            </w:pPr>
            <w:r>
              <w:t>Recreational private operation</w:t>
            </w:r>
          </w:p>
        </w:tc>
        <w:tc>
          <w:tcPr>
            <w:tcW w:w="7512" w:type="dxa"/>
          </w:tcPr>
          <w:p w14:paraId="4EE42C52" w14:textId="08B91C83" w:rsidR="002C4742" w:rsidRPr="00E9261E" w:rsidRDefault="002C4742" w:rsidP="002C4742">
            <w:pPr>
              <w:pStyle w:val="Tabletext"/>
            </w:pPr>
            <w:r w:rsidRPr="001924AC">
              <w:t xml:space="preserve">Flying conducted by an FCM in a personal capacity, and at and for the </w:t>
            </w:r>
            <w:r w:rsidRPr="009F207F">
              <w:t>FCM’s leisure. A flight conducted by an FCM as a private operation is not a recreational private operation if it is conducted for, or on behalf of, an entity (regardless of whether or not the entity is an operator).</w:t>
            </w:r>
          </w:p>
        </w:tc>
      </w:tr>
      <w:tr w:rsidR="002C4742" w:rsidRPr="00B63514" w14:paraId="42C37962" w14:textId="77777777" w:rsidTr="002E2195">
        <w:tc>
          <w:tcPr>
            <w:tcW w:w="2122" w:type="dxa"/>
          </w:tcPr>
          <w:p w14:paraId="3362A1E5" w14:textId="56E070BA" w:rsidR="002C4742" w:rsidRPr="00E9261E" w:rsidRDefault="002C4742" w:rsidP="002C4742">
            <w:pPr>
              <w:pStyle w:val="Tabletext"/>
            </w:pPr>
            <w:r>
              <w:t>Reporting time</w:t>
            </w:r>
          </w:p>
        </w:tc>
        <w:tc>
          <w:tcPr>
            <w:tcW w:w="7512" w:type="dxa"/>
          </w:tcPr>
          <w:p w14:paraId="69E9A09C" w14:textId="40877527" w:rsidR="002C4742" w:rsidRPr="00E9261E" w:rsidRDefault="002C4742" w:rsidP="002C4742">
            <w:pPr>
              <w:pStyle w:val="Tabletext"/>
            </w:pPr>
            <w:r>
              <w:t>T</w:t>
            </w:r>
            <w:r w:rsidRPr="009F207F">
              <w:t>he time assigned to a pilot to commence an FDP.</w:t>
            </w:r>
          </w:p>
        </w:tc>
      </w:tr>
      <w:tr w:rsidR="002C4742" w:rsidRPr="00B63514" w14:paraId="6F4CA1BC" w14:textId="77777777" w:rsidTr="002E2195">
        <w:tc>
          <w:tcPr>
            <w:tcW w:w="2122" w:type="dxa"/>
          </w:tcPr>
          <w:p w14:paraId="4F7E6BB3" w14:textId="7B516ECD" w:rsidR="002C4742" w:rsidRPr="00E9261E" w:rsidRDefault="002C4742" w:rsidP="002C4742">
            <w:pPr>
              <w:pStyle w:val="Tabletext"/>
            </w:pPr>
            <w:r>
              <w:t>Roster</w:t>
            </w:r>
          </w:p>
        </w:tc>
        <w:tc>
          <w:tcPr>
            <w:tcW w:w="7512" w:type="dxa"/>
          </w:tcPr>
          <w:p w14:paraId="3FF684AC" w14:textId="27A62F6A" w:rsidR="002C4742" w:rsidRPr="00E9261E" w:rsidRDefault="002C4742" w:rsidP="002C4742">
            <w:pPr>
              <w:pStyle w:val="Tabletext"/>
            </w:pPr>
            <w:r>
              <w:t>A</w:t>
            </w:r>
            <w:r w:rsidRPr="009F207F">
              <w:t xml:space="preserve"> list made available to a pilot by </w:t>
            </w:r>
            <w:r w:rsidRPr="009F207F">
              <w:rPr>
                <w:highlight w:val="green"/>
              </w:rPr>
              <w:t>&lt;XXXX&gt;</w:t>
            </w:r>
            <w:r w:rsidRPr="009F207F">
              <w:t>, setting out the times when the pilot is assigned to undertake duties or standby.</w:t>
            </w:r>
          </w:p>
        </w:tc>
      </w:tr>
      <w:tr w:rsidR="002C4742" w:rsidRPr="00B63514" w14:paraId="2A65524D" w14:textId="77777777" w:rsidTr="002E2195">
        <w:tc>
          <w:tcPr>
            <w:tcW w:w="2122" w:type="dxa"/>
          </w:tcPr>
          <w:p w14:paraId="4954ED63" w14:textId="7E14A980" w:rsidR="002C4742" w:rsidRPr="00E9261E" w:rsidRDefault="002C4742" w:rsidP="002C4742">
            <w:pPr>
              <w:pStyle w:val="Tabletext"/>
            </w:pPr>
            <w:r>
              <w:t>Sector</w:t>
            </w:r>
          </w:p>
        </w:tc>
        <w:tc>
          <w:tcPr>
            <w:tcW w:w="7512" w:type="dxa"/>
          </w:tcPr>
          <w:p w14:paraId="2D75AB9C" w14:textId="77777777" w:rsidR="002C4742" w:rsidRPr="009F207F" w:rsidRDefault="002C4742" w:rsidP="002C4742">
            <w:pPr>
              <w:pStyle w:val="Tabletext"/>
            </w:pPr>
            <w:r w:rsidRPr="001924AC">
              <w:t>The following meanings:</w:t>
            </w:r>
          </w:p>
          <w:p w14:paraId="164538B2" w14:textId="77777777" w:rsidR="002C4742" w:rsidRPr="00695094" w:rsidRDefault="002C4742" w:rsidP="00695094">
            <w:pPr>
              <w:pStyle w:val="Tablebullet"/>
            </w:pPr>
            <w:r w:rsidRPr="00695094">
              <w:t>except for a rotorcraft—any flight consisting of a take-off and a landing, when conducted by a person in the capacity of an FCM;</w:t>
            </w:r>
          </w:p>
          <w:p w14:paraId="789CC0E7" w14:textId="77777777" w:rsidR="002C4742" w:rsidRPr="00695094" w:rsidRDefault="002C4742" w:rsidP="00695094">
            <w:pPr>
              <w:pStyle w:val="Tablebullet"/>
            </w:pPr>
            <w:r w:rsidRPr="00695094">
              <w:t>for a rotorcraft — the period:</w:t>
            </w:r>
          </w:p>
          <w:p w14:paraId="30A15F9F" w14:textId="4BEAC391" w:rsidR="002C4742" w:rsidRPr="00B223E8" w:rsidRDefault="002C4742" w:rsidP="00695094">
            <w:pPr>
              <w:pStyle w:val="Tablebullet20"/>
            </w:pPr>
            <w:r w:rsidRPr="00B223E8">
              <w:tab/>
              <w:t>from when the rotor blades start turning until they stop turning; and</w:t>
            </w:r>
          </w:p>
          <w:p w14:paraId="39DE1A6C" w14:textId="085D71AA" w:rsidR="002C4742" w:rsidRPr="00B223E8" w:rsidRDefault="002C4742" w:rsidP="00695094">
            <w:pPr>
              <w:pStyle w:val="Tablebullet20"/>
            </w:pPr>
            <w:r w:rsidRPr="00B223E8">
              <w:tab/>
              <w:t>during which an FCM on the rotorcraft conducts 1 or more flights, each consisting of a take-off and a landing.</w:t>
            </w:r>
          </w:p>
          <w:p w14:paraId="5A23CC66" w14:textId="18A87BE6" w:rsidR="002C4742" w:rsidRPr="00695094" w:rsidRDefault="002C4742" w:rsidP="00695094">
            <w:pPr>
              <w:pStyle w:val="Tablebullet"/>
            </w:pPr>
            <w:r w:rsidRPr="00695094">
              <w:t>each hour, or each part of an hour, of an FDP spent in a synthetic training device.</w:t>
            </w:r>
          </w:p>
        </w:tc>
      </w:tr>
      <w:tr w:rsidR="00F258C2" w:rsidRPr="00B63514" w14:paraId="1B630BC7" w14:textId="77777777" w:rsidTr="002E2195">
        <w:tc>
          <w:tcPr>
            <w:tcW w:w="2122" w:type="dxa"/>
          </w:tcPr>
          <w:p w14:paraId="2C3E8297" w14:textId="71A00790" w:rsidR="00F258C2" w:rsidRPr="00E9261E" w:rsidRDefault="00F258C2" w:rsidP="00F258C2">
            <w:pPr>
              <w:pStyle w:val="Tabletext"/>
            </w:pPr>
            <w:r>
              <w:t>Sleep opportunity</w:t>
            </w:r>
          </w:p>
        </w:tc>
        <w:tc>
          <w:tcPr>
            <w:tcW w:w="7512" w:type="dxa"/>
          </w:tcPr>
          <w:p w14:paraId="202AC161" w14:textId="77777777" w:rsidR="00F258C2" w:rsidRPr="009F207F" w:rsidRDefault="00F258C2" w:rsidP="00F258C2">
            <w:pPr>
              <w:pStyle w:val="Tabletext"/>
            </w:pPr>
            <w:r w:rsidRPr="0075093E">
              <w:t xml:space="preserve">A period of time </w:t>
            </w:r>
            <w:r w:rsidRPr="009F207F">
              <w:t>during an ODP when an FCM:</w:t>
            </w:r>
          </w:p>
          <w:p w14:paraId="234961BC" w14:textId="77777777" w:rsidR="00F258C2" w:rsidRPr="00695094" w:rsidRDefault="00F258C2" w:rsidP="00695094">
            <w:pPr>
              <w:pStyle w:val="Tablebullet"/>
            </w:pPr>
            <w:r w:rsidRPr="00695094">
              <w:t>is not meeting the reasonable requirements of bodily functioning, such as:</w:t>
            </w:r>
          </w:p>
          <w:p w14:paraId="51372550" w14:textId="639339DB" w:rsidR="00F258C2" w:rsidRPr="009F207F" w:rsidRDefault="00F258C2" w:rsidP="00695094">
            <w:pPr>
              <w:pStyle w:val="Tablebullet20"/>
            </w:pPr>
            <w:r>
              <w:tab/>
            </w:r>
            <w:r w:rsidRPr="001C7B34">
              <w:t>eating</w:t>
            </w:r>
          </w:p>
          <w:p w14:paraId="4B9F5ADC" w14:textId="221F6D36" w:rsidR="00F258C2" w:rsidRPr="009F207F" w:rsidRDefault="00F258C2" w:rsidP="00695094">
            <w:pPr>
              <w:pStyle w:val="Tablebullet20"/>
            </w:pPr>
            <w:r>
              <w:tab/>
            </w:r>
            <w:r w:rsidRPr="001C7B34">
              <w:t>drinking</w:t>
            </w:r>
          </w:p>
          <w:p w14:paraId="3B6D79DF" w14:textId="2AAD849D" w:rsidR="00F258C2" w:rsidRPr="009F207F" w:rsidRDefault="00F258C2" w:rsidP="00695094">
            <w:pPr>
              <w:pStyle w:val="Tablebullet20"/>
            </w:pPr>
            <w:r>
              <w:tab/>
              <w:t>w</w:t>
            </w:r>
            <w:r w:rsidRPr="009F207F">
              <w:t>ashing</w:t>
            </w:r>
          </w:p>
          <w:p w14:paraId="71E93294" w14:textId="5DC54643" w:rsidR="00F258C2" w:rsidRPr="009F207F" w:rsidRDefault="00F258C2" w:rsidP="00695094">
            <w:pPr>
              <w:pStyle w:val="Tablebullet20"/>
            </w:pPr>
            <w:r>
              <w:tab/>
              <w:t>d</w:t>
            </w:r>
            <w:r w:rsidRPr="009F207F">
              <w:t>ressing; and</w:t>
            </w:r>
          </w:p>
          <w:p w14:paraId="1A465E6A" w14:textId="74256043" w:rsidR="00F258C2" w:rsidRPr="009F207F" w:rsidRDefault="00F258C2" w:rsidP="00695094">
            <w:pPr>
              <w:pStyle w:val="Tablebullet20"/>
            </w:pPr>
            <w:r>
              <w:tab/>
            </w:r>
            <w:r w:rsidRPr="001C7B34">
              <w:t>has</w:t>
            </w:r>
            <w:r w:rsidRPr="009F207F">
              <w:t xml:space="preserve"> access to suitable sleeping accommodation without, under normal circumstances, being interrupted by any requirement of the operator.</w:t>
            </w:r>
          </w:p>
          <w:p w14:paraId="7524AF39" w14:textId="18A0CBB9" w:rsidR="00F258C2" w:rsidRPr="00E9261E" w:rsidRDefault="00F258C2" w:rsidP="00695094">
            <w:pPr>
              <w:pStyle w:val="Tabletext"/>
              <w:spacing w:before="60" w:after="60"/>
              <w:ind w:left="704" w:hanging="704"/>
            </w:pPr>
            <w:r w:rsidRPr="00DF5D51">
              <w:rPr>
                <w:rStyle w:val="Strong"/>
              </w:rPr>
              <w:t>Note:</w:t>
            </w:r>
            <w:r w:rsidRPr="009F207F">
              <w:tab/>
              <w:t>Normal circumstances refer to those situations where the operator wishes to preserve the prior sleep opportunity. Abnormal circumstances refer to the case where the operator needs to contact the FCM and it is understood that this will mean that the prior sleep opportunity has been interrupted.</w:t>
            </w:r>
          </w:p>
        </w:tc>
      </w:tr>
      <w:tr w:rsidR="00F258C2" w:rsidRPr="00B63514" w14:paraId="06A445C7" w14:textId="77777777" w:rsidTr="002E2195">
        <w:tc>
          <w:tcPr>
            <w:tcW w:w="2122" w:type="dxa"/>
          </w:tcPr>
          <w:p w14:paraId="1C70001E" w14:textId="234F1CF8" w:rsidR="00F258C2" w:rsidRPr="00E9261E" w:rsidRDefault="00F258C2" w:rsidP="00F258C2">
            <w:pPr>
              <w:pStyle w:val="Tabletext"/>
            </w:pPr>
            <w:r>
              <w:t>Split</w:t>
            </w:r>
            <w:r w:rsidRPr="009F207F">
              <w:t>-duty rest period</w:t>
            </w:r>
          </w:p>
        </w:tc>
        <w:tc>
          <w:tcPr>
            <w:tcW w:w="7512" w:type="dxa"/>
          </w:tcPr>
          <w:p w14:paraId="6BB4290F" w14:textId="77777777" w:rsidR="00F258C2" w:rsidRPr="009F207F" w:rsidRDefault="00F258C2" w:rsidP="00F258C2">
            <w:pPr>
              <w:pStyle w:val="Tabletext"/>
            </w:pPr>
            <w:r w:rsidRPr="009907BD">
              <w:t>A predefined period of time during which an FCM:</w:t>
            </w:r>
          </w:p>
          <w:p w14:paraId="79980EC5" w14:textId="77777777" w:rsidR="00F258C2" w:rsidRPr="00695094" w:rsidRDefault="00F258C2" w:rsidP="00695094">
            <w:pPr>
              <w:pStyle w:val="Tablebullet"/>
            </w:pPr>
            <w:r w:rsidRPr="00695094">
              <w:t>has access to suitable resting accommodation or suitable sleeping accommodation</w:t>
            </w:r>
          </w:p>
          <w:p w14:paraId="0FC15345" w14:textId="597B922D" w:rsidR="00F258C2" w:rsidRPr="00E9261E" w:rsidRDefault="00F258C2" w:rsidP="00695094">
            <w:pPr>
              <w:pStyle w:val="Tablebullet"/>
            </w:pPr>
            <w:r w:rsidRPr="00695094">
              <w:t>is relieved of all duties associated with their employment by the operator.</w:t>
            </w:r>
          </w:p>
        </w:tc>
      </w:tr>
      <w:tr w:rsidR="00F258C2" w:rsidRPr="00B63514" w14:paraId="6B14776D" w14:textId="77777777" w:rsidTr="002E2195">
        <w:tc>
          <w:tcPr>
            <w:tcW w:w="2122" w:type="dxa"/>
          </w:tcPr>
          <w:p w14:paraId="12246211" w14:textId="2D172119" w:rsidR="00F258C2" w:rsidRPr="00E9261E" w:rsidRDefault="00F258C2" w:rsidP="00F258C2">
            <w:pPr>
              <w:pStyle w:val="Tabletext"/>
            </w:pPr>
            <w:r>
              <w:t>Standby</w:t>
            </w:r>
          </w:p>
        </w:tc>
        <w:tc>
          <w:tcPr>
            <w:tcW w:w="7512" w:type="dxa"/>
          </w:tcPr>
          <w:p w14:paraId="74A3B6DD" w14:textId="77777777" w:rsidR="00F258C2" w:rsidRPr="009F207F" w:rsidRDefault="00F258C2" w:rsidP="00F258C2">
            <w:pPr>
              <w:pStyle w:val="Tabletext"/>
            </w:pPr>
            <w:r w:rsidRPr="009B5D8E">
              <w:t>A period of time</w:t>
            </w:r>
            <w:r w:rsidRPr="009F207F">
              <w:t xml:space="preserve"> during which an FCM:</w:t>
            </w:r>
          </w:p>
          <w:p w14:paraId="47AB396A" w14:textId="77777777" w:rsidR="00F258C2" w:rsidRPr="00695094" w:rsidRDefault="00F258C2" w:rsidP="00695094">
            <w:pPr>
              <w:pStyle w:val="Tablebullet"/>
            </w:pPr>
            <w:r w:rsidRPr="00695094">
              <w:t>is required by an operator to hold themselves available for duties</w:t>
            </w:r>
          </w:p>
          <w:p w14:paraId="0EC67E8A" w14:textId="77777777" w:rsidR="00F258C2" w:rsidRPr="00695094" w:rsidRDefault="00F258C2" w:rsidP="00695094">
            <w:pPr>
              <w:pStyle w:val="Tablebullet"/>
            </w:pPr>
            <w:r w:rsidRPr="00695094">
              <w:t xml:space="preserve">has access to suitable sleeping accommodation </w:t>
            </w:r>
          </w:p>
          <w:p w14:paraId="18D2D3CF" w14:textId="6FF11E3D" w:rsidR="00F258C2" w:rsidRPr="00E9261E" w:rsidRDefault="00F258C2" w:rsidP="00695094">
            <w:pPr>
              <w:pStyle w:val="Tablebullet"/>
            </w:pPr>
            <w:r w:rsidRPr="00695094">
              <w:t>is free from all duties associated with their employment.</w:t>
            </w:r>
          </w:p>
        </w:tc>
      </w:tr>
      <w:tr w:rsidR="00F258C2" w:rsidRPr="00B63514" w14:paraId="13FEBDB6" w14:textId="77777777" w:rsidTr="002E2195">
        <w:tc>
          <w:tcPr>
            <w:tcW w:w="2122" w:type="dxa"/>
          </w:tcPr>
          <w:p w14:paraId="656B7220" w14:textId="6B5D8F1A" w:rsidR="00F258C2" w:rsidRPr="00E9261E" w:rsidRDefault="00F258C2" w:rsidP="00F258C2">
            <w:pPr>
              <w:pStyle w:val="Tabletext"/>
            </w:pPr>
            <w:r>
              <w:t>Suitable resting accommodation</w:t>
            </w:r>
          </w:p>
        </w:tc>
        <w:tc>
          <w:tcPr>
            <w:tcW w:w="7512" w:type="dxa"/>
          </w:tcPr>
          <w:p w14:paraId="10220D83" w14:textId="77777777" w:rsidR="00F258C2" w:rsidRPr="009F207F" w:rsidRDefault="00F258C2" w:rsidP="00F258C2">
            <w:pPr>
              <w:pStyle w:val="Tabletext"/>
            </w:pPr>
            <w:r>
              <w:t xml:space="preserve">A comfortable resting area </w:t>
            </w:r>
            <w:r w:rsidRPr="009F207F">
              <w:t>that:</w:t>
            </w:r>
          </w:p>
          <w:p w14:paraId="056D1E1B" w14:textId="77777777" w:rsidR="00F258C2" w:rsidRPr="00695094" w:rsidRDefault="00F258C2" w:rsidP="00695094">
            <w:pPr>
              <w:pStyle w:val="Tablebullet"/>
            </w:pPr>
            <w:r w:rsidRPr="00695094">
              <w:t>has a comfortable temperature and minimal noise levels</w:t>
            </w:r>
          </w:p>
          <w:p w14:paraId="4628982C" w14:textId="77777777" w:rsidR="00F258C2" w:rsidRPr="00695094" w:rsidRDefault="00F258C2" w:rsidP="00695094">
            <w:pPr>
              <w:pStyle w:val="Tablebullet"/>
            </w:pPr>
            <w:r w:rsidRPr="00695094">
              <w:t>contains at least a comfortable chair</w:t>
            </w:r>
          </w:p>
          <w:p w14:paraId="66061FCC" w14:textId="1E62A9D3" w:rsidR="00F258C2" w:rsidRPr="00E9261E" w:rsidRDefault="00F258C2" w:rsidP="00695094">
            <w:pPr>
              <w:pStyle w:val="Tablebullet"/>
            </w:pPr>
            <w:r w:rsidRPr="00695094">
              <w:t>provides access to adequate sustenance at times appropriate to the duty requirements.</w:t>
            </w:r>
          </w:p>
        </w:tc>
      </w:tr>
      <w:tr w:rsidR="00F258C2" w:rsidRPr="00B63514" w14:paraId="5A4851BB" w14:textId="77777777" w:rsidTr="002E2195">
        <w:tc>
          <w:tcPr>
            <w:tcW w:w="2122" w:type="dxa"/>
          </w:tcPr>
          <w:p w14:paraId="70447F5A" w14:textId="7F47BC2C" w:rsidR="00F258C2" w:rsidRPr="00E9261E" w:rsidRDefault="00F258C2" w:rsidP="00F258C2">
            <w:pPr>
              <w:pStyle w:val="Tabletext"/>
            </w:pPr>
            <w:r>
              <w:t>Suitable sleeping accommodation</w:t>
            </w:r>
          </w:p>
        </w:tc>
        <w:tc>
          <w:tcPr>
            <w:tcW w:w="7512" w:type="dxa"/>
          </w:tcPr>
          <w:p w14:paraId="4A19D553" w14:textId="77777777" w:rsidR="00F258C2" w:rsidRPr="009F207F" w:rsidRDefault="00F258C2" w:rsidP="00F258C2">
            <w:pPr>
              <w:pStyle w:val="Tabletext"/>
            </w:pPr>
            <w:r w:rsidRPr="00E435DF">
              <w:t>A</w:t>
            </w:r>
            <w:r w:rsidRPr="009F207F">
              <w:t>ccommodation not within an aircraft that is fit for purpose for an FCM to obtain sleep, and that includes all of the following:</w:t>
            </w:r>
          </w:p>
          <w:p w14:paraId="5C19AA8A" w14:textId="77777777" w:rsidR="00F258C2" w:rsidRPr="00695094" w:rsidRDefault="00F258C2" w:rsidP="00695094">
            <w:pPr>
              <w:pStyle w:val="Tablebullet"/>
            </w:pPr>
            <w:r w:rsidRPr="00695094">
              <w:t>a comfortable room, compartment or facility</w:t>
            </w:r>
          </w:p>
          <w:p w14:paraId="5FB064B8" w14:textId="77777777" w:rsidR="00F258C2" w:rsidRPr="00695094" w:rsidRDefault="00F258C2" w:rsidP="00695094">
            <w:pPr>
              <w:pStyle w:val="Tablebullet"/>
            </w:pPr>
            <w:r w:rsidRPr="00695094">
              <w:t>a single occupancy, at the discretion of the FCM</w:t>
            </w:r>
          </w:p>
          <w:p w14:paraId="0D14D8F7" w14:textId="77777777" w:rsidR="00F258C2" w:rsidRPr="00695094" w:rsidRDefault="00F258C2" w:rsidP="00695094">
            <w:pPr>
              <w:pStyle w:val="Tablebullet"/>
            </w:pPr>
            <w:r w:rsidRPr="00695094">
              <w:t>access to clean, tidy and hygienic amenities, including a toilet and hand washing basin</w:t>
            </w:r>
          </w:p>
          <w:p w14:paraId="73D42157" w14:textId="77777777" w:rsidR="00F258C2" w:rsidRPr="00695094" w:rsidRDefault="00F258C2" w:rsidP="00695094">
            <w:pPr>
              <w:pStyle w:val="Tablebullet"/>
            </w:pPr>
            <w:r w:rsidRPr="00695094">
              <w:lastRenderedPageBreak/>
              <w:t>a bed that is comfortable, flat and horizontal, allowing the occupant to sleep on their stomach, back, and either side</w:t>
            </w:r>
          </w:p>
          <w:p w14:paraId="2C100DDA" w14:textId="77777777" w:rsidR="00F258C2" w:rsidRPr="00695094" w:rsidRDefault="00F258C2" w:rsidP="00695094">
            <w:pPr>
              <w:pStyle w:val="Tablebullet"/>
            </w:pPr>
            <w:r w:rsidRPr="00695094">
              <w:t>minimum noise levels, including low occurrence of random noise</w:t>
            </w:r>
          </w:p>
          <w:p w14:paraId="7EF038C9" w14:textId="77777777" w:rsidR="00F258C2" w:rsidRPr="00695094" w:rsidRDefault="00F258C2" w:rsidP="00695094">
            <w:pPr>
              <w:pStyle w:val="Tablebullet"/>
            </w:pPr>
            <w:r w:rsidRPr="00695094">
              <w:t>the means to control light, temperature and ventilation</w:t>
            </w:r>
          </w:p>
          <w:p w14:paraId="0ED69CC1" w14:textId="60BF79FE" w:rsidR="00F258C2" w:rsidRPr="00E9261E" w:rsidRDefault="00F258C2" w:rsidP="00695094">
            <w:pPr>
              <w:pStyle w:val="Tablebullet"/>
            </w:pPr>
            <w:bookmarkStart w:id="16" w:name="_Hlk13819162"/>
            <w:r w:rsidRPr="00695094">
              <w:t>access to adequate sustenance</w:t>
            </w:r>
            <w:bookmarkEnd w:id="16"/>
          </w:p>
        </w:tc>
      </w:tr>
      <w:tr w:rsidR="00F258C2" w:rsidRPr="00B63514" w14:paraId="7230421F" w14:textId="77777777" w:rsidTr="002E2195">
        <w:tc>
          <w:tcPr>
            <w:tcW w:w="2122" w:type="dxa"/>
          </w:tcPr>
          <w:p w14:paraId="048B5E2E" w14:textId="7E0ADB31" w:rsidR="00F258C2" w:rsidRPr="00E9261E" w:rsidRDefault="00F258C2" w:rsidP="00F258C2">
            <w:pPr>
              <w:pStyle w:val="Tabletext"/>
            </w:pPr>
            <w:r>
              <w:lastRenderedPageBreak/>
              <w:t>Unforeseen operational circumstance</w:t>
            </w:r>
          </w:p>
        </w:tc>
        <w:tc>
          <w:tcPr>
            <w:tcW w:w="7512" w:type="dxa"/>
          </w:tcPr>
          <w:p w14:paraId="71A8C23B" w14:textId="2CB7F298" w:rsidR="00F258C2" w:rsidRPr="00E9261E" w:rsidRDefault="00F258C2" w:rsidP="00F258C2">
            <w:pPr>
              <w:pStyle w:val="Tabletext"/>
            </w:pPr>
            <w:r>
              <w:t>A</w:t>
            </w:r>
            <w:r w:rsidRPr="009F207F">
              <w:t>n unplanned exceptional event that becomes evident after the commencement of the FDP (i.e. un-forecast weather, equipment malfunction, or air traffic delay).</w:t>
            </w:r>
          </w:p>
        </w:tc>
      </w:tr>
    </w:tbl>
    <w:p w14:paraId="2DEB076C" w14:textId="77777777" w:rsidR="00B925BF" w:rsidRPr="00A4524E" w:rsidRDefault="00B925BF" w:rsidP="00B925BF">
      <w:pPr>
        <w:pStyle w:val="unHeading2"/>
      </w:pPr>
      <w:bookmarkStart w:id="17" w:name="_Toc191467295"/>
      <w:bookmarkStart w:id="18" w:name="_Toc191475777"/>
      <w:bookmarkStart w:id="19" w:name="_Toc191480859"/>
      <w:bookmarkStart w:id="20" w:name="_Toc191547357"/>
      <w:bookmarkStart w:id="21" w:name="_Toc191553713"/>
      <w:bookmarkStart w:id="22" w:name="_Toc191569796"/>
      <w:r w:rsidRPr="00A4524E">
        <w:t>Reference material</w:t>
      </w:r>
      <w:bookmarkEnd w:id="17"/>
      <w:bookmarkEnd w:id="18"/>
      <w:bookmarkEnd w:id="19"/>
      <w:bookmarkEnd w:id="20"/>
      <w:bookmarkEnd w:id="21"/>
      <w:bookmarkEnd w:id="22"/>
    </w:p>
    <w:p w14:paraId="3B7E5BFF" w14:textId="4249A34C" w:rsidR="00B925BF" w:rsidRDefault="00B925BF" w:rsidP="00B925BF">
      <w:pPr>
        <w:pStyle w:val="Caption"/>
        <w:keepNext/>
      </w:pPr>
      <w:r>
        <w:t xml:space="preserve">Table </w:t>
      </w:r>
      <w:r>
        <w:fldChar w:fldCharType="begin"/>
      </w:r>
      <w:r>
        <w:instrText xml:space="preserve"> SEQ Table \* ARABIC </w:instrText>
      </w:r>
      <w:r>
        <w:fldChar w:fldCharType="separate"/>
      </w:r>
      <w:r w:rsidR="000B746E">
        <w:rPr>
          <w:noProof/>
        </w:rPr>
        <w:t>4</w:t>
      </w:r>
      <w:r>
        <w:fldChar w:fldCharType="end"/>
      </w:r>
      <w:r>
        <w:t xml:space="preserve"> </w:t>
      </w:r>
      <w:r w:rsidRPr="00B675A9">
        <w:t>Reference material</w:t>
      </w:r>
    </w:p>
    <w:tbl>
      <w:tblPr>
        <w:tblW w:w="9634" w:type="dxa"/>
        <w:tblLook w:val="0620" w:firstRow="1" w:lastRow="0" w:firstColumn="0" w:lastColumn="0" w:noHBand="1" w:noVBand="1"/>
        <w:tblCaption w:val="Acronyms and abbreviations"/>
        <w:tblDescription w:val="List of Acronyms and abbreviations"/>
      </w:tblPr>
      <w:tblGrid>
        <w:gridCol w:w="2122"/>
        <w:gridCol w:w="7512"/>
      </w:tblGrid>
      <w:tr w:rsidR="00B925BF" w:rsidRPr="00A4524E" w14:paraId="3027364B" w14:textId="77777777" w:rsidTr="00A800EC">
        <w:tc>
          <w:tcPr>
            <w:tcW w:w="2122" w:type="dxa"/>
            <w:shd w:val="clear" w:color="auto" w:fill="0080A2" w:themeFill="accent2"/>
            <w:hideMark/>
          </w:tcPr>
          <w:p w14:paraId="0BE52E43" w14:textId="77777777" w:rsidR="00B925BF" w:rsidRPr="00A4524E" w:rsidRDefault="00B925BF" w:rsidP="00A800EC">
            <w:pPr>
              <w:rPr>
                <w:b/>
                <w:color w:val="FFFFFF" w:themeColor="background1"/>
              </w:rPr>
            </w:pPr>
            <w:r w:rsidRPr="00A4524E">
              <w:rPr>
                <w:b/>
                <w:color w:val="FFFFFF" w:themeColor="background1"/>
              </w:rPr>
              <w:t>Document type</w:t>
            </w:r>
          </w:p>
        </w:tc>
        <w:tc>
          <w:tcPr>
            <w:tcW w:w="7512" w:type="dxa"/>
            <w:shd w:val="clear" w:color="auto" w:fill="0080A2" w:themeFill="accent2"/>
            <w:hideMark/>
          </w:tcPr>
          <w:p w14:paraId="722C7F94" w14:textId="77777777" w:rsidR="00B925BF" w:rsidRPr="00A4524E" w:rsidRDefault="00B925BF" w:rsidP="00A800EC">
            <w:pPr>
              <w:rPr>
                <w:b/>
                <w:color w:val="FFFFFF" w:themeColor="background1"/>
              </w:rPr>
            </w:pPr>
            <w:r w:rsidRPr="00A4524E">
              <w:rPr>
                <w:b/>
                <w:color w:val="FFFFFF" w:themeColor="background1"/>
              </w:rPr>
              <w:t>Title</w:t>
            </w:r>
          </w:p>
        </w:tc>
      </w:tr>
      <w:tr w:rsidR="00B925BF" w:rsidRPr="00A4524E" w14:paraId="32C2724D" w14:textId="77777777" w:rsidTr="00A800EC">
        <w:tc>
          <w:tcPr>
            <w:tcW w:w="2122" w:type="dxa"/>
            <w:tcBorders>
              <w:top w:val="single" w:sz="4" w:space="0" w:color="0080A2"/>
              <w:left w:val="nil"/>
              <w:bottom w:val="single" w:sz="4" w:space="0" w:color="0080A2"/>
              <w:right w:val="nil"/>
            </w:tcBorders>
            <w:hideMark/>
          </w:tcPr>
          <w:p w14:paraId="6B5AB9E1" w14:textId="77777777" w:rsidR="00B925BF" w:rsidRPr="00A4524E" w:rsidRDefault="00B925BF" w:rsidP="00A800EC">
            <w:r w:rsidRPr="00A4524E">
              <w:t>Civil Aviation Order</w:t>
            </w:r>
          </w:p>
        </w:tc>
        <w:tc>
          <w:tcPr>
            <w:tcW w:w="7512" w:type="dxa"/>
            <w:tcBorders>
              <w:top w:val="single" w:sz="4" w:space="0" w:color="0080A2"/>
              <w:left w:val="nil"/>
              <w:bottom w:val="single" w:sz="4" w:space="0" w:color="0080A2"/>
              <w:right w:val="nil"/>
            </w:tcBorders>
            <w:hideMark/>
          </w:tcPr>
          <w:p w14:paraId="1299D664" w14:textId="77777777" w:rsidR="00B925BF" w:rsidRPr="00A4524E" w:rsidRDefault="00B925BF" w:rsidP="00A800EC">
            <w:pPr>
              <w:rPr>
                <w:i/>
                <w:iCs/>
              </w:rPr>
            </w:pPr>
            <w:r w:rsidRPr="00A4524E">
              <w:rPr>
                <w:i/>
                <w:iCs/>
              </w:rPr>
              <w:t xml:space="preserve">CAO 48.1 Instrument 2019 </w:t>
            </w:r>
          </w:p>
        </w:tc>
      </w:tr>
      <w:tr w:rsidR="00B925BF" w:rsidRPr="00A4524E" w14:paraId="286F1CCB" w14:textId="77777777" w:rsidTr="00A800EC">
        <w:tc>
          <w:tcPr>
            <w:tcW w:w="2122" w:type="dxa"/>
            <w:tcBorders>
              <w:top w:val="single" w:sz="4" w:space="0" w:color="0080A2"/>
              <w:left w:val="nil"/>
              <w:bottom w:val="single" w:sz="4" w:space="0" w:color="0080A2"/>
              <w:right w:val="nil"/>
            </w:tcBorders>
          </w:tcPr>
          <w:p w14:paraId="68A7C1BF" w14:textId="77777777" w:rsidR="00B925BF" w:rsidRPr="00A4524E" w:rsidRDefault="00B925BF" w:rsidP="00A800EC"/>
        </w:tc>
        <w:tc>
          <w:tcPr>
            <w:tcW w:w="7512" w:type="dxa"/>
            <w:tcBorders>
              <w:top w:val="single" w:sz="4" w:space="0" w:color="0080A2"/>
              <w:left w:val="nil"/>
              <w:bottom w:val="single" w:sz="4" w:space="0" w:color="0080A2"/>
              <w:right w:val="nil"/>
            </w:tcBorders>
          </w:tcPr>
          <w:p w14:paraId="06C0AB0F" w14:textId="77777777" w:rsidR="00B925BF" w:rsidRPr="00A4524E" w:rsidRDefault="00B925BF" w:rsidP="00A800EC">
            <w:pPr>
              <w:rPr>
                <w:i/>
                <w:iCs/>
              </w:rPr>
            </w:pPr>
          </w:p>
        </w:tc>
      </w:tr>
      <w:tr w:rsidR="00B925BF" w:rsidRPr="00A4524E" w14:paraId="26EA2AA2" w14:textId="77777777" w:rsidTr="00A800EC">
        <w:tc>
          <w:tcPr>
            <w:tcW w:w="2122" w:type="dxa"/>
            <w:tcBorders>
              <w:top w:val="single" w:sz="4" w:space="0" w:color="0080A2"/>
              <w:left w:val="nil"/>
              <w:bottom w:val="single" w:sz="4" w:space="0" w:color="0080A2"/>
              <w:right w:val="nil"/>
            </w:tcBorders>
          </w:tcPr>
          <w:p w14:paraId="49B05004" w14:textId="77777777" w:rsidR="00B925BF" w:rsidRPr="00A4524E" w:rsidRDefault="00B925BF" w:rsidP="00A800EC"/>
        </w:tc>
        <w:tc>
          <w:tcPr>
            <w:tcW w:w="7512" w:type="dxa"/>
            <w:tcBorders>
              <w:top w:val="single" w:sz="4" w:space="0" w:color="0080A2"/>
              <w:left w:val="nil"/>
              <w:bottom w:val="single" w:sz="4" w:space="0" w:color="0080A2"/>
              <w:right w:val="nil"/>
            </w:tcBorders>
          </w:tcPr>
          <w:p w14:paraId="0BFA931B" w14:textId="77777777" w:rsidR="00B925BF" w:rsidRPr="00A4524E" w:rsidRDefault="00B925BF" w:rsidP="00A800EC"/>
        </w:tc>
      </w:tr>
    </w:tbl>
    <w:p w14:paraId="007248B2" w14:textId="77777777" w:rsidR="00B925BF" w:rsidRDefault="00B925BF" w:rsidP="00B925BF">
      <w:r>
        <w:br w:type="page"/>
      </w:r>
    </w:p>
    <w:p w14:paraId="4A05732D" w14:textId="6CD9C531" w:rsidR="00300F52" w:rsidRDefault="00210AE3" w:rsidP="00210AE3">
      <w:pPr>
        <w:pStyle w:val="Heading1"/>
      </w:pPr>
      <w:bookmarkStart w:id="23" w:name="_Toc191569797"/>
      <w:r>
        <w:lastRenderedPageBreak/>
        <w:t xml:space="preserve">Flight </w:t>
      </w:r>
      <w:r w:rsidR="00B925BF">
        <w:t>c</w:t>
      </w:r>
      <w:r>
        <w:t xml:space="preserve">rew </w:t>
      </w:r>
      <w:r w:rsidR="00B925BF">
        <w:t>m</w:t>
      </w:r>
      <w:r>
        <w:t xml:space="preserve">ember </w:t>
      </w:r>
      <w:r w:rsidR="00B925BF">
        <w:t>f</w:t>
      </w:r>
      <w:r>
        <w:t xml:space="preserve">atigue </w:t>
      </w:r>
      <w:r w:rsidR="00B925BF">
        <w:t>m</w:t>
      </w:r>
      <w:r>
        <w:t>anagement</w:t>
      </w:r>
      <w:bookmarkEnd w:id="23"/>
    </w:p>
    <w:p w14:paraId="4A720BCD" w14:textId="539B6CF8" w:rsidR="00300F52" w:rsidRDefault="001A305F" w:rsidP="001A305F">
      <w:pPr>
        <w:pStyle w:val="Heading2"/>
      </w:pPr>
      <w:bookmarkStart w:id="24" w:name="_Toc191569798"/>
      <w:r>
        <w:t>Fatigue management policy</w:t>
      </w:r>
      <w:bookmarkEnd w:id="24"/>
    </w:p>
    <w:p w14:paraId="5732AF7C" w14:textId="77777777" w:rsidR="00935D29" w:rsidRPr="001D551B" w:rsidRDefault="00935D29" w:rsidP="00935D29">
      <w:bookmarkStart w:id="25" w:name="_Hlk16250564"/>
      <w:r w:rsidRPr="002E584A">
        <w:rPr>
          <w:highlight w:val="green"/>
        </w:rPr>
        <w:t>&lt;XXXX&gt;</w:t>
      </w:r>
      <w:r w:rsidRPr="001D551B">
        <w:t xml:space="preserve"> is committed to ensuring accumulated fatigue does not reach a level where it results in unsafe working practices and procedures. In terms of pilot fatigue management, we are committed to:</w:t>
      </w:r>
    </w:p>
    <w:p w14:paraId="4E82FED0" w14:textId="77777777" w:rsidR="00935D29" w:rsidRPr="00B925BF" w:rsidRDefault="00935D29" w:rsidP="00B925BF">
      <w:pPr>
        <w:pStyle w:val="ListBullet"/>
      </w:pPr>
      <w:r w:rsidRPr="00B925BF">
        <w:t>ensuring that our pilots are aware of the way fatigue builds up, to identify it, manage it and recover from it</w:t>
      </w:r>
    </w:p>
    <w:p w14:paraId="12765871" w14:textId="77777777" w:rsidR="00935D29" w:rsidRPr="00B925BF" w:rsidRDefault="00935D29" w:rsidP="00B925BF">
      <w:pPr>
        <w:pStyle w:val="ListBullet"/>
      </w:pPr>
      <w:r w:rsidRPr="00B925BF">
        <w:t>embracing a just safety culture that enables open and fair reporting which allows us to learn and improve our understanding of the impact of fatigue and the best ways to manage it</w:t>
      </w:r>
    </w:p>
    <w:p w14:paraId="612BA996" w14:textId="77777777" w:rsidR="00935D29" w:rsidRPr="00B925BF" w:rsidRDefault="00935D29" w:rsidP="00B925BF">
      <w:pPr>
        <w:pStyle w:val="ListBullet"/>
      </w:pPr>
      <w:r w:rsidRPr="00B925BF">
        <w:t>fatigue management rostering practices that avoid disruptive roster patterns and minimise the risks associated with fatigued pilots, with the goal of having no flights on which pilots are impaired by fatigue to the extent that safety is impacted.</w:t>
      </w:r>
    </w:p>
    <w:p w14:paraId="6315C4B8" w14:textId="77777777" w:rsidR="00935D29" w:rsidRPr="001D551B" w:rsidRDefault="00935D29" w:rsidP="00B925BF">
      <w:pPr>
        <w:pStyle w:val="WarningBoxText"/>
      </w:pPr>
      <w:r w:rsidRPr="001D551B">
        <w:rPr>
          <w:highlight w:val="green"/>
        </w:rPr>
        <w:t>&lt;XXXX&gt;</w:t>
      </w:r>
      <w:r w:rsidRPr="001D551B">
        <w:t xml:space="preserve"> will not require a pilot to operate an aircraft if the pilot is suffering from fatigue or considering the circumstances of the flight to be undertaken, is likely to suffer from fatigue, which may so impair the pilot’s performance that the safety of the operation may be affected. </w:t>
      </w:r>
    </w:p>
    <w:p w14:paraId="5528AFE4" w14:textId="77777777" w:rsidR="00935D29" w:rsidRPr="00C35971" w:rsidRDefault="00935D29" w:rsidP="00935D29">
      <w:r>
        <w:t>This policy and the fatigue management procedures noted in this manual apply to, and are expected to be followed by (as applicable):</w:t>
      </w:r>
      <w:r w:rsidRPr="00C35971">
        <w:t xml:space="preserve"> </w:t>
      </w:r>
      <w:r w:rsidRPr="00C35971">
        <w:rPr>
          <w:highlight w:val="green"/>
        </w:rPr>
        <w:t>&lt;XXXX&gt;</w:t>
      </w:r>
      <w:r w:rsidRPr="00C35971">
        <w:t xml:space="preserve"> regardless of their employment status</w:t>
      </w:r>
      <w:r>
        <w:t>:</w:t>
      </w:r>
    </w:p>
    <w:p w14:paraId="14F0B0FF" w14:textId="77777777" w:rsidR="00935D29" w:rsidRPr="00B925BF" w:rsidRDefault="00935D29" w:rsidP="00B925BF">
      <w:pPr>
        <w:pStyle w:val="ListBullet"/>
      </w:pPr>
      <w:r w:rsidRPr="00B925BF">
        <w:t>all staff, (including management), whose work may cause (or impact on) the fatigue of pilots, e.g., with their involvement in pilot rostering, extensions, reporting and continual improvement.</w:t>
      </w:r>
    </w:p>
    <w:p w14:paraId="70C2E114" w14:textId="77777777" w:rsidR="00935D29" w:rsidRPr="00C35971" w:rsidRDefault="00935D29" w:rsidP="00935D29">
      <w:r>
        <w:t>This fatigue management policy and procedures section will be formally reviewed:</w:t>
      </w:r>
    </w:p>
    <w:p w14:paraId="7F41B02D" w14:textId="77777777" w:rsidR="00935D29" w:rsidRPr="00B925BF" w:rsidRDefault="00935D29" w:rsidP="00B925BF">
      <w:pPr>
        <w:pStyle w:val="ListBullet"/>
      </w:pPr>
      <w:r w:rsidRPr="00B925BF">
        <w:t>once a year on the anniversary of commencement of operations to this supplement</w:t>
      </w:r>
    </w:p>
    <w:p w14:paraId="1610AE8E" w14:textId="77777777" w:rsidR="00935D29" w:rsidRPr="00B925BF" w:rsidRDefault="00935D29" w:rsidP="00B925BF">
      <w:pPr>
        <w:pStyle w:val="ListBullet"/>
      </w:pPr>
      <w:r w:rsidRPr="00B925BF">
        <w:t>upon identification of a fatigue related issue associated with this section including extensions</w:t>
      </w:r>
    </w:p>
    <w:p w14:paraId="190528F9" w14:textId="77777777" w:rsidR="00935D29" w:rsidRPr="00B925BF" w:rsidRDefault="00935D29" w:rsidP="00B925BF">
      <w:pPr>
        <w:pStyle w:val="ListBullet"/>
      </w:pPr>
      <w:r w:rsidRPr="00B925BF">
        <w:t>upon dissemination of relevant scientific advances improving fatigue management</w:t>
      </w:r>
    </w:p>
    <w:p w14:paraId="76019273" w14:textId="77777777" w:rsidR="00935D29" w:rsidRPr="00B925BF" w:rsidRDefault="00935D29" w:rsidP="00B925BF">
      <w:pPr>
        <w:pStyle w:val="ListBullet"/>
      </w:pPr>
      <w:r w:rsidRPr="00B925BF">
        <w:t>if operations change significantly enough to affect rostering, crewing, training or aircraft types</w:t>
      </w:r>
    </w:p>
    <w:p w14:paraId="355C363F" w14:textId="77777777" w:rsidR="00935D29" w:rsidRPr="00B925BF" w:rsidRDefault="00935D29" w:rsidP="00B925BF">
      <w:pPr>
        <w:pStyle w:val="ListBullet"/>
      </w:pPr>
      <w:r w:rsidRPr="00B925BF">
        <w:t>if there are any amendments to applicable legislation.</w:t>
      </w:r>
    </w:p>
    <w:p w14:paraId="2D99DB17" w14:textId="77777777" w:rsidR="00935D29" w:rsidRPr="00C35971" w:rsidRDefault="00935D29" w:rsidP="00935D29">
      <w:r>
        <w:t xml:space="preserve">The formal review will be conducted by the Chief Pilot </w:t>
      </w:r>
      <w:r w:rsidRPr="00C35971">
        <w:rPr>
          <w:highlight w:val="green"/>
        </w:rPr>
        <w:t>(or delegated person)</w:t>
      </w:r>
      <w:r w:rsidRPr="00C35971">
        <w:t xml:space="preserve"> and stored as a record associated with flight and duty times. The review is to ensure continual improvement of the system and its ongoing applicability to current operations. </w:t>
      </w:r>
    </w:p>
    <w:p w14:paraId="0276D0C9" w14:textId="77777777" w:rsidR="00935D29" w:rsidRDefault="00935D29" w:rsidP="00935D29">
      <w:pPr>
        <w:pStyle w:val="Heading2"/>
      </w:pPr>
      <w:bookmarkStart w:id="26" w:name="_Ref33533092"/>
      <w:bookmarkStart w:id="27" w:name="_Toc34662175"/>
      <w:bookmarkStart w:id="28" w:name="_Toc191569799"/>
      <w:bookmarkEnd w:id="25"/>
      <w:r>
        <w:t>Flight duty limitations and fatigue management</w:t>
      </w:r>
      <w:bookmarkEnd w:id="26"/>
      <w:bookmarkEnd w:id="27"/>
      <w:bookmarkEnd w:id="28"/>
    </w:p>
    <w:p w14:paraId="233450D0" w14:textId="77777777" w:rsidR="00935D29" w:rsidRPr="00C35971" w:rsidRDefault="00935D29" w:rsidP="00935D29">
      <w:r w:rsidRPr="00F26EB9">
        <w:rPr>
          <w:highlight w:val="green"/>
        </w:rPr>
        <w:t>XXXX&gt;</w:t>
      </w:r>
      <w:r w:rsidRPr="00C35971">
        <w:t xml:space="preserve"> complies with CAO 48.1 Instrument 2019, Appendix 6 (Flight Training)</w:t>
      </w:r>
      <w:r>
        <w:t>.</w:t>
      </w:r>
    </w:p>
    <w:p w14:paraId="290D1255" w14:textId="77777777" w:rsidR="00935D29" w:rsidRDefault="00935D29" w:rsidP="00935D29">
      <w:pPr>
        <w:rPr>
          <w:rFonts w:eastAsiaTheme="majorEastAsia" w:cstheme="majorBidi"/>
          <w:b/>
          <w:bCs/>
          <w:sz w:val="28"/>
          <w:szCs w:val="26"/>
        </w:rPr>
      </w:pPr>
      <w:r>
        <w:br w:type="page"/>
      </w:r>
    </w:p>
    <w:p w14:paraId="75851E64" w14:textId="77777777" w:rsidR="00935D29" w:rsidRDefault="00935D29" w:rsidP="00935D29">
      <w:pPr>
        <w:pStyle w:val="Heading3"/>
      </w:pPr>
      <w:bookmarkStart w:id="29" w:name="_Toc34662176"/>
      <w:bookmarkStart w:id="30" w:name="_Toc191569800"/>
      <w:r>
        <w:lastRenderedPageBreak/>
        <w:t>Responsibilities</w:t>
      </w:r>
      <w:bookmarkEnd w:id="29"/>
      <w:bookmarkEnd w:id="30"/>
    </w:p>
    <w:p w14:paraId="0EEBE887" w14:textId="77777777" w:rsidR="00935D29" w:rsidRPr="001D551B" w:rsidRDefault="00935D29" w:rsidP="00935D29">
      <w:pPr>
        <w:pStyle w:val="Heading4"/>
      </w:pPr>
      <w:r>
        <w:rPr>
          <w:highlight w:val="green"/>
        </w:rPr>
        <w:t>&lt;</w:t>
      </w:r>
      <w:r w:rsidRPr="001D551B">
        <w:rPr>
          <w:highlight w:val="green"/>
        </w:rPr>
        <w:t>XXXX&gt;</w:t>
      </w:r>
      <w:r w:rsidRPr="001D551B">
        <w:t xml:space="preserve"> Responsibilities</w:t>
      </w:r>
    </w:p>
    <w:p w14:paraId="0B4442CF" w14:textId="77777777" w:rsidR="00935D29" w:rsidRPr="00C35971" w:rsidRDefault="00935D29" w:rsidP="00935D29">
      <w:r>
        <w:t xml:space="preserve">The Chief Pilot </w:t>
      </w:r>
      <w:r w:rsidRPr="00C35971">
        <w:rPr>
          <w:highlight w:val="green"/>
        </w:rPr>
        <w:t>(or delegated person)</w:t>
      </w:r>
      <w:r w:rsidRPr="00C35971">
        <w:t xml:space="preserve"> has responsibility for implementing and managing the fatigue management system on behalf of </w:t>
      </w:r>
      <w:r w:rsidRPr="00C35971">
        <w:rPr>
          <w:highlight w:val="green"/>
        </w:rPr>
        <w:t>&lt;XXXX&gt;</w:t>
      </w:r>
      <w:r w:rsidRPr="00C35971">
        <w:t>. Responsibilities include:</w:t>
      </w:r>
    </w:p>
    <w:p w14:paraId="54C3C8C7" w14:textId="4369995E" w:rsidR="00935D29" w:rsidRPr="001E3122" w:rsidRDefault="00935D29" w:rsidP="002E0472">
      <w:pPr>
        <w:pStyle w:val="ListBullet"/>
      </w:pPr>
      <w:r>
        <w:t>maintain</w:t>
      </w:r>
      <w:r w:rsidRPr="001E3122">
        <w:t>ing a reporting system for fatigue occurrences</w:t>
      </w:r>
    </w:p>
    <w:p w14:paraId="75FA625E" w14:textId="77777777" w:rsidR="00935D29" w:rsidRPr="001E3122" w:rsidRDefault="00935D29" w:rsidP="002E0472">
      <w:pPr>
        <w:pStyle w:val="ListBullet"/>
      </w:pPr>
      <w:r>
        <w:t>ensuring ro</w:t>
      </w:r>
      <w:r w:rsidRPr="001E3122">
        <w:t>ster limits are designed and promulgated in accordance with (iaw) the provisions of this manual</w:t>
      </w:r>
    </w:p>
    <w:p w14:paraId="219C9574" w14:textId="77777777" w:rsidR="00935D29" w:rsidRPr="001E3122" w:rsidRDefault="00935D29" w:rsidP="002E0472">
      <w:pPr>
        <w:pStyle w:val="ListBullet"/>
      </w:pPr>
      <w:r>
        <w:t>designating and recording a home base for each</w:t>
      </w:r>
      <w:r w:rsidRPr="001E3122">
        <w:t xml:space="preserve"> pilot and ensuring that each pilot is advised of this designation</w:t>
      </w:r>
    </w:p>
    <w:p w14:paraId="0F1E4CCC" w14:textId="77777777" w:rsidR="00935D29" w:rsidRPr="001E3122" w:rsidRDefault="00935D29" w:rsidP="002E0472">
      <w:pPr>
        <w:pStyle w:val="ListBullet"/>
      </w:pPr>
      <w:r>
        <w:t>ensure the roster is kept as up-to-date as possible and includes the most accurate account of expected opera</w:t>
      </w:r>
      <w:r w:rsidRPr="001E3122">
        <w:t>tions for at least the following 7 days</w:t>
      </w:r>
    </w:p>
    <w:p w14:paraId="1874F6CB" w14:textId="77777777" w:rsidR="00935D29" w:rsidRPr="001E3122" w:rsidRDefault="00935D29" w:rsidP="002E0472">
      <w:pPr>
        <w:pStyle w:val="ListBullet"/>
      </w:pPr>
      <w:r>
        <w:t xml:space="preserve">ensuring </w:t>
      </w:r>
      <w:r w:rsidRPr="001E3122">
        <w:t>records of the following are made and stored for a minimum of 5 years:</w:t>
      </w:r>
    </w:p>
    <w:p w14:paraId="5A2C8490" w14:textId="77777777" w:rsidR="00935D29" w:rsidRPr="002E0472" w:rsidRDefault="00935D29" w:rsidP="002E0472">
      <w:pPr>
        <w:pStyle w:val="ListBullet2"/>
      </w:pPr>
      <w:r w:rsidRPr="002E0472">
        <w:t>the roster – the roster will be backed up daily and considered a reasonable prediction of operations for the following 7 days</w:t>
      </w:r>
    </w:p>
    <w:p w14:paraId="78E678B4" w14:textId="77777777" w:rsidR="00935D29" w:rsidRPr="002E0472" w:rsidRDefault="00935D29" w:rsidP="002E0472">
      <w:pPr>
        <w:pStyle w:val="ListBullet2"/>
      </w:pPr>
      <w:r w:rsidRPr="002E0472">
        <w:t>ensuring records are maintained of all actual flight duty periods, standby periods, duty periods, split-duty periods. Off-duty periods and actual flight times of each pilot when acting in the capacity of a crew member</w:t>
      </w:r>
    </w:p>
    <w:p w14:paraId="3CB17CEA" w14:textId="77777777" w:rsidR="00935D29" w:rsidRPr="002E0472" w:rsidRDefault="00935D29" w:rsidP="002E0472">
      <w:pPr>
        <w:pStyle w:val="ListBullet2"/>
      </w:pPr>
      <w:r w:rsidRPr="002E0472">
        <w:t>extensions and exceedances including details of the situation involved and why the extension was required for the purposes of continual improvement.</w:t>
      </w:r>
    </w:p>
    <w:p w14:paraId="0011E9AA" w14:textId="12EB6866" w:rsidR="00935D29" w:rsidRPr="002E0472" w:rsidRDefault="00935D29" w:rsidP="002E0472">
      <w:pPr>
        <w:pStyle w:val="ListBullet2"/>
      </w:pPr>
      <w:r w:rsidRPr="002E0472">
        <w:t xml:space="preserve">authorising extensions in unforeseen operational circumstances (iaw Section </w:t>
      </w:r>
      <w:r w:rsidRPr="002E0472">
        <w:fldChar w:fldCharType="begin"/>
      </w:r>
      <w:r w:rsidRPr="002E0472">
        <w:instrText xml:space="preserve"> REF _Ref33774911 \r \h </w:instrText>
      </w:r>
      <w:r w:rsidR="00B925BF" w:rsidRPr="002E0472">
        <w:instrText xml:space="preserve"> \* MERGEFORMAT </w:instrText>
      </w:r>
      <w:r w:rsidRPr="002E0472">
        <w:fldChar w:fldCharType="separate"/>
      </w:r>
      <w:r w:rsidR="000B746E">
        <w:t>1.3.1</w:t>
      </w:r>
      <w:r w:rsidRPr="002E0472">
        <w:fldChar w:fldCharType="end"/>
      </w:r>
      <w:r w:rsidRPr="002E0472">
        <w:t xml:space="preserve"> Conditions and processes for extensions)</w:t>
      </w:r>
    </w:p>
    <w:p w14:paraId="4A3DCB44" w14:textId="77777777" w:rsidR="00935D29" w:rsidRPr="002E0472" w:rsidRDefault="00935D29" w:rsidP="002E0472">
      <w:pPr>
        <w:pStyle w:val="ListBullet"/>
      </w:pPr>
      <w:r w:rsidRPr="002E0472">
        <w:t>maintain a register of suitable accommodation locations (hotels/motels etc.) applicable to the scope of company operations</w:t>
      </w:r>
    </w:p>
    <w:p w14:paraId="3FABC57F" w14:textId="5D02480A" w:rsidR="00935D29" w:rsidRPr="002E0472" w:rsidRDefault="00935D29" w:rsidP="002E0472">
      <w:pPr>
        <w:pStyle w:val="ListBullet"/>
      </w:pPr>
      <w:r w:rsidRPr="002E0472">
        <w:t xml:space="preserve">ensuring pilots are contacted only in accordance with the communication protocol (refer Section </w:t>
      </w:r>
      <w:r w:rsidRPr="002E0472">
        <w:fldChar w:fldCharType="begin"/>
      </w:r>
      <w:r w:rsidRPr="002E0472">
        <w:instrText xml:space="preserve"> REF _Ref32852765 \r \h </w:instrText>
      </w:r>
      <w:r w:rsidR="00B925BF" w:rsidRPr="002E0472">
        <w:instrText xml:space="preserve"> \* MERGEFORMAT </w:instrText>
      </w:r>
      <w:r w:rsidRPr="002E0472">
        <w:fldChar w:fldCharType="separate"/>
      </w:r>
      <w:r w:rsidR="000B746E">
        <w:t>1.2.1.4</w:t>
      </w:r>
      <w:r w:rsidRPr="002E0472">
        <w:fldChar w:fldCharType="end"/>
      </w:r>
      <w:r w:rsidRPr="002E0472">
        <w:t xml:space="preserve"> Communication protocol).</w:t>
      </w:r>
    </w:p>
    <w:p w14:paraId="3BC47FCA" w14:textId="7FB442A8" w:rsidR="00935D29" w:rsidRPr="002E0472" w:rsidRDefault="00935D29" w:rsidP="002E0472">
      <w:pPr>
        <w:pStyle w:val="ListBullet"/>
      </w:pPr>
      <w:r w:rsidRPr="002E0472">
        <w:t xml:space="preserve">ensuring all pilots and relevant staff (including rostering staff) are trained in accordance with Section </w:t>
      </w:r>
      <w:r w:rsidRPr="002E0472">
        <w:fldChar w:fldCharType="begin"/>
      </w:r>
      <w:r w:rsidRPr="002E0472">
        <w:instrText xml:space="preserve"> REF _Ref33009911 \r \h </w:instrText>
      </w:r>
      <w:r w:rsidR="00B925BF" w:rsidRPr="002E0472">
        <w:instrText xml:space="preserve"> \* MERGEFORMAT </w:instrText>
      </w:r>
      <w:r w:rsidRPr="002E0472">
        <w:fldChar w:fldCharType="separate"/>
      </w:r>
      <w:r w:rsidR="000B746E">
        <w:t>1.2.16</w:t>
      </w:r>
      <w:r w:rsidRPr="002E0472">
        <w:fldChar w:fldCharType="end"/>
      </w:r>
      <w:r w:rsidRPr="002E0472">
        <w:t xml:space="preserve"> Training</w:t>
      </w:r>
    </w:p>
    <w:p w14:paraId="7C673C60" w14:textId="77777777" w:rsidR="00935D29" w:rsidRPr="002E0472" w:rsidRDefault="00935D29" w:rsidP="002E0472">
      <w:pPr>
        <w:pStyle w:val="ListBullet"/>
      </w:pPr>
      <w:r w:rsidRPr="002E0472">
        <w:t>ensuring all pilots are aware of the fatigue management system, its limits and procedures and their responsibilities</w:t>
      </w:r>
    </w:p>
    <w:p w14:paraId="1F842078" w14:textId="4DBB51CF" w:rsidR="00935D29" w:rsidRPr="002E0472" w:rsidRDefault="00935D29" w:rsidP="002E0472">
      <w:pPr>
        <w:pStyle w:val="ListBullet"/>
      </w:pPr>
      <w:r w:rsidRPr="002E0472">
        <w:t xml:space="preserve">conducting Fatigue Hazard Identification in accordance with Section </w:t>
      </w:r>
      <w:r w:rsidRPr="002E0472">
        <w:fldChar w:fldCharType="begin"/>
      </w:r>
      <w:r w:rsidRPr="002E0472">
        <w:instrText xml:space="preserve"> REF _Ref33009921 \r \h </w:instrText>
      </w:r>
      <w:r w:rsidR="00B925BF" w:rsidRPr="002E0472">
        <w:instrText xml:space="preserve"> \* MERGEFORMAT </w:instrText>
      </w:r>
      <w:r w:rsidRPr="002E0472">
        <w:fldChar w:fldCharType="separate"/>
      </w:r>
      <w:r w:rsidR="000B746E">
        <w:rPr>
          <w:b/>
          <w:bCs/>
          <w:lang w:val="en-US"/>
        </w:rPr>
        <w:t>Error! Reference source not found.</w:t>
      </w:r>
      <w:r w:rsidRPr="002E0472">
        <w:fldChar w:fldCharType="end"/>
      </w:r>
      <w:r w:rsidRPr="002E0472">
        <w:t xml:space="preserve"> Fatigue hazard identification</w:t>
      </w:r>
    </w:p>
    <w:p w14:paraId="2ADE5D28" w14:textId="79496841" w:rsidR="00935D29" w:rsidRPr="00B925BF" w:rsidRDefault="00935D29" w:rsidP="002E0472">
      <w:pPr>
        <w:pStyle w:val="ListBullet"/>
      </w:pPr>
      <w:r w:rsidRPr="002E0472">
        <w:t xml:space="preserve">conduct an annual formal review and other reviews as required by the Fatigue Management Policies and Procedures (iaw Section </w:t>
      </w:r>
      <w:r w:rsidRPr="002E0472">
        <w:fldChar w:fldCharType="begin"/>
      </w:r>
      <w:r w:rsidRPr="002E0472">
        <w:instrText xml:space="preserve"> REF _Ref33009934 \r \h </w:instrText>
      </w:r>
      <w:r w:rsidR="00B925BF" w:rsidRPr="002E0472">
        <w:instrText xml:space="preserve"> \* MERGEFORMAT </w:instrText>
      </w:r>
      <w:r w:rsidRPr="002E0472">
        <w:fldChar w:fldCharType="separate"/>
      </w:r>
      <w:r w:rsidR="000B746E">
        <w:rPr>
          <w:b/>
          <w:bCs/>
          <w:lang w:val="en-US"/>
        </w:rPr>
        <w:t>Error! Reference source not found.</w:t>
      </w:r>
      <w:r w:rsidRPr="002E0472">
        <w:fldChar w:fldCharType="end"/>
      </w:r>
      <w:r w:rsidRPr="002E0472">
        <w:t>Fatigue Management Policy</w:t>
      </w:r>
      <w:r w:rsidRPr="00B925BF">
        <w:t>).</w:t>
      </w:r>
    </w:p>
    <w:p w14:paraId="72E4AF73" w14:textId="45B3B7D4" w:rsidR="00935D29" w:rsidRPr="00B925BF" w:rsidRDefault="00935D29" w:rsidP="00B925BF">
      <w:pPr>
        <w:ind w:left="1134" w:hanging="1134"/>
        <w:rPr>
          <w:color w:val="AC2C0C"/>
        </w:rPr>
      </w:pPr>
      <w:r w:rsidRPr="00B925BF">
        <w:rPr>
          <w:b/>
          <w:bCs/>
          <w:color w:val="AC2C0C"/>
        </w:rPr>
        <w:t>Note:</w:t>
      </w:r>
      <w:r w:rsidR="00B925BF">
        <w:rPr>
          <w:color w:val="AC2C0C"/>
        </w:rPr>
        <w:tab/>
      </w:r>
      <w:r w:rsidRPr="00B925BF">
        <w:rPr>
          <w:color w:val="AC2C0C"/>
        </w:rPr>
        <w:t>If the duties associated with these responsibilities are delegated to another staff member the details should be documented in this section.</w:t>
      </w:r>
    </w:p>
    <w:p w14:paraId="4A2BBD12" w14:textId="77777777" w:rsidR="00935D29" w:rsidRDefault="00935D29" w:rsidP="00935D29">
      <w:pPr>
        <w:pStyle w:val="Heading4"/>
      </w:pPr>
      <w:r>
        <w:t>Pilot responsibilities</w:t>
      </w:r>
    </w:p>
    <w:p w14:paraId="0B0143C5" w14:textId="77777777" w:rsidR="00935D29" w:rsidRPr="00C35971" w:rsidRDefault="00935D29" w:rsidP="00935D29">
      <w:r w:rsidRPr="00C35971">
        <w:rPr>
          <w:highlight w:val="green"/>
        </w:rPr>
        <w:t>&lt;XXXX&gt;</w:t>
      </w:r>
      <w:r w:rsidRPr="00C35971">
        <w:t xml:space="preserve"> recognise that many factors are outside the control of the individual and unforeseen circumstances will arise from time to time that will affect the individual’s ability to manage their sleep opportunities and level of fatigue. However, pilots have a legal responsibility to appropriately manage fatigue factors (and fitness for duty generally) that it is reasonable to consider are within their control and thereby prepare adequately for each flight duty period. Pilots also have a responsibility to notify the </w:t>
      </w:r>
      <w:r w:rsidRPr="00C35971">
        <w:rPr>
          <w:highlight w:val="green"/>
        </w:rPr>
        <w:t>&lt;XXXX&gt;</w:t>
      </w:r>
      <w:r w:rsidRPr="00C35971">
        <w:t xml:space="preserve"> if they believe they are not or unlikely to be fit for a flight.</w:t>
      </w:r>
    </w:p>
    <w:p w14:paraId="4A918314" w14:textId="77777777" w:rsidR="00935D29" w:rsidRPr="00C35971" w:rsidRDefault="00935D29" w:rsidP="00935D29">
      <w:r w:rsidRPr="00C35971">
        <w:rPr>
          <w:highlight w:val="green"/>
        </w:rPr>
        <w:t>&lt;XXXX&gt;</w:t>
      </w:r>
      <w:r w:rsidRPr="00C35971">
        <w:t xml:space="preserve"> expect</w:t>
      </w:r>
      <w:r>
        <w:t>s</w:t>
      </w:r>
      <w:r w:rsidRPr="00C35971">
        <w:t xml:space="preserve"> the following from its pilot in respect of fatigue management. All pilots must:</w:t>
      </w:r>
    </w:p>
    <w:p w14:paraId="4B5E7E0A" w14:textId="77777777" w:rsidR="00935D29" w:rsidRPr="000D72E5" w:rsidRDefault="00935D29" w:rsidP="000D72E5">
      <w:pPr>
        <w:pStyle w:val="ListBullet"/>
      </w:pPr>
      <w:r w:rsidRPr="000D72E5">
        <w:rPr>
          <w:highlight w:val="green"/>
        </w:rPr>
        <w:t>&lt;XXXX&gt;</w:t>
      </w:r>
      <w:r w:rsidRPr="000D72E5">
        <w:t xml:space="preserve"> expects the following from its pilot in respect of fatigue management. All pilots must work towards a detailed understanding of the underlying causes, effects, mitigation strategies applicable to both fatigue and alertness management</w:t>
      </w:r>
    </w:p>
    <w:p w14:paraId="0316356E" w14:textId="77777777" w:rsidR="00935D29" w:rsidRPr="000D72E5" w:rsidRDefault="00935D29" w:rsidP="000D72E5">
      <w:pPr>
        <w:pStyle w:val="ListBullet"/>
      </w:pPr>
      <w:r w:rsidRPr="000D72E5">
        <w:lastRenderedPageBreak/>
        <w:t>participate in the Company provided training and work towards a detailed understanding of the underlying causes, effects, mitigation strategies applicable to both fatigue and alertness management</w:t>
      </w:r>
    </w:p>
    <w:p w14:paraId="060C70BE" w14:textId="77777777" w:rsidR="00935D29" w:rsidRPr="000D72E5" w:rsidRDefault="00935D29" w:rsidP="000D72E5">
      <w:pPr>
        <w:pStyle w:val="ListBullet"/>
      </w:pPr>
      <w:r w:rsidRPr="000D72E5">
        <w:t>participate in the Company provided training and work towards a detailed understanding of the underlying causes, effects, mitigation strategies applicable to both fatigue and alertness management. believe that you might not be available or could have an unacceptable fatigue risk level</w:t>
      </w:r>
    </w:p>
    <w:p w14:paraId="264DC9D9" w14:textId="77777777" w:rsidR="00935D29" w:rsidRPr="000D72E5" w:rsidRDefault="00935D29" w:rsidP="000D72E5">
      <w:pPr>
        <w:pStyle w:val="ListBullet"/>
      </w:pPr>
      <w:r w:rsidRPr="000D72E5">
        <w:t>complete a fatigue occurrence report (Form OR) when you believe that fatigue has led to an unacceptable reduction in safety margins or would have led to an unacceptable reduction in safety margins had some additional mitigating action not been taken</w:t>
      </w:r>
    </w:p>
    <w:p w14:paraId="1145435F" w14:textId="5524290D" w:rsidR="00935D29" w:rsidRPr="000D72E5" w:rsidRDefault="00935D29" w:rsidP="000D72E5">
      <w:pPr>
        <w:pStyle w:val="ListBullet"/>
      </w:pPr>
      <w:r w:rsidRPr="000D72E5">
        <w:t xml:space="preserve">accurately record actual flight and duty times (refer Section </w:t>
      </w:r>
      <w:r w:rsidRPr="000D72E5">
        <w:fldChar w:fldCharType="begin"/>
      </w:r>
      <w:r w:rsidRPr="000D72E5">
        <w:instrText xml:space="preserve"> REF _Ref33009946 \r \h </w:instrText>
      </w:r>
      <w:r w:rsidR="000D72E5">
        <w:instrText xml:space="preserve"> \* MERGEFORMAT </w:instrText>
      </w:r>
      <w:r w:rsidRPr="000D72E5">
        <w:fldChar w:fldCharType="separate"/>
      </w:r>
      <w:r w:rsidR="000B746E">
        <w:t>1.2.12</w:t>
      </w:r>
      <w:r w:rsidRPr="000D72E5">
        <w:fldChar w:fldCharType="end"/>
      </w:r>
      <w:r w:rsidRPr="000D72E5">
        <w:t xml:space="preserve"> Recording flight &amp; duty times)</w:t>
      </w:r>
    </w:p>
    <w:p w14:paraId="29364AEC" w14:textId="77777777" w:rsidR="00935D29" w:rsidRPr="000D72E5" w:rsidRDefault="00935D29" w:rsidP="000D72E5">
      <w:pPr>
        <w:pStyle w:val="ListBullet"/>
      </w:pPr>
      <w:r w:rsidRPr="000D72E5">
        <w:t>notify the Chief Pilot (or delegated person) via the communications protocol as soon as it becomes apparent that flight and duty time limits might be exceeded (e.g. due to unforeseen operational circumstances)</w:t>
      </w:r>
    </w:p>
    <w:p w14:paraId="22E512CB" w14:textId="77777777" w:rsidR="00935D29" w:rsidRPr="000D72E5" w:rsidRDefault="00935D29" w:rsidP="000D72E5">
      <w:pPr>
        <w:pStyle w:val="ListBullet"/>
      </w:pPr>
      <w:r w:rsidRPr="000D72E5">
        <w:t>if working on a contract basis, provide details of previous FDPs, ODPs and cumulated flight and duty time so that rosters can be built that do not exceed any limits if the pilot becomes aware of any errors in rosters, or the possibility of exceeding cumulative limits bring these to the attention of the Chief Pilot (or delegated person)</w:t>
      </w:r>
    </w:p>
    <w:p w14:paraId="490EC9C7" w14:textId="77777777" w:rsidR="00935D29" w:rsidRPr="000D72E5" w:rsidRDefault="00935D29" w:rsidP="000D72E5">
      <w:pPr>
        <w:pStyle w:val="ListBullet"/>
      </w:pPr>
      <w:r w:rsidRPr="000D72E5">
        <w:t>be aware of obligations relating to extensions and reassignments, including when to refuse, consideration of alertness and authorisation requirements</w:t>
      </w:r>
    </w:p>
    <w:p w14:paraId="575FB930" w14:textId="77777777" w:rsidR="00935D29" w:rsidRPr="000D72E5" w:rsidRDefault="00935D29" w:rsidP="000D72E5">
      <w:pPr>
        <w:pStyle w:val="ListBullet"/>
      </w:pPr>
      <w:r w:rsidRPr="000D72E5">
        <w:t>notify the Chief Pilot (or delegated person), of their personal situation or any changes to their situation, if they believe that, because of its nature, duration, effects or for any other reason, it might impact on their ability to meet the operator’s fatigue risk management policies or their obligations. This could include factors such as: a new baby, being a caregiver, secondary employment, travelling a long distance to report for duty. Once notified this will be noted as a continuing state of affairs for the pilot and does not require repetition reporting (unless circumstances change).</w:t>
      </w:r>
    </w:p>
    <w:p w14:paraId="0E503929" w14:textId="77777777" w:rsidR="00935D29" w:rsidRDefault="00935D29" w:rsidP="00935D29">
      <w:pPr>
        <w:pStyle w:val="Heading4"/>
      </w:pPr>
      <w:r>
        <w:t>Alertness consideration table (Form ACTab)</w:t>
      </w:r>
    </w:p>
    <w:p w14:paraId="36ADA1C0" w14:textId="77777777" w:rsidR="00935D29" w:rsidRDefault="00935D29" w:rsidP="00935D29">
      <w:r w:rsidRPr="009C1BE4">
        <w:t>It is recommended that the alertness consideration table Form ACTab be used to assist a pilot in assessing their alertness before a</w:t>
      </w:r>
      <w:r>
        <w:t>n</w:t>
      </w:r>
      <w:r w:rsidRPr="009C1BE4">
        <w:t xml:space="preserve"> FDP or extension. This table is for assistance to increase the awareness of the Pilot and operator to the individual’s current fatigue status. If the pilot feels they are too fatigued to commence or continue in a</w:t>
      </w:r>
      <w:r>
        <w:t>n</w:t>
      </w:r>
      <w:r w:rsidRPr="009C1BE4">
        <w:t xml:space="preserve"> FDP or to undertake an extension, then they should report fatigued and discontinue the FDP. Similarly, while </w:t>
      </w:r>
      <w:r w:rsidRPr="00EC2337">
        <w:rPr>
          <w:highlight w:val="green"/>
        </w:rPr>
        <w:t>&lt;XXXX&gt;</w:t>
      </w:r>
      <w:r w:rsidRPr="009C1BE4">
        <w:t xml:space="preserve"> may use the Form ACTab to assist in discussing the pilot’s level of fatigue, the form, similar to any predictive fatigue tool, should not be used as a means to apply any pressure pilots to continue a</w:t>
      </w:r>
      <w:r>
        <w:t>n</w:t>
      </w:r>
      <w:r w:rsidRPr="009C1BE4">
        <w:t xml:space="preserve"> FDP or undertake an extension</w:t>
      </w:r>
      <w:r>
        <w:t>.</w:t>
      </w:r>
    </w:p>
    <w:p w14:paraId="3E232402" w14:textId="6512F9EB" w:rsidR="00935D29" w:rsidRPr="00DD194D" w:rsidRDefault="00935D29" w:rsidP="00935D29">
      <w:r w:rsidRPr="00DD194D">
        <w:t xml:space="preserve">Alternatives to </w:t>
      </w:r>
      <w:r>
        <w:t>Form ACTab</w:t>
      </w:r>
      <w:r w:rsidRPr="00DD194D">
        <w:t xml:space="preserve"> (</w:t>
      </w:r>
      <w:r>
        <w:fldChar w:fldCharType="begin"/>
      </w:r>
      <w:r>
        <w:instrText xml:space="preserve"> REF _Ref34645112 \r \h </w:instrText>
      </w:r>
      <w:r>
        <w:fldChar w:fldCharType="separate"/>
      </w:r>
      <w:r w:rsidR="000B746E">
        <w:rPr>
          <w:b/>
          <w:bCs/>
          <w:lang w:val="en-US"/>
        </w:rPr>
        <w:t>Error! Reference source not found.</w:t>
      </w:r>
      <w:r>
        <w:fldChar w:fldCharType="end"/>
      </w:r>
      <w:r w:rsidRPr="00DD194D">
        <w:t>) may be found on the iOS App Store or the Google  Play Store. For example: Fatigue SAFE, Fatigue App. These applications could be used as a starting point in the assessment of an individual’s fatigue level.</w:t>
      </w:r>
    </w:p>
    <w:p w14:paraId="652931B9" w14:textId="77777777" w:rsidR="00935D29" w:rsidRDefault="00935D29" w:rsidP="00935D29">
      <w:pPr>
        <w:pStyle w:val="Heading4"/>
      </w:pPr>
      <w:bookmarkStart w:id="31" w:name="_Ref32852765"/>
      <w:r>
        <w:t>Communication protocol</w:t>
      </w:r>
      <w:bookmarkEnd w:id="31"/>
    </w:p>
    <w:p w14:paraId="78656D9B" w14:textId="77777777" w:rsidR="00935D29" w:rsidRPr="0045423F" w:rsidRDefault="00935D29" w:rsidP="00935D29">
      <w:r w:rsidRPr="0045423F">
        <w:t xml:space="preserve">All communications between </w:t>
      </w:r>
      <w:r w:rsidRPr="0045423F">
        <w:rPr>
          <w:highlight w:val="green"/>
        </w:rPr>
        <w:t>&lt;XXXX&gt;</w:t>
      </w:r>
      <w:r w:rsidRPr="0045423F">
        <w:t xml:space="preserve"> and a pilot while the pilot is off-duty must be in accordance with the following communication protocol:</w:t>
      </w:r>
    </w:p>
    <w:p w14:paraId="662AC69F" w14:textId="77777777" w:rsidR="00935D29" w:rsidRPr="000D72E5" w:rsidRDefault="00935D29" w:rsidP="000D72E5">
      <w:pPr>
        <w:pStyle w:val="ListBullet"/>
      </w:pPr>
      <w:r w:rsidRPr="000D72E5">
        <w:rPr>
          <w:highlight w:val="green"/>
        </w:rPr>
        <w:t>&lt;XXXX&gt;</w:t>
      </w:r>
      <w:r w:rsidRPr="000D72E5">
        <w:t xml:space="preserve"> will endeavour to contact pilots outside of their prior sleep opportunity</w:t>
      </w:r>
    </w:p>
    <w:p w14:paraId="1212B095" w14:textId="77777777" w:rsidR="00935D29" w:rsidRPr="000D72E5" w:rsidRDefault="00935D29" w:rsidP="000D72E5">
      <w:pPr>
        <w:pStyle w:val="ListBullet"/>
      </w:pPr>
      <w:r w:rsidRPr="000D72E5">
        <w:t>if the pilot needs to be contacted during or close to their prior sleep opportunity the preferably method is by SMS. A voice message may also be left if the message is deemed too complex for SMS. If there is any doubt about mobile phone reception coverage at a location the message can be left with the hotel reception</w:t>
      </w:r>
    </w:p>
    <w:p w14:paraId="720D1067" w14:textId="77777777" w:rsidR="00935D29" w:rsidRPr="000D72E5" w:rsidRDefault="00935D29" w:rsidP="000D72E5">
      <w:pPr>
        <w:pStyle w:val="ListBullet"/>
      </w:pPr>
      <w:r w:rsidRPr="000D72E5">
        <w:t>the pilot should ensure that their mobile phone is on silent/do not disturb settings during all prior sleep opportunity periods to, as best as possible, ensure uninterrupted restorative sleep</w:t>
      </w:r>
    </w:p>
    <w:p w14:paraId="7A3B3C2C" w14:textId="77777777" w:rsidR="00935D29" w:rsidRPr="000D72E5" w:rsidRDefault="00935D29" w:rsidP="000D72E5">
      <w:pPr>
        <w:pStyle w:val="ListBullet"/>
      </w:pPr>
      <w:r w:rsidRPr="000D72E5">
        <w:t>when an FCM is interrupted during sleep opportunity, this may affect the FCM’s fitness for duty before the commencement of, or during, the next FDP</w:t>
      </w:r>
    </w:p>
    <w:p w14:paraId="4D804E75" w14:textId="77777777" w:rsidR="00935D29" w:rsidRPr="000D72E5" w:rsidRDefault="00935D29" w:rsidP="000D72E5">
      <w:pPr>
        <w:pStyle w:val="ListBullet"/>
      </w:pPr>
      <w:r w:rsidRPr="000D72E5">
        <w:t>the pilot must check their SMS messages and reply to any SMS or voice message notifying the pilot of a delay, before leaving the location of the prior sleep opportunity</w:t>
      </w:r>
    </w:p>
    <w:p w14:paraId="4E4EBCB0" w14:textId="77777777" w:rsidR="00935D29" w:rsidRPr="000D72E5" w:rsidRDefault="00935D29" w:rsidP="000D72E5">
      <w:pPr>
        <w:pStyle w:val="ListBullet"/>
      </w:pPr>
      <w:r w:rsidRPr="000D72E5">
        <w:lastRenderedPageBreak/>
        <w:t>an SMS sent and shown as delivered or the leaving of a voice message is deemed to be notification however the pilot shall still reply to the SMS before leaving the location of the prior sleep opportunity to confirm they understand the message</w:t>
      </w:r>
    </w:p>
    <w:p w14:paraId="3DA99224" w14:textId="77777777" w:rsidR="00935D29" w:rsidRPr="000D72E5" w:rsidRDefault="00935D29" w:rsidP="000D72E5">
      <w:pPr>
        <w:pStyle w:val="ListBullet"/>
      </w:pPr>
      <w:r w:rsidRPr="000D72E5">
        <w:t>the pilot will check with the hotel reception for messages prior to checking out at locations where mobile phone reception is in doubt</w:t>
      </w:r>
    </w:p>
    <w:p w14:paraId="3084C696" w14:textId="43EE498E" w:rsidR="005F7B08" w:rsidRDefault="00AE50D0" w:rsidP="000D72E5">
      <w:pPr>
        <w:pStyle w:val="ListBullet"/>
      </w:pPr>
      <w:r w:rsidRPr="000D72E5">
        <w:t>the timing and content of SMS messages (and phone calls) regarding delays will be logged in the rostering system.</w:t>
      </w:r>
    </w:p>
    <w:p w14:paraId="21FDC943" w14:textId="77777777" w:rsidR="00AD1FCE" w:rsidRPr="000D72E5" w:rsidRDefault="00AD1FCE" w:rsidP="00AD1FCE">
      <w:pPr>
        <w:pStyle w:val="Note"/>
      </w:pPr>
      <w:r w:rsidRPr="0045423F">
        <w:rPr>
          <w:rStyle w:val="Strong"/>
        </w:rPr>
        <w:t>Note:</w:t>
      </w:r>
      <w:r>
        <w:tab/>
      </w:r>
      <w:r w:rsidRPr="000D72E5">
        <w:t>SMS is only one method of contact; any effective method that did not interrupt sleep would be acceptable.</w:t>
      </w:r>
    </w:p>
    <w:p w14:paraId="21781EB3" w14:textId="77777777" w:rsidR="00B32F57" w:rsidRPr="0045423F" w:rsidRDefault="00B32F57" w:rsidP="00B32F57">
      <w:r w:rsidRPr="0045423F">
        <w:t xml:space="preserve">All required or urgent communications between a pilot and </w:t>
      </w:r>
      <w:r w:rsidRPr="0045423F">
        <w:rPr>
          <w:highlight w:val="green"/>
        </w:rPr>
        <w:t>&lt;XXXX&gt;</w:t>
      </w:r>
      <w:r w:rsidRPr="0045423F">
        <w:t xml:space="preserve"> during an ODP or FDP will be in accordance with the following communication protocol:</w:t>
      </w:r>
    </w:p>
    <w:p w14:paraId="183E7D11" w14:textId="77777777" w:rsidR="00B32F57" w:rsidRPr="000D72E5" w:rsidRDefault="00B32F57" w:rsidP="000D72E5">
      <w:pPr>
        <w:pStyle w:val="ListBullet"/>
      </w:pPr>
      <w:r w:rsidRPr="000D72E5">
        <w:t>in the first instance the pilot will contact the Chief Pilot (or delegated person) as soon as practicable on the duty phone number</w:t>
      </w:r>
    </w:p>
    <w:p w14:paraId="3050A5F5" w14:textId="77777777" w:rsidR="00B32F57" w:rsidRPr="000D72E5" w:rsidRDefault="00B32F57" w:rsidP="000D72E5">
      <w:pPr>
        <w:pStyle w:val="ListBullet"/>
      </w:pPr>
      <w:r w:rsidRPr="000D72E5">
        <w:t>if no answer is received, the pilot will leave a detailed voice message including their name and aircraft registration (if appropriate) and send an SMS message notifying that a voice message has been left</w:t>
      </w:r>
    </w:p>
    <w:p w14:paraId="20FB64FF" w14:textId="77777777" w:rsidR="00B32F57" w:rsidRPr="000D72E5" w:rsidRDefault="00B32F57" w:rsidP="000D72E5">
      <w:pPr>
        <w:pStyle w:val="ListBullet"/>
      </w:pPr>
      <w:r w:rsidRPr="000D72E5">
        <w:t>if the message relates to an extension request, the pilot must ensure they receive a response approving the extension prior to extending.</w:t>
      </w:r>
    </w:p>
    <w:p w14:paraId="675E5EEE" w14:textId="77777777" w:rsidR="00B32F57" w:rsidRPr="0045423F" w:rsidRDefault="00B32F57" w:rsidP="00B32F57">
      <w:r w:rsidRPr="0045423F">
        <w:t xml:space="preserve">All required or urgent communications between the Chief Pilot </w:t>
      </w:r>
      <w:r w:rsidRPr="0045423F">
        <w:rPr>
          <w:highlight w:val="green"/>
        </w:rPr>
        <w:t>(or delegated person)</w:t>
      </w:r>
      <w:r w:rsidRPr="0045423F">
        <w:t xml:space="preserve"> and a pilot during an FDP will be in accordance with the following communication protocol:</w:t>
      </w:r>
    </w:p>
    <w:p w14:paraId="2A6CB790" w14:textId="77777777" w:rsidR="00B32F57" w:rsidRPr="000D72E5" w:rsidRDefault="00B32F57" w:rsidP="000D72E5">
      <w:pPr>
        <w:pStyle w:val="ListBullet"/>
      </w:pPr>
      <w:r w:rsidRPr="000D72E5">
        <w:t xml:space="preserve">in the first instance the Chief Pilot </w:t>
      </w:r>
      <w:r w:rsidRPr="000D72E5">
        <w:rPr>
          <w:highlight w:val="green"/>
        </w:rPr>
        <w:t>(or delegated person)</w:t>
      </w:r>
      <w:r w:rsidRPr="000D72E5">
        <w:t xml:space="preserve"> will contact the pilot on the mobile phone number supplied by the pilot</w:t>
      </w:r>
    </w:p>
    <w:p w14:paraId="27CAE6C1" w14:textId="77777777" w:rsidR="00B32F57" w:rsidRPr="000D72E5" w:rsidRDefault="00B32F57" w:rsidP="000D72E5">
      <w:pPr>
        <w:pStyle w:val="ListBullet"/>
      </w:pPr>
      <w:r w:rsidRPr="000D72E5">
        <w:t xml:space="preserve">if no answer is received, the Chief Pilot </w:t>
      </w:r>
      <w:r w:rsidRPr="000D72E5">
        <w:rPr>
          <w:highlight w:val="green"/>
        </w:rPr>
        <w:t>(or delegated person)</w:t>
      </w:r>
      <w:r w:rsidRPr="000D72E5">
        <w:t xml:space="preserve"> will leave a detailed voice message and send an SMS message notifying that a voice message has been left</w:t>
      </w:r>
    </w:p>
    <w:p w14:paraId="2E0352FB" w14:textId="77777777" w:rsidR="00B32F57" w:rsidRPr="000D72E5" w:rsidRDefault="00B32F57" w:rsidP="000D72E5">
      <w:pPr>
        <w:pStyle w:val="ListBullet"/>
      </w:pPr>
      <w:r w:rsidRPr="000D72E5">
        <w:t xml:space="preserve">if the message relates to an extension request, the Chief Pilot </w:t>
      </w:r>
      <w:r w:rsidRPr="000D72E5">
        <w:rPr>
          <w:highlight w:val="green"/>
        </w:rPr>
        <w:t>(or delegated person)</w:t>
      </w:r>
      <w:r w:rsidRPr="000D72E5">
        <w:t xml:space="preserve"> will gather sufficient information about the nature of the extension and the level of fatigue of the pilot to ensure they can adequately assess whether safety will be impacted before approving the extension.</w:t>
      </w:r>
    </w:p>
    <w:p w14:paraId="50932AFE" w14:textId="77777777" w:rsidR="00B32F57" w:rsidRDefault="00B32F57" w:rsidP="00B32F57">
      <w:pPr>
        <w:pStyle w:val="Heading3"/>
      </w:pPr>
      <w:bookmarkStart w:id="32" w:name="_Ref32853181"/>
      <w:bookmarkStart w:id="33" w:name="_Toc34662177"/>
      <w:bookmarkStart w:id="34" w:name="_Toc191569801"/>
      <w:r>
        <w:t>Prior sleep opportunity</w:t>
      </w:r>
      <w:bookmarkEnd w:id="32"/>
      <w:bookmarkEnd w:id="33"/>
      <w:bookmarkEnd w:id="34"/>
    </w:p>
    <w:p w14:paraId="38E53AE0" w14:textId="455AF9CD" w:rsidR="00B32F57" w:rsidRPr="0045423F" w:rsidRDefault="00B32F57" w:rsidP="00B32F57">
      <w:r w:rsidRPr="0045423F">
        <w:t>When rostered for a</w:t>
      </w:r>
      <w:r>
        <w:t>n</w:t>
      </w:r>
      <w:r w:rsidRPr="0045423F">
        <w:t xml:space="preserve"> FDP or period of standby at home base the pilot will have at least 8 consecutive hours sleep opportunity in the preceding 12 hours before the commencement of their duty. Unless a unique arrangement has been agreed to between the pilot and the Chief Pilot </w:t>
      </w:r>
      <w:r w:rsidRPr="0045423F">
        <w:rPr>
          <w:highlight w:val="green"/>
        </w:rPr>
        <w:t>(or delegated person)</w:t>
      </w:r>
      <w:r w:rsidRPr="0045423F">
        <w:t xml:space="preserve"> and recorded, the sleep opportunity provided before a</w:t>
      </w:r>
      <w:r>
        <w:t>n</w:t>
      </w:r>
      <w:r w:rsidRPr="0045423F">
        <w:t xml:space="preserve"> FDP will not include the 2 hours immediately before the commencement of a</w:t>
      </w:r>
      <w:r>
        <w:t>n</w:t>
      </w:r>
      <w:r w:rsidRPr="0045423F">
        <w:t xml:space="preserve"> FDP. Any unique arrangement is to be recorded as part of the Flight and Duty Records (Section </w:t>
      </w:r>
      <w:r>
        <w:fldChar w:fldCharType="begin"/>
      </w:r>
      <w:r>
        <w:instrText xml:space="preserve"> REF _Ref33009979 \r \h </w:instrText>
      </w:r>
      <w:r>
        <w:fldChar w:fldCharType="separate"/>
      </w:r>
      <w:r w:rsidR="000B746E">
        <w:t>1.2.18</w:t>
      </w:r>
      <w:r>
        <w:fldChar w:fldCharType="end"/>
      </w:r>
      <w:r w:rsidRPr="0045423F">
        <w:t xml:space="preserve"> Flight and </w:t>
      </w:r>
      <w:r>
        <w:t>d</w:t>
      </w:r>
      <w:r w:rsidRPr="0045423F">
        <w:t xml:space="preserve">uty </w:t>
      </w:r>
      <w:r>
        <w:t>r</w:t>
      </w:r>
      <w:r w:rsidRPr="0045423F">
        <w:t>ecords).</w:t>
      </w:r>
    </w:p>
    <w:p w14:paraId="4D106CBB" w14:textId="77777777" w:rsidR="00B32F57" w:rsidRPr="0045423F" w:rsidRDefault="00B32F57" w:rsidP="00B32F57">
      <w:pPr>
        <w:pStyle w:val="Heading3"/>
      </w:pPr>
      <w:bookmarkStart w:id="35" w:name="_Toc16249933"/>
      <w:bookmarkStart w:id="36" w:name="_Toc17186280"/>
      <w:bookmarkStart w:id="37" w:name="_Toc32327490"/>
      <w:bookmarkStart w:id="38" w:name="_Ref32852964"/>
      <w:bookmarkStart w:id="39" w:name="_Ref32853193"/>
      <w:bookmarkStart w:id="40" w:name="_Ref33011815"/>
      <w:bookmarkStart w:id="41" w:name="_Ref33011897"/>
      <w:bookmarkStart w:id="42" w:name="_Toc34662178"/>
      <w:bookmarkStart w:id="43" w:name="_Toc191569802"/>
      <w:r w:rsidRPr="0045423F">
        <w:t xml:space="preserve">Duty </w:t>
      </w:r>
      <w:r>
        <w:t>t</w:t>
      </w:r>
      <w:r w:rsidRPr="0045423F">
        <w:t xml:space="preserve">ime, FDP, </w:t>
      </w:r>
      <w:r>
        <w:t>f</w:t>
      </w:r>
      <w:r w:rsidRPr="0045423F">
        <w:t xml:space="preserve">light </w:t>
      </w:r>
      <w:r>
        <w:t>t</w:t>
      </w:r>
      <w:r w:rsidRPr="0045423F">
        <w:t xml:space="preserve">ime and </w:t>
      </w:r>
      <w:r>
        <w:t>c</w:t>
      </w:r>
      <w:r w:rsidRPr="0045423F">
        <w:t xml:space="preserve">umulative </w:t>
      </w:r>
      <w:r>
        <w:t>l</w:t>
      </w:r>
      <w:r w:rsidRPr="0045423F">
        <w:t>imits</w:t>
      </w:r>
      <w:bookmarkEnd w:id="35"/>
      <w:bookmarkEnd w:id="36"/>
      <w:bookmarkEnd w:id="37"/>
      <w:bookmarkEnd w:id="38"/>
      <w:bookmarkEnd w:id="39"/>
      <w:bookmarkEnd w:id="40"/>
      <w:bookmarkEnd w:id="41"/>
      <w:bookmarkEnd w:id="42"/>
      <w:bookmarkEnd w:id="43"/>
    </w:p>
    <w:p w14:paraId="6847D48E" w14:textId="0A28151C" w:rsidR="00300F52" w:rsidRDefault="00B32F57" w:rsidP="00B32F57">
      <w:r w:rsidRPr="0045423F">
        <w:t xml:space="preserve">For </w:t>
      </w:r>
      <w:r w:rsidRPr="0045423F">
        <w:rPr>
          <w:highlight w:val="green"/>
        </w:rPr>
        <w:t>&lt;XXXX&gt;</w:t>
      </w:r>
      <w:r w:rsidRPr="0045423F">
        <w:t xml:space="preserve"> a</w:t>
      </w:r>
      <w:r>
        <w:t>n</w:t>
      </w:r>
      <w:r w:rsidRPr="0045423F">
        <w:t xml:space="preserve"> FDP is a period of time which starts when a pilot is required by </w:t>
      </w:r>
      <w:r w:rsidRPr="0045423F">
        <w:rPr>
          <w:highlight w:val="green"/>
        </w:rPr>
        <w:t>&lt;XXXX&gt;</w:t>
      </w:r>
      <w:r w:rsidRPr="0045423F">
        <w:t xml:space="preserve"> to report for a duty period in which one or more flights as a crewmember are undertaken and ends not less than </w:t>
      </w:r>
      <w:r w:rsidRPr="002F2DB1">
        <w:rPr>
          <w:highlight w:val="green"/>
        </w:rPr>
        <w:t>15</w:t>
      </w:r>
      <w:r>
        <w:t xml:space="preserve"> </w:t>
      </w:r>
      <w:r w:rsidRPr="0045423F">
        <w:t>minutes after the end of the pilot’s final flight as a crew member.</w:t>
      </w:r>
    </w:p>
    <w:p w14:paraId="29416D09" w14:textId="77777777" w:rsidR="001765E1" w:rsidRPr="000D72E5" w:rsidRDefault="001765E1" w:rsidP="000D72E5">
      <w:pPr>
        <w:ind w:left="1134" w:hanging="1134"/>
        <w:rPr>
          <w:color w:val="AC2C0C"/>
        </w:rPr>
      </w:pPr>
      <w:r w:rsidRPr="000D72E5">
        <w:rPr>
          <w:b/>
          <w:bCs/>
          <w:color w:val="AC2C0C"/>
        </w:rPr>
        <w:t>Note:</w:t>
      </w:r>
      <w:r w:rsidRPr="000D72E5">
        <w:rPr>
          <w:color w:val="AC2C0C"/>
        </w:rPr>
        <w:tab/>
        <w:t xml:space="preserve">The minimum time under CAO 48.1 Instrument 2019 that the FDP can end after the final flight is 15 minutes after shutdown, however the operator should choose a time that reflects their operations and that typically enables the pilot to complete all safety critical actions such as post flight inspections and necessary paperwork associated with the flight. </w:t>
      </w:r>
    </w:p>
    <w:p w14:paraId="7C33809D" w14:textId="59B578E2" w:rsidR="00B422FF" w:rsidRPr="0045423F" w:rsidRDefault="00B422FF" w:rsidP="00B422FF">
      <w:r w:rsidRPr="0045423F">
        <w:t>Any period of duty that precedes a flight as a crew</w:t>
      </w:r>
      <w:r>
        <w:t xml:space="preserve"> </w:t>
      </w:r>
      <w:r w:rsidRPr="0045423F">
        <w:t xml:space="preserve">member such as a positioning flight, a period of simulator flying, management duties, administrative tasks, maintenance tasks etc., will be included in the FDP unless it is separated from the flight by a period of time sufficient for a prior sleep opportunity (refer Section </w:t>
      </w:r>
      <w:r>
        <w:fldChar w:fldCharType="begin"/>
      </w:r>
      <w:r>
        <w:instrText xml:space="preserve"> REF _Ref32853181 \r \h </w:instrText>
      </w:r>
      <w:r>
        <w:fldChar w:fldCharType="separate"/>
      </w:r>
      <w:r w:rsidR="000B746E">
        <w:t>1.2.2</w:t>
      </w:r>
      <w:r>
        <w:fldChar w:fldCharType="end"/>
      </w:r>
      <w:r w:rsidRPr="0045423F">
        <w:t xml:space="preserve"> – Prior </w:t>
      </w:r>
      <w:r>
        <w:t>s</w:t>
      </w:r>
      <w:r w:rsidRPr="0045423F">
        <w:t xml:space="preserve">leep </w:t>
      </w:r>
      <w:r>
        <w:t>o</w:t>
      </w:r>
      <w:r w:rsidRPr="0045423F">
        <w:t>pportunity).</w:t>
      </w:r>
    </w:p>
    <w:p w14:paraId="5EDA0690" w14:textId="77777777" w:rsidR="00B422FF" w:rsidRPr="00AB5967" w:rsidRDefault="00B422FF" w:rsidP="00B422FF">
      <w:r w:rsidRPr="00AB5967">
        <w:lastRenderedPageBreak/>
        <w:t>Any period of duty after a</w:t>
      </w:r>
      <w:r>
        <w:t>n</w:t>
      </w:r>
      <w:r w:rsidRPr="00AB5967">
        <w:t xml:space="preserve"> FDP (after the final flight) and before the ODP such as ground instruction, management tasks etc., will be taken into account when determining the minimum ODP.</w:t>
      </w:r>
    </w:p>
    <w:p w14:paraId="6D3AA225" w14:textId="77777777" w:rsidR="00B422FF" w:rsidRDefault="00B422FF" w:rsidP="00B422FF">
      <w:r w:rsidRPr="00AB5967">
        <w:t>A</w:t>
      </w:r>
      <w:r>
        <w:t>n</w:t>
      </w:r>
      <w:r w:rsidRPr="00AB5967">
        <w:t xml:space="preserve"> FCM must not be assigned flight time greater than 7 hours</w:t>
      </w:r>
      <w:r>
        <w:t>.</w:t>
      </w:r>
    </w:p>
    <w:p w14:paraId="776B3329" w14:textId="77777777" w:rsidR="001B00EC" w:rsidRDefault="001B00EC" w:rsidP="00B422FF"/>
    <w:p w14:paraId="5E8E4A3B" w14:textId="292DDC4E" w:rsidR="001B00EC" w:rsidRDefault="001B00EC" w:rsidP="001B00EC">
      <w:pPr>
        <w:pStyle w:val="Caption"/>
        <w:keepNext/>
      </w:pPr>
      <w:r>
        <w:t xml:space="preserve">Table </w:t>
      </w:r>
      <w:r>
        <w:fldChar w:fldCharType="begin"/>
      </w:r>
      <w:r>
        <w:instrText xml:space="preserve"> SEQ Table \* ARABIC </w:instrText>
      </w:r>
      <w:r>
        <w:fldChar w:fldCharType="separate"/>
      </w:r>
      <w:r w:rsidR="000B746E">
        <w:rPr>
          <w:noProof/>
        </w:rPr>
        <w:t>5</w:t>
      </w:r>
      <w:r>
        <w:fldChar w:fldCharType="end"/>
      </w:r>
      <w:r>
        <w:t xml:space="preserve"> </w:t>
      </w:r>
      <w:r w:rsidRPr="004D392D">
        <w:t>Maximum FDP (in hours) according to local time at the start of the FDP</w:t>
      </w:r>
    </w:p>
    <w:tbl>
      <w:tblPr>
        <w:tblStyle w:val="SD-generalcontent"/>
        <w:tblW w:w="9634" w:type="dxa"/>
        <w:tblBorders>
          <w:left w:val="single" w:sz="4" w:space="0" w:color="0080A2"/>
          <w:right w:val="single" w:sz="4" w:space="0" w:color="0080A2"/>
          <w:insideV w:val="single" w:sz="4" w:space="0" w:color="0080A2"/>
        </w:tblBorders>
        <w:tblLook w:val="0620" w:firstRow="1" w:lastRow="0" w:firstColumn="0" w:lastColumn="0" w:noHBand="1" w:noVBand="1"/>
      </w:tblPr>
      <w:tblGrid>
        <w:gridCol w:w="2830"/>
        <w:gridCol w:w="6804"/>
      </w:tblGrid>
      <w:tr w:rsidR="001B00EC" w:rsidRPr="00B63514" w14:paraId="4117B56B" w14:textId="77777777" w:rsidTr="001B00EC">
        <w:trPr>
          <w:cnfStyle w:val="100000000000" w:firstRow="1" w:lastRow="0" w:firstColumn="0" w:lastColumn="0" w:oddVBand="0" w:evenVBand="0" w:oddHBand="0" w:evenHBand="0" w:firstRowFirstColumn="0" w:firstRowLastColumn="0" w:lastRowFirstColumn="0" w:lastRowLastColumn="0"/>
          <w:tblHeader/>
        </w:trPr>
        <w:tc>
          <w:tcPr>
            <w:tcW w:w="2830" w:type="dxa"/>
            <w:tcBorders>
              <w:top w:val="single" w:sz="4" w:space="0" w:color="0080A2" w:themeColor="accent2"/>
              <w:left w:val="single" w:sz="4" w:space="0" w:color="0080A2" w:themeColor="accent2"/>
              <w:bottom w:val="single" w:sz="4" w:space="0" w:color="0080A2" w:themeColor="accent2"/>
              <w:tl2br w:val="none" w:sz="0" w:space="0" w:color="auto"/>
              <w:tr2bl w:val="none" w:sz="0" w:space="0" w:color="auto"/>
            </w:tcBorders>
          </w:tcPr>
          <w:p w14:paraId="66D852BE" w14:textId="2F0DAF01" w:rsidR="001B00EC" w:rsidRPr="00B63514" w:rsidRDefault="001B00EC" w:rsidP="00A800EC">
            <w:pPr>
              <w:pStyle w:val="Tabletext"/>
              <w:rPr>
                <w:color w:val="FFFFFF" w:themeColor="background1"/>
              </w:rPr>
            </w:pPr>
            <w:r>
              <w:rPr>
                <w:color w:val="FFFFFF" w:themeColor="background1"/>
              </w:rPr>
              <w:t xml:space="preserve">Local time at start of FDP </w:t>
            </w:r>
          </w:p>
        </w:tc>
        <w:tc>
          <w:tcPr>
            <w:tcW w:w="6804" w:type="dxa"/>
            <w:tcBorders>
              <w:top w:val="none" w:sz="0" w:space="0" w:color="auto"/>
              <w:bottom w:val="none" w:sz="0" w:space="0" w:color="auto"/>
              <w:right w:val="none" w:sz="0" w:space="0" w:color="auto"/>
              <w:tl2br w:val="none" w:sz="0" w:space="0" w:color="auto"/>
              <w:tr2bl w:val="none" w:sz="0" w:space="0" w:color="auto"/>
            </w:tcBorders>
          </w:tcPr>
          <w:p w14:paraId="13EB3332" w14:textId="04279751" w:rsidR="001B00EC" w:rsidRPr="00B63514" w:rsidRDefault="001B00EC" w:rsidP="00A800EC">
            <w:pPr>
              <w:pStyle w:val="Tabletext"/>
              <w:rPr>
                <w:color w:val="FFFFFF" w:themeColor="background1"/>
              </w:rPr>
            </w:pPr>
            <w:r>
              <w:rPr>
                <w:color w:val="FFFFFF" w:themeColor="background1"/>
              </w:rPr>
              <w:t>Maximum FDP</w:t>
            </w:r>
          </w:p>
        </w:tc>
      </w:tr>
      <w:tr w:rsidR="001B00EC" w:rsidRPr="00E9261E" w14:paraId="753E7E15" w14:textId="77777777" w:rsidTr="001B00EC">
        <w:tc>
          <w:tcPr>
            <w:tcW w:w="2830" w:type="dxa"/>
            <w:tcBorders>
              <w:top w:val="single" w:sz="4" w:space="0" w:color="0080A2" w:themeColor="accent2"/>
            </w:tcBorders>
          </w:tcPr>
          <w:p w14:paraId="4597A2D0" w14:textId="1AAA97C5" w:rsidR="001B00EC" w:rsidRPr="001B00EC" w:rsidRDefault="001B00EC" w:rsidP="001B00EC">
            <w:pPr>
              <w:pStyle w:val="Tabletext"/>
              <w:rPr>
                <w:b/>
                <w:bCs/>
              </w:rPr>
            </w:pPr>
            <w:r w:rsidRPr="001B00EC">
              <w:rPr>
                <w:b/>
                <w:bCs/>
              </w:rPr>
              <w:t>0500 – 0559</w:t>
            </w:r>
          </w:p>
        </w:tc>
        <w:tc>
          <w:tcPr>
            <w:tcW w:w="6804" w:type="dxa"/>
            <w:shd w:val="clear" w:color="auto" w:fill="00FF00"/>
          </w:tcPr>
          <w:p w14:paraId="654DD057" w14:textId="7DE49ECB" w:rsidR="001B00EC" w:rsidRPr="001B00EC" w:rsidRDefault="001B00EC" w:rsidP="001B00EC">
            <w:pPr>
              <w:pStyle w:val="Tabletext"/>
            </w:pPr>
          </w:p>
        </w:tc>
      </w:tr>
      <w:tr w:rsidR="001B00EC" w:rsidRPr="00E9261E" w14:paraId="3DE109B2" w14:textId="77777777" w:rsidTr="001B00EC">
        <w:tc>
          <w:tcPr>
            <w:tcW w:w="2830" w:type="dxa"/>
          </w:tcPr>
          <w:p w14:paraId="7977DBB8" w14:textId="1D8D2787" w:rsidR="001B00EC" w:rsidRPr="001B00EC" w:rsidRDefault="001B00EC" w:rsidP="001B00EC">
            <w:pPr>
              <w:pStyle w:val="Tabletext"/>
              <w:rPr>
                <w:b/>
                <w:bCs/>
              </w:rPr>
            </w:pPr>
            <w:r w:rsidRPr="001B00EC">
              <w:rPr>
                <w:b/>
                <w:bCs/>
              </w:rPr>
              <w:t>0600 – 0759</w:t>
            </w:r>
          </w:p>
        </w:tc>
        <w:tc>
          <w:tcPr>
            <w:tcW w:w="6804" w:type="dxa"/>
            <w:shd w:val="clear" w:color="auto" w:fill="00FF00"/>
          </w:tcPr>
          <w:p w14:paraId="063517DC" w14:textId="46ACBD91" w:rsidR="001B00EC" w:rsidRPr="001B00EC" w:rsidRDefault="001B00EC" w:rsidP="001B00EC">
            <w:pPr>
              <w:pStyle w:val="tablelistAC3"/>
              <w:numPr>
                <w:ilvl w:val="0"/>
                <w:numId w:val="0"/>
              </w:numPr>
            </w:pPr>
          </w:p>
        </w:tc>
      </w:tr>
      <w:tr w:rsidR="001B00EC" w:rsidRPr="00E9261E" w14:paraId="77C1D496" w14:textId="77777777" w:rsidTr="001B00EC">
        <w:tc>
          <w:tcPr>
            <w:tcW w:w="2830" w:type="dxa"/>
          </w:tcPr>
          <w:p w14:paraId="7D3DC308" w14:textId="4B321A0B" w:rsidR="001B00EC" w:rsidRPr="001B00EC" w:rsidRDefault="001B00EC" w:rsidP="001B00EC">
            <w:pPr>
              <w:pStyle w:val="Tabletext"/>
              <w:rPr>
                <w:b/>
                <w:bCs/>
              </w:rPr>
            </w:pPr>
            <w:r w:rsidRPr="001B00EC">
              <w:rPr>
                <w:b/>
                <w:bCs/>
              </w:rPr>
              <w:t>0700 – 0759</w:t>
            </w:r>
          </w:p>
        </w:tc>
        <w:tc>
          <w:tcPr>
            <w:tcW w:w="6804" w:type="dxa"/>
            <w:shd w:val="clear" w:color="auto" w:fill="00FF00"/>
          </w:tcPr>
          <w:p w14:paraId="45701426" w14:textId="6BF14C33" w:rsidR="001B00EC" w:rsidRPr="001B00EC" w:rsidRDefault="001B00EC" w:rsidP="001B00EC">
            <w:pPr>
              <w:pStyle w:val="Tabletext"/>
            </w:pPr>
          </w:p>
        </w:tc>
      </w:tr>
      <w:tr w:rsidR="001B00EC" w:rsidRPr="00E9261E" w14:paraId="7EB76F70" w14:textId="77777777" w:rsidTr="001B00EC">
        <w:tc>
          <w:tcPr>
            <w:tcW w:w="2830" w:type="dxa"/>
          </w:tcPr>
          <w:p w14:paraId="44C581CD" w14:textId="5C1DF415" w:rsidR="001B00EC" w:rsidRPr="001B00EC" w:rsidRDefault="001B00EC" w:rsidP="001B00EC">
            <w:pPr>
              <w:pStyle w:val="Tabletext"/>
              <w:rPr>
                <w:b/>
                <w:bCs/>
              </w:rPr>
            </w:pPr>
            <w:r w:rsidRPr="001B00EC">
              <w:rPr>
                <w:b/>
                <w:bCs/>
              </w:rPr>
              <w:t>0800 – 1059</w:t>
            </w:r>
          </w:p>
        </w:tc>
        <w:tc>
          <w:tcPr>
            <w:tcW w:w="6804" w:type="dxa"/>
            <w:shd w:val="clear" w:color="auto" w:fill="00FF00"/>
          </w:tcPr>
          <w:p w14:paraId="6811675E" w14:textId="77777777" w:rsidR="001B00EC" w:rsidRPr="001B00EC" w:rsidRDefault="001B00EC" w:rsidP="001B00EC">
            <w:pPr>
              <w:pStyle w:val="Tabletext"/>
            </w:pPr>
          </w:p>
        </w:tc>
      </w:tr>
      <w:tr w:rsidR="001B00EC" w:rsidRPr="00E9261E" w14:paraId="6DC311C4" w14:textId="77777777" w:rsidTr="001B00EC">
        <w:tc>
          <w:tcPr>
            <w:tcW w:w="2830" w:type="dxa"/>
          </w:tcPr>
          <w:p w14:paraId="5E3B2A46" w14:textId="0429AC8A" w:rsidR="001B00EC" w:rsidRPr="001B00EC" w:rsidRDefault="001B00EC" w:rsidP="001B00EC">
            <w:pPr>
              <w:pStyle w:val="Tabletext"/>
              <w:rPr>
                <w:b/>
                <w:bCs/>
              </w:rPr>
            </w:pPr>
            <w:r w:rsidRPr="001B00EC">
              <w:rPr>
                <w:b/>
                <w:bCs/>
              </w:rPr>
              <w:t>1100 – 1359</w:t>
            </w:r>
          </w:p>
        </w:tc>
        <w:tc>
          <w:tcPr>
            <w:tcW w:w="6804" w:type="dxa"/>
            <w:shd w:val="clear" w:color="auto" w:fill="00FF00"/>
          </w:tcPr>
          <w:p w14:paraId="1ED1B2BF" w14:textId="77777777" w:rsidR="001B00EC" w:rsidRPr="001B00EC" w:rsidRDefault="001B00EC" w:rsidP="001B00EC">
            <w:pPr>
              <w:pStyle w:val="Tabletext"/>
            </w:pPr>
          </w:p>
        </w:tc>
      </w:tr>
      <w:tr w:rsidR="001B00EC" w:rsidRPr="00E9261E" w14:paraId="2EDE1C6F" w14:textId="77777777" w:rsidTr="001B00EC">
        <w:tc>
          <w:tcPr>
            <w:tcW w:w="2830" w:type="dxa"/>
          </w:tcPr>
          <w:p w14:paraId="6F8D77DF" w14:textId="4DCCD49E" w:rsidR="001B00EC" w:rsidRPr="001B00EC" w:rsidRDefault="001B00EC" w:rsidP="001B00EC">
            <w:pPr>
              <w:pStyle w:val="Tabletext"/>
              <w:rPr>
                <w:b/>
                <w:bCs/>
              </w:rPr>
            </w:pPr>
            <w:r w:rsidRPr="001B00EC">
              <w:rPr>
                <w:b/>
                <w:bCs/>
              </w:rPr>
              <w:t>1400 – 2259</w:t>
            </w:r>
          </w:p>
        </w:tc>
        <w:tc>
          <w:tcPr>
            <w:tcW w:w="6804" w:type="dxa"/>
            <w:shd w:val="clear" w:color="auto" w:fill="00FF00"/>
          </w:tcPr>
          <w:p w14:paraId="213CA6F7" w14:textId="77777777" w:rsidR="001B00EC" w:rsidRPr="001B00EC" w:rsidRDefault="001B00EC" w:rsidP="001B00EC">
            <w:pPr>
              <w:pStyle w:val="Tabletext"/>
            </w:pPr>
          </w:p>
        </w:tc>
      </w:tr>
      <w:tr w:rsidR="001B00EC" w:rsidRPr="00E9261E" w14:paraId="7794C3AE" w14:textId="77777777" w:rsidTr="001B00EC">
        <w:tc>
          <w:tcPr>
            <w:tcW w:w="2830" w:type="dxa"/>
          </w:tcPr>
          <w:p w14:paraId="79ACDC7D" w14:textId="46058ADD" w:rsidR="001B00EC" w:rsidRPr="001B00EC" w:rsidRDefault="001B00EC" w:rsidP="001B00EC">
            <w:pPr>
              <w:pStyle w:val="Tabletext"/>
              <w:rPr>
                <w:b/>
                <w:bCs/>
              </w:rPr>
            </w:pPr>
            <w:r w:rsidRPr="001B00EC">
              <w:rPr>
                <w:b/>
                <w:bCs/>
              </w:rPr>
              <w:t>2300 – 0459</w:t>
            </w:r>
          </w:p>
        </w:tc>
        <w:tc>
          <w:tcPr>
            <w:tcW w:w="6804" w:type="dxa"/>
            <w:shd w:val="clear" w:color="auto" w:fill="00FF00"/>
          </w:tcPr>
          <w:p w14:paraId="7793AE5B" w14:textId="77777777" w:rsidR="001B00EC" w:rsidRPr="001B00EC" w:rsidRDefault="001B00EC" w:rsidP="001B00EC">
            <w:pPr>
              <w:pStyle w:val="Tabletext"/>
            </w:pPr>
          </w:p>
        </w:tc>
      </w:tr>
    </w:tbl>
    <w:p w14:paraId="49FDF64A" w14:textId="262F62BA" w:rsidR="00B422FF" w:rsidRPr="001B00EC" w:rsidRDefault="00B422FF" w:rsidP="001B00EC">
      <w:pPr>
        <w:rPr>
          <w:b/>
          <w:bCs/>
          <w:color w:val="AC2C0C"/>
        </w:rPr>
      </w:pPr>
      <w:bookmarkStart w:id="44" w:name="_Hlk34571055"/>
      <w:bookmarkStart w:id="45" w:name="_Hlk34570548"/>
      <w:r w:rsidRPr="001B00EC">
        <w:rPr>
          <w:b/>
          <w:bCs/>
          <w:color w:val="AC2C0C"/>
        </w:rPr>
        <w:t>Notes</w:t>
      </w:r>
      <w:r w:rsidR="001B00EC" w:rsidRPr="001B00EC">
        <w:rPr>
          <w:b/>
          <w:bCs/>
          <w:color w:val="AC2C0C"/>
        </w:rPr>
        <w:t>:</w:t>
      </w:r>
    </w:p>
    <w:p w14:paraId="2EDE443C" w14:textId="77777777" w:rsidR="00B422FF" w:rsidRPr="001B00EC" w:rsidRDefault="00B422FF" w:rsidP="001B00EC">
      <w:pPr>
        <w:ind w:left="1134" w:hanging="567"/>
        <w:rPr>
          <w:color w:val="AC2C0C"/>
        </w:rPr>
      </w:pPr>
      <w:r w:rsidRPr="001B00EC">
        <w:rPr>
          <w:color w:val="AC2C0C"/>
        </w:rPr>
        <w:t>1.</w:t>
      </w:r>
      <w:r w:rsidRPr="001B00EC">
        <w:rPr>
          <w:color w:val="AC2C0C"/>
        </w:rPr>
        <w:tab/>
        <w:t>The maximum FDP hours in the table above need to be determined by each organisation after taking the hazard identification and risk mitigation processes into account. The resulting limits cannot exceed the limits within Appendix 6 of CAO 48.1.</w:t>
      </w:r>
    </w:p>
    <w:p w14:paraId="1FEC72FD" w14:textId="77777777" w:rsidR="00B422FF" w:rsidRPr="001B00EC" w:rsidRDefault="00B422FF" w:rsidP="001B00EC">
      <w:pPr>
        <w:ind w:left="1134" w:hanging="567"/>
        <w:rPr>
          <w:color w:val="AC2C0C"/>
        </w:rPr>
      </w:pPr>
      <w:r w:rsidRPr="001B00EC">
        <w:rPr>
          <w:color w:val="AC2C0C"/>
        </w:rPr>
        <w:t>2.</w:t>
      </w:r>
      <w:r w:rsidRPr="001B00EC">
        <w:rPr>
          <w:color w:val="AC2C0C"/>
        </w:rPr>
        <w:tab/>
        <w:t>A separate table can be used to list limits for sub-groups of pilots such as new pilots, pilots at different bases, or for different conditions such as above certain temperatures or at different times of the year, for example dry and wet season limits.</w:t>
      </w:r>
    </w:p>
    <w:p w14:paraId="4D04086F" w14:textId="77777777" w:rsidR="00B422FF" w:rsidRPr="001B00EC" w:rsidRDefault="00B422FF" w:rsidP="001B00EC">
      <w:pPr>
        <w:ind w:left="1134" w:hanging="567"/>
        <w:rPr>
          <w:color w:val="AC2C0C"/>
        </w:rPr>
      </w:pPr>
      <w:r w:rsidRPr="001B00EC">
        <w:rPr>
          <w:color w:val="AC2C0C"/>
        </w:rPr>
        <w:t>3.</w:t>
      </w:r>
      <w:r w:rsidRPr="001B00EC">
        <w:rPr>
          <w:color w:val="AC2C0C"/>
        </w:rPr>
        <w:tab/>
        <w:t>It is possible to list different limits for different types of operations under the one AOC by expanding the table and, while this is recommended, attention must then be paid to procedures for transferring pilot between operations. An example is adding the aerial work FDP limits from Appendix 5 to allow pilots to conduct aerial work up to the aerial work FDP limit on any one day. The following limits will apply.</w:t>
      </w:r>
    </w:p>
    <w:p w14:paraId="49DEA34C" w14:textId="3A50C1F1" w:rsidR="00B422FF" w:rsidRPr="001B00EC" w:rsidRDefault="00B422FF" w:rsidP="001B00EC">
      <w:pPr>
        <w:ind w:left="1134" w:hanging="567"/>
        <w:rPr>
          <w:color w:val="AC2C0C"/>
        </w:rPr>
      </w:pPr>
      <w:r w:rsidRPr="001B00EC">
        <w:rPr>
          <w:color w:val="AC2C0C"/>
        </w:rPr>
        <w:t>4.</w:t>
      </w:r>
      <w:r w:rsidRPr="001B00EC">
        <w:rPr>
          <w:color w:val="AC2C0C"/>
        </w:rPr>
        <w:tab/>
        <w:t>Refer to CAAP 48</w:t>
      </w:r>
      <w:r w:rsidR="009268FD" w:rsidRPr="001B00EC">
        <w:rPr>
          <w:color w:val="AC2C0C"/>
        </w:rPr>
        <w:t>.1-01 section 4.1 and Appendix F for detailed guidance.</w:t>
      </w:r>
    </w:p>
    <w:bookmarkEnd w:id="44"/>
    <w:bookmarkEnd w:id="45"/>
    <w:p w14:paraId="6DEF344D" w14:textId="77777777" w:rsidR="00FA396B" w:rsidRDefault="00FA396B" w:rsidP="00FA396B">
      <w:pPr>
        <w:spacing w:before="60"/>
      </w:pPr>
      <w:r>
        <w:t>The following limits will apply.</w:t>
      </w:r>
    </w:p>
    <w:p w14:paraId="5CC3B234" w14:textId="5F74477E" w:rsidR="007E3A4F" w:rsidRDefault="007E3A4F" w:rsidP="007E3A4F">
      <w:pPr>
        <w:pStyle w:val="Caption"/>
        <w:keepNext/>
      </w:pPr>
      <w:r>
        <w:t xml:space="preserve">Table </w:t>
      </w:r>
      <w:r>
        <w:fldChar w:fldCharType="begin"/>
      </w:r>
      <w:r>
        <w:instrText xml:space="preserve"> SEQ Table \* ARABIC </w:instrText>
      </w:r>
      <w:r>
        <w:fldChar w:fldCharType="separate"/>
      </w:r>
      <w:r w:rsidR="000B746E">
        <w:rPr>
          <w:noProof/>
        </w:rPr>
        <w:t>6</w:t>
      </w:r>
      <w:r>
        <w:fldChar w:fldCharType="end"/>
      </w:r>
      <w:r>
        <w:t xml:space="preserve"> </w:t>
      </w:r>
      <w:r w:rsidRPr="00EC7646">
        <w:t>Cumulative limits on flight and duty times</w:t>
      </w:r>
    </w:p>
    <w:tbl>
      <w:tblPr>
        <w:tblStyle w:val="SD-generalcontent"/>
        <w:tblW w:w="9634" w:type="dxa"/>
        <w:tblBorders>
          <w:left w:val="single" w:sz="4" w:space="0" w:color="0080A2"/>
          <w:right w:val="single" w:sz="4" w:space="0" w:color="0080A2"/>
          <w:insideV w:val="single" w:sz="4" w:space="0" w:color="0080A2"/>
        </w:tblBorders>
        <w:tblLook w:val="0620" w:firstRow="1" w:lastRow="0" w:firstColumn="0" w:lastColumn="0" w:noHBand="1" w:noVBand="1"/>
      </w:tblPr>
      <w:tblGrid>
        <w:gridCol w:w="4601"/>
        <w:gridCol w:w="5033"/>
      </w:tblGrid>
      <w:tr w:rsidR="005D5AAA" w:rsidRPr="001B5A6A" w14:paraId="3E48F921" w14:textId="77777777" w:rsidTr="00A800EC">
        <w:trPr>
          <w:cnfStyle w:val="100000000000" w:firstRow="1" w:lastRow="0" w:firstColumn="0" w:lastColumn="0" w:oddVBand="0" w:evenVBand="0" w:oddHBand="0" w:evenHBand="0" w:firstRowFirstColumn="0" w:firstRowLastColumn="0" w:lastRowFirstColumn="0" w:lastRowLastColumn="0"/>
          <w:cantSplit/>
        </w:trPr>
        <w:tc>
          <w:tcPr>
            <w:tcW w:w="4601" w:type="dxa"/>
            <w:tcBorders>
              <w:top w:val="single" w:sz="4" w:space="0" w:color="0080A2" w:themeColor="accent2"/>
              <w:left w:val="single" w:sz="4" w:space="0" w:color="0080A2" w:themeColor="accent2"/>
              <w:bottom w:val="single" w:sz="4" w:space="0" w:color="0080A2" w:themeColor="accent2"/>
            </w:tcBorders>
            <w:shd w:val="clear" w:color="auto" w:fill="0080A2" w:themeFill="accent2"/>
          </w:tcPr>
          <w:p w14:paraId="00184ED2" w14:textId="77777777" w:rsidR="005D5AAA" w:rsidRPr="001B5A6A" w:rsidRDefault="005D5AAA" w:rsidP="00A800EC">
            <w:pPr>
              <w:pStyle w:val="Tabletext"/>
              <w:keepNext/>
              <w:keepLines/>
              <w:rPr>
                <w:color w:val="FFFFFF" w:themeColor="background1"/>
              </w:rPr>
            </w:pPr>
            <w:bookmarkStart w:id="46" w:name="_Hlk191566766"/>
            <w:bookmarkStart w:id="47" w:name="_Ref33011592"/>
            <w:r w:rsidRPr="001B5A6A">
              <w:rPr>
                <w:color w:val="FFFFFF" w:themeColor="background1"/>
              </w:rPr>
              <w:t>Period</w:t>
            </w:r>
          </w:p>
        </w:tc>
        <w:tc>
          <w:tcPr>
            <w:tcW w:w="5033" w:type="dxa"/>
            <w:tcBorders>
              <w:top w:val="single" w:sz="4" w:space="0" w:color="0080A2" w:themeColor="accent2"/>
              <w:bottom w:val="single" w:sz="4" w:space="0" w:color="0080A2" w:themeColor="accent2"/>
              <w:right w:val="single" w:sz="4" w:space="0" w:color="0080A2" w:themeColor="accent2"/>
            </w:tcBorders>
            <w:shd w:val="clear" w:color="auto" w:fill="0080A2" w:themeFill="accent2"/>
          </w:tcPr>
          <w:p w14:paraId="3F947B3F" w14:textId="72348DDB" w:rsidR="005D5AAA" w:rsidRPr="001B5A6A" w:rsidRDefault="005D5AAA" w:rsidP="00A800EC">
            <w:pPr>
              <w:pStyle w:val="Tabletext"/>
              <w:keepNext/>
              <w:keepLines/>
              <w:rPr>
                <w:color w:val="FFFFFF" w:themeColor="background1"/>
              </w:rPr>
            </w:pPr>
            <w:r w:rsidRPr="001B5A6A">
              <w:rPr>
                <w:color w:val="FFFFFF" w:themeColor="background1"/>
              </w:rPr>
              <w:t xml:space="preserve">Flight </w:t>
            </w:r>
            <w:r>
              <w:rPr>
                <w:color w:val="FFFFFF" w:themeColor="background1"/>
              </w:rPr>
              <w:t>t</w:t>
            </w:r>
            <w:r w:rsidRPr="001B5A6A">
              <w:rPr>
                <w:color w:val="FFFFFF" w:themeColor="background1"/>
              </w:rPr>
              <w:t xml:space="preserve">ime </w:t>
            </w:r>
            <w:r>
              <w:rPr>
                <w:color w:val="FFFFFF" w:themeColor="background1"/>
              </w:rPr>
              <w:t>l</w:t>
            </w:r>
            <w:r w:rsidRPr="001B5A6A">
              <w:rPr>
                <w:color w:val="FFFFFF" w:themeColor="background1"/>
              </w:rPr>
              <w:t>imit (must not exceed)</w:t>
            </w:r>
          </w:p>
        </w:tc>
      </w:tr>
      <w:tr w:rsidR="007E3A4F" w:rsidRPr="00E9261E" w14:paraId="68AE32B6" w14:textId="77777777" w:rsidTr="00A800EC">
        <w:trPr>
          <w:cantSplit/>
        </w:trPr>
        <w:tc>
          <w:tcPr>
            <w:tcW w:w="4601" w:type="dxa"/>
            <w:tcBorders>
              <w:top w:val="single" w:sz="4" w:space="0" w:color="0080A2" w:themeColor="accent2"/>
              <w:bottom w:val="single" w:sz="4" w:space="0" w:color="0080A2" w:themeColor="accent2"/>
            </w:tcBorders>
          </w:tcPr>
          <w:p w14:paraId="108A34EB" w14:textId="61223E6D" w:rsidR="007E3A4F" w:rsidRPr="00E9261E" w:rsidRDefault="007E3A4F" w:rsidP="007E3A4F">
            <w:pPr>
              <w:pStyle w:val="Tabletext"/>
              <w:keepNext/>
              <w:keepLines/>
              <w:rPr>
                <w:rStyle w:val="Authorexampletext"/>
                <w:color w:val="000000"/>
              </w:rPr>
            </w:pPr>
            <w:r w:rsidRPr="00361B25">
              <w:t xml:space="preserve">28 </w:t>
            </w:r>
            <w:r>
              <w:t>c</w:t>
            </w:r>
            <w:r w:rsidRPr="00361B25">
              <w:t xml:space="preserve">onsecutive </w:t>
            </w:r>
            <w:r>
              <w:t>d</w:t>
            </w:r>
            <w:r w:rsidRPr="00361B25">
              <w:t>ays</w:t>
            </w:r>
          </w:p>
        </w:tc>
        <w:tc>
          <w:tcPr>
            <w:tcW w:w="5033" w:type="dxa"/>
          </w:tcPr>
          <w:p w14:paraId="211CCB41" w14:textId="279FCFED" w:rsidR="007E3A4F" w:rsidRPr="00E9261E" w:rsidRDefault="007E3A4F" w:rsidP="007E3A4F">
            <w:pPr>
              <w:pStyle w:val="Tabletext"/>
              <w:keepNext/>
              <w:keepLines/>
              <w:rPr>
                <w:rStyle w:val="italics"/>
              </w:rPr>
            </w:pPr>
            <w:r w:rsidRPr="007E3A4F">
              <w:rPr>
                <w:highlight w:val="green"/>
              </w:rPr>
              <w:t>100</w:t>
            </w:r>
            <w:r w:rsidRPr="00361B25">
              <w:t xml:space="preserve"> hours</w:t>
            </w:r>
          </w:p>
        </w:tc>
      </w:tr>
      <w:tr w:rsidR="007E3A4F" w:rsidRPr="00E9261E" w14:paraId="218A1B26" w14:textId="77777777" w:rsidTr="00A800EC">
        <w:trPr>
          <w:cantSplit/>
        </w:trPr>
        <w:tc>
          <w:tcPr>
            <w:tcW w:w="4601" w:type="dxa"/>
            <w:tcBorders>
              <w:top w:val="single" w:sz="4" w:space="0" w:color="0080A2" w:themeColor="accent2"/>
              <w:bottom w:val="single" w:sz="4" w:space="0" w:color="0080A2" w:themeColor="accent2"/>
            </w:tcBorders>
          </w:tcPr>
          <w:p w14:paraId="7DDC4F7F" w14:textId="1C81C000" w:rsidR="007E3A4F" w:rsidRPr="00E9261E" w:rsidRDefault="007E3A4F" w:rsidP="007E3A4F">
            <w:pPr>
              <w:pStyle w:val="Tabletext"/>
              <w:keepNext/>
              <w:keepLines/>
              <w:rPr>
                <w:rStyle w:val="Authorexampletext"/>
                <w:color w:val="000000"/>
              </w:rPr>
            </w:pPr>
            <w:r w:rsidRPr="00361B25">
              <w:t xml:space="preserve">365 </w:t>
            </w:r>
            <w:r>
              <w:t>c</w:t>
            </w:r>
            <w:r w:rsidRPr="00361B25">
              <w:t xml:space="preserve">onsecutive </w:t>
            </w:r>
            <w:r>
              <w:t>d</w:t>
            </w:r>
            <w:r w:rsidRPr="00361B25">
              <w:t xml:space="preserve">ays </w:t>
            </w:r>
          </w:p>
        </w:tc>
        <w:tc>
          <w:tcPr>
            <w:tcW w:w="5033" w:type="dxa"/>
          </w:tcPr>
          <w:p w14:paraId="07E2C41C" w14:textId="2D6257F9" w:rsidR="007E3A4F" w:rsidRPr="00E9261E" w:rsidRDefault="007E3A4F" w:rsidP="007E3A4F">
            <w:pPr>
              <w:pStyle w:val="Tabletext"/>
              <w:keepNext/>
              <w:keepLines/>
              <w:rPr>
                <w:rStyle w:val="italics"/>
              </w:rPr>
            </w:pPr>
            <w:r w:rsidRPr="007E3A4F">
              <w:rPr>
                <w:highlight w:val="green"/>
              </w:rPr>
              <w:t>1000</w:t>
            </w:r>
            <w:r w:rsidRPr="00361B25">
              <w:t xml:space="preserve"> hours</w:t>
            </w:r>
          </w:p>
        </w:tc>
      </w:tr>
      <w:bookmarkEnd w:id="46"/>
    </w:tbl>
    <w:p w14:paraId="2F897668" w14:textId="77777777" w:rsidR="005D5AAA" w:rsidRPr="007E3A4F" w:rsidRDefault="005D5AAA" w:rsidP="007E3A4F">
      <w:pPr>
        <w:pStyle w:val="Caption"/>
        <w:spacing w:before="0" w:after="0"/>
        <w:rPr>
          <w:sz w:val="4"/>
          <w:szCs w:val="4"/>
        </w:rPr>
      </w:pPr>
    </w:p>
    <w:tbl>
      <w:tblPr>
        <w:tblStyle w:val="SD-generalcontent"/>
        <w:tblW w:w="9634" w:type="dxa"/>
        <w:tblBorders>
          <w:left w:val="single" w:sz="4" w:space="0" w:color="0080A2"/>
          <w:right w:val="single" w:sz="4" w:space="0" w:color="0080A2"/>
          <w:insideV w:val="single" w:sz="4" w:space="0" w:color="0080A2"/>
        </w:tblBorders>
        <w:tblLook w:val="0620" w:firstRow="1" w:lastRow="0" w:firstColumn="0" w:lastColumn="0" w:noHBand="1" w:noVBand="1"/>
      </w:tblPr>
      <w:tblGrid>
        <w:gridCol w:w="4601"/>
        <w:gridCol w:w="5033"/>
      </w:tblGrid>
      <w:tr w:rsidR="007E3A4F" w:rsidRPr="001B5A6A" w14:paraId="75203612" w14:textId="77777777" w:rsidTr="00A800EC">
        <w:trPr>
          <w:cnfStyle w:val="100000000000" w:firstRow="1" w:lastRow="0" w:firstColumn="0" w:lastColumn="0" w:oddVBand="0" w:evenVBand="0" w:oddHBand="0" w:evenHBand="0" w:firstRowFirstColumn="0" w:firstRowLastColumn="0" w:lastRowFirstColumn="0" w:lastRowLastColumn="0"/>
          <w:cantSplit/>
        </w:trPr>
        <w:tc>
          <w:tcPr>
            <w:tcW w:w="4601" w:type="dxa"/>
            <w:tcBorders>
              <w:top w:val="single" w:sz="4" w:space="0" w:color="0080A2" w:themeColor="accent2"/>
              <w:left w:val="single" w:sz="4" w:space="0" w:color="0080A2" w:themeColor="accent2"/>
              <w:bottom w:val="single" w:sz="4" w:space="0" w:color="0080A2" w:themeColor="accent2"/>
            </w:tcBorders>
            <w:shd w:val="clear" w:color="auto" w:fill="0080A2" w:themeFill="accent2"/>
          </w:tcPr>
          <w:p w14:paraId="46333A3F" w14:textId="3315E4FA" w:rsidR="007E3A4F" w:rsidRPr="001B5A6A" w:rsidRDefault="007E3A4F" w:rsidP="00A800EC">
            <w:pPr>
              <w:pStyle w:val="Tabletext"/>
              <w:keepNext/>
              <w:keepLines/>
              <w:rPr>
                <w:color w:val="FFFFFF" w:themeColor="background1"/>
              </w:rPr>
            </w:pPr>
            <w:r w:rsidRPr="001B5A6A">
              <w:rPr>
                <w:color w:val="FFFFFF" w:themeColor="background1"/>
              </w:rPr>
              <w:t>Period</w:t>
            </w:r>
            <w:r>
              <w:rPr>
                <w:color w:val="FFFFFF" w:themeColor="background1"/>
              </w:rPr>
              <w:t xml:space="preserve"> </w:t>
            </w:r>
            <w:r w:rsidRPr="007E3A4F">
              <w:rPr>
                <w:rStyle w:val="Strong"/>
                <w:b/>
                <w:bCs w:val="0"/>
                <w:color w:val="FFFFFF" w:themeColor="background1"/>
              </w:rPr>
              <w:t>- projected to end of assigned FDP or standby</w:t>
            </w:r>
          </w:p>
        </w:tc>
        <w:tc>
          <w:tcPr>
            <w:tcW w:w="5033" w:type="dxa"/>
            <w:tcBorders>
              <w:top w:val="single" w:sz="4" w:space="0" w:color="0080A2" w:themeColor="accent2"/>
              <w:bottom w:val="single" w:sz="4" w:space="0" w:color="0080A2" w:themeColor="accent2"/>
              <w:right w:val="single" w:sz="4" w:space="0" w:color="0080A2" w:themeColor="accent2"/>
            </w:tcBorders>
            <w:shd w:val="clear" w:color="auto" w:fill="0080A2" w:themeFill="accent2"/>
          </w:tcPr>
          <w:p w14:paraId="364E4E57" w14:textId="0C6B1C80" w:rsidR="007E3A4F" w:rsidRPr="001B5A6A" w:rsidRDefault="007E3A4F" w:rsidP="00A800EC">
            <w:pPr>
              <w:pStyle w:val="Tabletext"/>
              <w:keepNext/>
              <w:keepLines/>
              <w:rPr>
                <w:color w:val="FFFFFF" w:themeColor="background1"/>
              </w:rPr>
            </w:pPr>
            <w:r>
              <w:rPr>
                <w:color w:val="FFFFFF" w:themeColor="background1"/>
              </w:rPr>
              <w:t>Limits</w:t>
            </w:r>
          </w:p>
        </w:tc>
      </w:tr>
      <w:tr w:rsidR="007E3A4F" w:rsidRPr="00E9261E" w14:paraId="693E31A5" w14:textId="77777777" w:rsidTr="00A800EC">
        <w:trPr>
          <w:cantSplit/>
        </w:trPr>
        <w:tc>
          <w:tcPr>
            <w:tcW w:w="4601" w:type="dxa"/>
            <w:tcBorders>
              <w:top w:val="single" w:sz="4" w:space="0" w:color="0080A2" w:themeColor="accent2"/>
              <w:bottom w:val="single" w:sz="4" w:space="0" w:color="0080A2" w:themeColor="accent2"/>
            </w:tcBorders>
          </w:tcPr>
          <w:p w14:paraId="6FC741E7" w14:textId="56505750" w:rsidR="007E3A4F" w:rsidRPr="00E9261E" w:rsidRDefault="007E3A4F" w:rsidP="00A800EC">
            <w:pPr>
              <w:pStyle w:val="Tabletext"/>
              <w:keepNext/>
              <w:keepLines/>
              <w:rPr>
                <w:rStyle w:val="Authorexampletext"/>
                <w:color w:val="000000"/>
              </w:rPr>
            </w:pPr>
            <w:r w:rsidRPr="007E3A4F">
              <w:rPr>
                <w:rStyle w:val="Authorexampletext"/>
                <w:color w:val="000000"/>
              </w:rPr>
              <w:t xml:space="preserve">Any consecutive 168 hours (7 </w:t>
            </w:r>
            <w:r>
              <w:rPr>
                <w:rStyle w:val="Authorexampletext"/>
                <w:color w:val="000000"/>
              </w:rPr>
              <w:t>d</w:t>
            </w:r>
            <w:r w:rsidRPr="007E3A4F">
              <w:rPr>
                <w:rStyle w:val="Authorexampletext"/>
                <w:color w:val="000000"/>
              </w:rPr>
              <w:t>ays)</w:t>
            </w:r>
          </w:p>
        </w:tc>
        <w:tc>
          <w:tcPr>
            <w:tcW w:w="5033" w:type="dxa"/>
          </w:tcPr>
          <w:p w14:paraId="4A383460" w14:textId="23DF0F15" w:rsidR="007E3A4F" w:rsidRPr="007E3A4F" w:rsidRDefault="007E3A4F" w:rsidP="00A800EC">
            <w:pPr>
              <w:pStyle w:val="Tabletext"/>
              <w:keepNext/>
              <w:keepLines/>
              <w:rPr>
                <w:rStyle w:val="italics"/>
                <w:i w:val="0"/>
                <w:iCs w:val="0"/>
              </w:rPr>
            </w:pPr>
            <w:r w:rsidRPr="001B14E6">
              <w:t xml:space="preserve">Maximum </w:t>
            </w:r>
            <w:r w:rsidRPr="001B14E6">
              <w:rPr>
                <w:highlight w:val="green"/>
              </w:rPr>
              <w:t>60</w:t>
            </w:r>
            <w:r w:rsidRPr="001B14E6">
              <w:t xml:space="preserve"> hours duty</w:t>
            </w:r>
          </w:p>
        </w:tc>
      </w:tr>
      <w:tr w:rsidR="007E3A4F" w:rsidRPr="00E9261E" w14:paraId="6226A4FF" w14:textId="77777777" w:rsidTr="00A800EC">
        <w:trPr>
          <w:cantSplit/>
        </w:trPr>
        <w:tc>
          <w:tcPr>
            <w:tcW w:w="4601" w:type="dxa"/>
            <w:tcBorders>
              <w:top w:val="single" w:sz="4" w:space="0" w:color="0080A2" w:themeColor="accent2"/>
              <w:bottom w:val="single" w:sz="4" w:space="0" w:color="0080A2" w:themeColor="accent2"/>
            </w:tcBorders>
          </w:tcPr>
          <w:p w14:paraId="120380EE" w14:textId="20FDBFF4" w:rsidR="007E3A4F" w:rsidRPr="00E9261E" w:rsidRDefault="007E3A4F" w:rsidP="00A800EC">
            <w:pPr>
              <w:pStyle w:val="Tabletext"/>
              <w:keepNext/>
              <w:keepLines/>
              <w:rPr>
                <w:rStyle w:val="Authorexampletext"/>
                <w:color w:val="000000"/>
              </w:rPr>
            </w:pPr>
            <w:r w:rsidRPr="001B14E6">
              <w:t xml:space="preserve">Any consecutive 336 hours (14 </w:t>
            </w:r>
            <w:r>
              <w:t>d</w:t>
            </w:r>
            <w:r w:rsidRPr="001B14E6">
              <w:t>ays)</w:t>
            </w:r>
          </w:p>
        </w:tc>
        <w:tc>
          <w:tcPr>
            <w:tcW w:w="5033" w:type="dxa"/>
          </w:tcPr>
          <w:p w14:paraId="2B75D2D9" w14:textId="2E220F65" w:rsidR="007E3A4F" w:rsidRPr="007E3A4F" w:rsidRDefault="007E3A4F" w:rsidP="00A800EC">
            <w:pPr>
              <w:pStyle w:val="Tabletext"/>
              <w:keepNext/>
              <w:keepLines/>
              <w:rPr>
                <w:rStyle w:val="italics"/>
                <w:i w:val="0"/>
                <w:iCs w:val="0"/>
              </w:rPr>
            </w:pPr>
            <w:r w:rsidRPr="001B14E6">
              <w:t xml:space="preserve">Maximum </w:t>
            </w:r>
            <w:r w:rsidRPr="001B14E6">
              <w:rPr>
                <w:highlight w:val="green"/>
              </w:rPr>
              <w:t>100</w:t>
            </w:r>
            <w:r w:rsidRPr="001B14E6">
              <w:t xml:space="preserve"> hours duty</w:t>
            </w:r>
          </w:p>
        </w:tc>
      </w:tr>
    </w:tbl>
    <w:p w14:paraId="1D15E372" w14:textId="77777777" w:rsidR="00FA396B" w:rsidRDefault="00FA396B" w:rsidP="00FA396B">
      <w:pPr>
        <w:pStyle w:val="Heading3"/>
      </w:pPr>
      <w:bookmarkStart w:id="48" w:name="_Toc34662179"/>
      <w:bookmarkStart w:id="49" w:name="_Toc191569803"/>
      <w:bookmarkEnd w:id="47"/>
      <w:r>
        <w:t>Increase in FDP limits by split duty</w:t>
      </w:r>
      <w:bookmarkEnd w:id="48"/>
      <w:bookmarkEnd w:id="49"/>
    </w:p>
    <w:p w14:paraId="6BC3437A" w14:textId="77777777" w:rsidR="00FA396B" w:rsidRPr="000264BE" w:rsidRDefault="00FA396B" w:rsidP="00FA396B">
      <w:r w:rsidRPr="000264BE">
        <w:t>Split-duty rest periods will only be assigned as part of the rostered FDP. The split-duty rest period must have a designated rest location and must not result in exceeding cumulative limits.</w:t>
      </w:r>
    </w:p>
    <w:p w14:paraId="3D007D52" w14:textId="77777777" w:rsidR="00FA396B" w:rsidRPr="000264BE" w:rsidRDefault="00FA396B" w:rsidP="00FA396B">
      <w:pPr>
        <w:pStyle w:val="Note"/>
      </w:pPr>
      <w:r w:rsidRPr="001B14E6">
        <w:rPr>
          <w:rStyle w:val="Strong"/>
        </w:rPr>
        <w:lastRenderedPageBreak/>
        <w:t>Note:</w:t>
      </w:r>
      <w:r w:rsidRPr="000264BE">
        <w:t xml:space="preserve"> </w:t>
      </w:r>
      <w:r>
        <w:tab/>
        <w:t>I</w:t>
      </w:r>
      <w:r w:rsidRPr="000264BE">
        <w:t>n the following example, the operator has suitable resting accommodation facilities at the base facility but does not have suitable sleeping accommodation.</w:t>
      </w:r>
    </w:p>
    <w:p w14:paraId="56D47480" w14:textId="77777777" w:rsidR="00FA396B" w:rsidRDefault="00FA396B" w:rsidP="00FA396B">
      <w:r w:rsidRPr="000264BE">
        <w:t>The split duty times and limits are as follows</w:t>
      </w:r>
      <w:r>
        <w:t>.</w:t>
      </w:r>
    </w:p>
    <w:p w14:paraId="3E7BB780" w14:textId="5B938E79" w:rsidR="0006338C" w:rsidRDefault="0006338C" w:rsidP="0006338C">
      <w:pPr>
        <w:pStyle w:val="Caption"/>
        <w:keepNext/>
      </w:pPr>
      <w:r>
        <w:t xml:space="preserve">Table </w:t>
      </w:r>
      <w:r>
        <w:fldChar w:fldCharType="begin"/>
      </w:r>
      <w:r>
        <w:instrText xml:space="preserve"> SEQ Table \* ARABIC </w:instrText>
      </w:r>
      <w:r>
        <w:fldChar w:fldCharType="separate"/>
      </w:r>
      <w:r w:rsidR="000B746E">
        <w:rPr>
          <w:noProof/>
        </w:rPr>
        <w:t>7</w:t>
      </w:r>
      <w:r>
        <w:fldChar w:fldCharType="end"/>
      </w:r>
      <w:r>
        <w:t xml:space="preserve"> </w:t>
      </w:r>
      <w:r w:rsidRPr="002270A5">
        <w:t>Split duty times and limits</w:t>
      </w:r>
    </w:p>
    <w:tbl>
      <w:tblPr>
        <w:tblStyle w:val="SD-MOStable"/>
        <w:tblW w:w="9634" w:type="dxa"/>
        <w:tblLook w:val="0620" w:firstRow="1" w:lastRow="0" w:firstColumn="0" w:lastColumn="0" w:noHBand="1" w:noVBand="1"/>
      </w:tblPr>
      <w:tblGrid>
        <w:gridCol w:w="3114"/>
        <w:gridCol w:w="3118"/>
        <w:gridCol w:w="3402"/>
      </w:tblGrid>
      <w:tr w:rsidR="004E4654" w:rsidRPr="00962D25" w14:paraId="6997FB42" w14:textId="77777777" w:rsidTr="00A800EC">
        <w:trPr>
          <w:cnfStyle w:val="100000000000" w:firstRow="1" w:lastRow="0" w:firstColumn="0" w:lastColumn="0" w:oddVBand="0" w:evenVBand="0" w:oddHBand="0" w:evenHBand="0" w:firstRowFirstColumn="0" w:firstRowLastColumn="0" w:lastRowFirstColumn="0" w:lastRowLastColumn="0"/>
          <w:cantSplit/>
          <w:tblHeader/>
        </w:trPr>
        <w:tc>
          <w:tcPr>
            <w:tcW w:w="3114" w:type="dxa"/>
            <w:tcBorders>
              <w:top w:val="single" w:sz="4" w:space="0" w:color="0080A2" w:themeColor="accent2"/>
              <w:left w:val="single" w:sz="4" w:space="0" w:color="0080A2" w:themeColor="accent2"/>
              <w:bottom w:val="single" w:sz="4" w:space="0" w:color="0080A2" w:themeColor="accent2"/>
              <w:right w:val="single" w:sz="4" w:space="0" w:color="FFFFFF" w:themeColor="background1"/>
            </w:tcBorders>
            <w:shd w:val="clear" w:color="auto" w:fill="0080A2" w:themeFill="accent2"/>
          </w:tcPr>
          <w:p w14:paraId="0DE0A130" w14:textId="77777777" w:rsidR="004E4654" w:rsidRPr="00A66960" w:rsidRDefault="004E4654" w:rsidP="00A800EC">
            <w:pPr>
              <w:pStyle w:val="TableHeader"/>
              <w:keepNext/>
              <w:keepLines/>
              <w:spacing w:before="0" w:after="0" w:line="240" w:lineRule="auto"/>
              <w:rPr>
                <w:b/>
                <w:bCs/>
                <w:color w:val="FFFFFF" w:themeColor="background1"/>
                <w:sz w:val="20"/>
                <w:szCs w:val="20"/>
              </w:rPr>
            </w:pPr>
            <w:r w:rsidRPr="00A66960">
              <w:rPr>
                <w:b/>
                <w:bCs/>
                <w:color w:val="FFFFFF" w:themeColor="background1"/>
                <w:sz w:val="20"/>
                <w:szCs w:val="20"/>
              </w:rPr>
              <w:t>Location/time</w:t>
            </w:r>
          </w:p>
        </w:tc>
        <w:tc>
          <w:tcPr>
            <w:tcW w:w="3118" w:type="dxa"/>
            <w:tcBorders>
              <w:top w:val="single" w:sz="4" w:space="0" w:color="0080A2" w:themeColor="accent2"/>
              <w:left w:val="single" w:sz="4" w:space="0" w:color="FFFFFF" w:themeColor="background1"/>
              <w:bottom w:val="single" w:sz="4" w:space="0" w:color="0080A2" w:themeColor="accent2"/>
              <w:right w:val="single" w:sz="4" w:space="0" w:color="FFFFFF" w:themeColor="background1"/>
            </w:tcBorders>
            <w:shd w:val="clear" w:color="auto" w:fill="0080A2" w:themeFill="accent2"/>
          </w:tcPr>
          <w:p w14:paraId="7D947145" w14:textId="4D9EE642" w:rsidR="004E4654" w:rsidRPr="00A66960" w:rsidRDefault="004E4654" w:rsidP="00A800EC">
            <w:pPr>
              <w:pStyle w:val="TableHeader"/>
              <w:keepNext/>
              <w:keepLines/>
              <w:spacing w:before="0" w:after="0" w:line="240" w:lineRule="auto"/>
              <w:rPr>
                <w:b/>
                <w:bCs/>
                <w:color w:val="FFFFFF" w:themeColor="background1"/>
                <w:sz w:val="20"/>
                <w:szCs w:val="20"/>
              </w:rPr>
            </w:pPr>
            <w:r w:rsidRPr="00A66960">
              <w:rPr>
                <w:b/>
                <w:bCs/>
                <w:color w:val="FFFFFF" w:themeColor="background1"/>
                <w:sz w:val="20"/>
                <w:szCs w:val="20"/>
              </w:rPr>
              <w:t xml:space="preserve">Minimum </w:t>
            </w:r>
            <w:r w:rsidR="00646B49">
              <w:rPr>
                <w:b/>
                <w:bCs/>
                <w:color w:val="FFFFFF" w:themeColor="background1"/>
                <w:sz w:val="20"/>
                <w:szCs w:val="20"/>
              </w:rPr>
              <w:t>rostering time</w:t>
            </w:r>
          </w:p>
        </w:tc>
        <w:tc>
          <w:tcPr>
            <w:tcW w:w="3402" w:type="dxa"/>
            <w:tcBorders>
              <w:top w:val="single" w:sz="4" w:space="0" w:color="0080A2" w:themeColor="accent2"/>
              <w:left w:val="single" w:sz="4" w:space="0" w:color="FFFFFF" w:themeColor="background1"/>
              <w:bottom w:val="single" w:sz="4" w:space="0" w:color="0080A2" w:themeColor="accent2"/>
              <w:right w:val="single" w:sz="4" w:space="0" w:color="0080A2" w:themeColor="accent2"/>
            </w:tcBorders>
            <w:shd w:val="clear" w:color="auto" w:fill="0080A2" w:themeFill="accent2"/>
          </w:tcPr>
          <w:p w14:paraId="42CA652B" w14:textId="77777777" w:rsidR="004E4654" w:rsidRPr="00A66960" w:rsidRDefault="004E4654" w:rsidP="00A800EC">
            <w:pPr>
              <w:pStyle w:val="TableHeader"/>
              <w:keepNext/>
              <w:keepLines/>
              <w:spacing w:before="0" w:after="0" w:line="240" w:lineRule="auto"/>
              <w:rPr>
                <w:b/>
                <w:bCs/>
                <w:color w:val="FFFFFF" w:themeColor="background1"/>
                <w:sz w:val="20"/>
                <w:szCs w:val="20"/>
              </w:rPr>
            </w:pPr>
            <w:r w:rsidRPr="00A66960">
              <w:rPr>
                <w:b/>
                <w:bCs/>
                <w:color w:val="FFFFFF" w:themeColor="background1"/>
                <w:sz w:val="20"/>
                <w:szCs w:val="20"/>
              </w:rPr>
              <w:t>FDP limits</w:t>
            </w:r>
          </w:p>
        </w:tc>
      </w:tr>
      <w:tr w:rsidR="004E4654" w:rsidRPr="00962D25" w14:paraId="78CC8D72" w14:textId="77777777" w:rsidTr="00A800EC">
        <w:trPr>
          <w:cantSplit/>
        </w:trPr>
        <w:tc>
          <w:tcPr>
            <w:tcW w:w="3114" w:type="dxa"/>
            <w:tcBorders>
              <w:top w:val="single" w:sz="4" w:space="0" w:color="0080A2" w:themeColor="accent2"/>
              <w:right w:val="single" w:sz="4" w:space="0" w:color="0080A2"/>
            </w:tcBorders>
            <w:shd w:val="clear" w:color="auto" w:fill="FFFFFF" w:themeFill="background1"/>
          </w:tcPr>
          <w:p w14:paraId="068F0E9D" w14:textId="67C76175" w:rsidR="00646B49" w:rsidRPr="00646B49" w:rsidRDefault="004E4654" w:rsidP="00646B49">
            <w:pPr>
              <w:keepNext/>
              <w:keepLines/>
              <w:rPr>
                <w:b/>
                <w:bCs/>
                <w:color w:val="auto"/>
              </w:rPr>
            </w:pPr>
            <w:r w:rsidRPr="00EB3BDB">
              <w:t>Suitable resting accommodation</w:t>
            </w:r>
          </w:p>
        </w:tc>
        <w:tc>
          <w:tcPr>
            <w:tcW w:w="3118" w:type="dxa"/>
            <w:tcBorders>
              <w:top w:val="single" w:sz="4" w:space="0" w:color="0080A2" w:themeColor="accent2"/>
              <w:left w:val="single" w:sz="4" w:space="0" w:color="0080A2"/>
            </w:tcBorders>
            <w:shd w:val="clear" w:color="auto" w:fill="FFFFFF" w:themeFill="background1"/>
          </w:tcPr>
          <w:p w14:paraId="39304546" w14:textId="6C527FEC" w:rsidR="004E4654" w:rsidRPr="004A3175" w:rsidRDefault="00EB62DA" w:rsidP="00A800EC">
            <w:pPr>
              <w:keepNext/>
              <w:keepLines/>
              <w:rPr>
                <w:color w:val="auto"/>
              </w:rPr>
            </w:pPr>
            <w:r w:rsidRPr="00EB62DA">
              <w:rPr>
                <w:color w:val="auto"/>
              </w:rPr>
              <w:t>Roster a minimum of 2 consecutive hours with access to suitable resting accommodation plus time for commuting.</w:t>
            </w:r>
          </w:p>
        </w:tc>
        <w:tc>
          <w:tcPr>
            <w:tcW w:w="3402" w:type="dxa"/>
            <w:tcBorders>
              <w:top w:val="single" w:sz="4" w:space="0" w:color="0080A2" w:themeColor="accent2"/>
              <w:left w:val="single" w:sz="4" w:space="0" w:color="0080A2"/>
            </w:tcBorders>
            <w:shd w:val="clear" w:color="auto" w:fill="FFFFFF" w:themeFill="background1"/>
          </w:tcPr>
          <w:p w14:paraId="586A0C79" w14:textId="77777777" w:rsidR="00934FCA" w:rsidRPr="001B14E6" w:rsidRDefault="00934FCA" w:rsidP="00934FCA">
            <w:pPr>
              <w:pStyle w:val="Tabletext"/>
            </w:pPr>
            <w:r w:rsidRPr="001B14E6">
              <w:t>Can be increased by up to half the time that the pilot has access to suitable resting accommodation up to a maximum of 2 hours.</w:t>
            </w:r>
          </w:p>
          <w:p w14:paraId="444727BE" w14:textId="776D58B1" w:rsidR="004E4654" w:rsidRPr="004A3175" w:rsidRDefault="00934FCA" w:rsidP="00934FCA">
            <w:r w:rsidRPr="001B14E6">
              <w:t>Remaining FDP after split can be a maximum of 5 hours.</w:t>
            </w:r>
          </w:p>
        </w:tc>
      </w:tr>
      <w:tr w:rsidR="004E4654" w:rsidRPr="00962D25" w14:paraId="452F59C2" w14:textId="77777777" w:rsidTr="00A800EC">
        <w:trPr>
          <w:cantSplit/>
        </w:trPr>
        <w:tc>
          <w:tcPr>
            <w:tcW w:w="3114" w:type="dxa"/>
            <w:tcBorders>
              <w:right w:val="single" w:sz="4" w:space="0" w:color="0080A2"/>
            </w:tcBorders>
            <w:shd w:val="clear" w:color="auto" w:fill="FFFFFF" w:themeFill="background1"/>
          </w:tcPr>
          <w:p w14:paraId="004AB76F" w14:textId="77777777" w:rsidR="00646B49" w:rsidRDefault="004E4654" w:rsidP="00646B49">
            <w:pPr>
              <w:keepNext/>
              <w:keepLines/>
            </w:pPr>
            <w:r w:rsidRPr="00141ADD">
              <w:t>Suitable sleeping accommod</w:t>
            </w:r>
            <w:r w:rsidR="00646B49">
              <w:t>a</w:t>
            </w:r>
            <w:r w:rsidRPr="00141ADD">
              <w:t>tion</w:t>
            </w:r>
          </w:p>
          <w:p w14:paraId="1FF70DED" w14:textId="77777777" w:rsidR="00BA604D" w:rsidRPr="00426522" w:rsidRDefault="00BA604D" w:rsidP="00646B49">
            <w:pPr>
              <w:keepNext/>
              <w:keepLines/>
              <w:rPr>
                <w:sz w:val="12"/>
                <w:szCs w:val="12"/>
              </w:rPr>
            </w:pPr>
          </w:p>
          <w:p w14:paraId="5A5B3E0E" w14:textId="3D2A6F27" w:rsidR="00BA604D" w:rsidRPr="004F33DF" w:rsidRDefault="00BA604D" w:rsidP="00BA604D">
            <w:pPr>
              <w:keepNext/>
              <w:keepLines/>
              <w:ind w:left="644" w:hanging="644"/>
              <w:rPr>
                <w:b/>
                <w:bCs/>
                <w:color w:val="auto"/>
              </w:rPr>
            </w:pPr>
            <w:r w:rsidRPr="00BA604D">
              <w:rPr>
                <w:b/>
                <w:bCs/>
              </w:rPr>
              <w:t>Note:</w:t>
            </w:r>
            <w:r w:rsidRPr="00BA604D">
              <w:tab/>
              <w:t>The pilot is responsible for ensuring the home always meets this standard</w:t>
            </w:r>
            <w:r w:rsidRPr="001B14E6">
              <w:t>.</w:t>
            </w:r>
          </w:p>
        </w:tc>
        <w:tc>
          <w:tcPr>
            <w:tcW w:w="3118" w:type="dxa"/>
            <w:tcBorders>
              <w:left w:val="single" w:sz="4" w:space="0" w:color="0080A2"/>
            </w:tcBorders>
            <w:shd w:val="clear" w:color="auto" w:fill="FFFFFF" w:themeFill="background1"/>
          </w:tcPr>
          <w:p w14:paraId="3BAE42D5" w14:textId="012951BB" w:rsidR="004E4654" w:rsidRDefault="00646B49" w:rsidP="00A800EC">
            <w:pPr>
              <w:keepNext/>
              <w:keepLines/>
              <w:rPr>
                <w:rFonts w:eastAsia="Times New Roman" w:cs="Arial"/>
                <w:color w:val="000000"/>
              </w:rPr>
            </w:pPr>
            <w:r w:rsidRPr="00646B49">
              <w:rPr>
                <w:rFonts w:eastAsia="Times New Roman" w:cs="Arial"/>
                <w:color w:val="000000"/>
              </w:rPr>
              <w:t>Roster a minimum of 4 consecutive hours plus time for commuting.</w:t>
            </w:r>
          </w:p>
          <w:p w14:paraId="48BDF9AA" w14:textId="77777777" w:rsidR="00EB62DA" w:rsidRPr="00426522" w:rsidRDefault="00EB62DA" w:rsidP="00A800EC">
            <w:pPr>
              <w:keepNext/>
              <w:keepLines/>
              <w:rPr>
                <w:color w:val="auto"/>
                <w:sz w:val="12"/>
                <w:szCs w:val="12"/>
              </w:rPr>
            </w:pPr>
          </w:p>
          <w:p w14:paraId="2746CBCF" w14:textId="529004C1" w:rsidR="004E4654" w:rsidRPr="00014E51" w:rsidRDefault="00BA604D" w:rsidP="00EB62DA">
            <w:pPr>
              <w:keepNext/>
              <w:keepLines/>
              <w:ind w:left="650" w:hanging="650"/>
              <w:rPr>
                <w:b/>
                <w:bCs/>
                <w:color w:val="auto"/>
              </w:rPr>
            </w:pPr>
            <w:r w:rsidRPr="00EB62DA">
              <w:rPr>
                <w:b/>
                <w:bCs/>
              </w:rPr>
              <w:t>Note:</w:t>
            </w:r>
            <w:r w:rsidRPr="00BA604D">
              <w:tab/>
              <w:t xml:space="preserve">Pilots should notify Chief Pilot </w:t>
            </w:r>
            <w:r w:rsidRPr="00BA604D">
              <w:rPr>
                <w:highlight w:val="green"/>
              </w:rPr>
              <w:t>(or delegated person)</w:t>
            </w:r>
            <w:r w:rsidRPr="00BA604D">
              <w:t>, if this commute time is insufficient</w:t>
            </w:r>
            <w:r w:rsidRPr="001B14E6">
              <w:t>.</w:t>
            </w:r>
          </w:p>
        </w:tc>
        <w:tc>
          <w:tcPr>
            <w:tcW w:w="3402" w:type="dxa"/>
            <w:tcBorders>
              <w:left w:val="single" w:sz="4" w:space="0" w:color="0080A2"/>
            </w:tcBorders>
            <w:shd w:val="clear" w:color="auto" w:fill="FFFFFF" w:themeFill="background1"/>
          </w:tcPr>
          <w:p w14:paraId="65C1407E" w14:textId="6A84D943" w:rsidR="00934FCA" w:rsidRPr="00426522" w:rsidRDefault="00934FCA" w:rsidP="00426522">
            <w:pPr>
              <w:keepNext/>
              <w:keepLines/>
              <w:rPr>
                <w:color w:val="auto"/>
                <w:sz w:val="12"/>
                <w:szCs w:val="12"/>
              </w:rPr>
            </w:pPr>
            <w:r>
              <w:t>FDP can be increased up to 4 hours providing the maximum does not exceed 15 hours.</w:t>
            </w:r>
            <w:r w:rsidR="00426522">
              <w:br/>
            </w:r>
          </w:p>
          <w:p w14:paraId="4D0562A5" w14:textId="77777777" w:rsidR="00934FCA" w:rsidRDefault="00934FCA" w:rsidP="00934FCA">
            <w:r>
              <w:t>Remaining FDP after split can be a maximum of 5 hours.</w:t>
            </w:r>
          </w:p>
          <w:p w14:paraId="41D41D8E" w14:textId="62A62816" w:rsidR="00934FCA" w:rsidRPr="00426522" w:rsidRDefault="00934FCA" w:rsidP="00426522">
            <w:pPr>
              <w:keepNext/>
              <w:keepLines/>
              <w:rPr>
                <w:sz w:val="12"/>
                <w:szCs w:val="12"/>
              </w:rPr>
            </w:pPr>
          </w:p>
          <w:p w14:paraId="088A857A" w14:textId="017EAD20" w:rsidR="004E4654" w:rsidRPr="004F33DF" w:rsidRDefault="00934FCA" w:rsidP="00934FCA">
            <w:pPr>
              <w:rPr>
                <w:b/>
                <w:bCs/>
                <w:color w:val="auto"/>
              </w:rPr>
            </w:pPr>
            <w:r>
              <w:t>For the purposes of calculating minimum ODP and cumulative duty limits, the FDP can be considered to be two hours shorter than it actually was.</w:t>
            </w:r>
          </w:p>
        </w:tc>
      </w:tr>
    </w:tbl>
    <w:p w14:paraId="3144D28D" w14:textId="77777777" w:rsidR="00646B49" w:rsidRPr="00646B49" w:rsidRDefault="00646B49" w:rsidP="00646B49">
      <w:pPr>
        <w:spacing w:before="0" w:after="0"/>
        <w:rPr>
          <w:sz w:val="4"/>
          <w:szCs w:val="4"/>
        </w:rPr>
      </w:pPr>
    </w:p>
    <w:tbl>
      <w:tblPr>
        <w:tblStyle w:val="SD-MOStable"/>
        <w:tblW w:w="9634" w:type="dxa"/>
        <w:tblLook w:val="0620" w:firstRow="1" w:lastRow="0" w:firstColumn="0" w:lastColumn="0" w:noHBand="1" w:noVBand="1"/>
      </w:tblPr>
      <w:tblGrid>
        <w:gridCol w:w="3114"/>
        <w:gridCol w:w="6520"/>
      </w:tblGrid>
      <w:tr w:rsidR="00646B49" w:rsidRPr="00962D25" w14:paraId="05ACE05F" w14:textId="77777777" w:rsidTr="00646B49">
        <w:trPr>
          <w:cnfStyle w:val="100000000000" w:firstRow="1" w:lastRow="0" w:firstColumn="0" w:lastColumn="0" w:oddVBand="0" w:evenVBand="0" w:oddHBand="0" w:evenHBand="0" w:firstRowFirstColumn="0" w:firstRowLastColumn="0" w:lastRowFirstColumn="0" w:lastRowLastColumn="0"/>
          <w:cantSplit/>
        </w:trPr>
        <w:tc>
          <w:tcPr>
            <w:tcW w:w="3114" w:type="dxa"/>
            <w:tcBorders>
              <w:right w:val="single" w:sz="4" w:space="0" w:color="0080A2"/>
            </w:tcBorders>
            <w:shd w:val="clear" w:color="auto" w:fill="FFFFFF" w:themeFill="background1"/>
          </w:tcPr>
          <w:p w14:paraId="40655AC6" w14:textId="024552D2" w:rsidR="00646B49" w:rsidRPr="00646B49" w:rsidRDefault="00646B49" w:rsidP="00A800EC">
            <w:pPr>
              <w:keepNext/>
              <w:keepLines/>
              <w:rPr>
                <w:b w:val="0"/>
                <w:bCs/>
                <w:color w:val="auto"/>
              </w:rPr>
            </w:pPr>
            <w:r w:rsidRPr="00646B49">
              <w:rPr>
                <w:b w:val="0"/>
                <w:bCs/>
                <w:color w:val="auto"/>
              </w:rPr>
              <w:t>If a split-duty rest period covers any period between 2300 to 0529 local time.</w:t>
            </w:r>
          </w:p>
        </w:tc>
        <w:tc>
          <w:tcPr>
            <w:tcW w:w="6520" w:type="dxa"/>
            <w:tcBorders>
              <w:left w:val="single" w:sz="4" w:space="0" w:color="0080A2"/>
            </w:tcBorders>
            <w:shd w:val="clear" w:color="auto" w:fill="FFFFFF" w:themeFill="background1"/>
          </w:tcPr>
          <w:p w14:paraId="615BCB3D" w14:textId="77777777" w:rsidR="00646B49" w:rsidRPr="00646B49" w:rsidRDefault="00646B49" w:rsidP="00646B49">
            <w:pPr>
              <w:pStyle w:val="Tabletext"/>
              <w:keepNext/>
              <w:keepLines/>
              <w:rPr>
                <w:b w:val="0"/>
                <w:bCs/>
                <w:color w:val="auto"/>
              </w:rPr>
            </w:pPr>
            <w:r w:rsidRPr="00646B49">
              <w:rPr>
                <w:b w:val="0"/>
                <w:bCs/>
                <w:color w:val="auto"/>
              </w:rPr>
              <w:t>The split duty rest period will include enough time for both the commute and to provide sufficient time for 7 hours access to the suitable sleep accommodation.</w:t>
            </w:r>
          </w:p>
          <w:p w14:paraId="1990C0C0" w14:textId="77777777" w:rsidR="00646B49" w:rsidRPr="00646B49" w:rsidRDefault="00646B49" w:rsidP="00646B49">
            <w:pPr>
              <w:pStyle w:val="Tabletext"/>
              <w:keepNext/>
              <w:keepLines/>
              <w:rPr>
                <w:b w:val="0"/>
                <w:bCs/>
                <w:color w:val="auto"/>
              </w:rPr>
            </w:pPr>
            <w:r w:rsidRPr="00646B49">
              <w:rPr>
                <w:b w:val="0"/>
                <w:bCs/>
                <w:color w:val="auto"/>
              </w:rPr>
              <w:t>In this case:</w:t>
            </w:r>
          </w:p>
          <w:p w14:paraId="613F3434" w14:textId="4137D196" w:rsidR="00646B49" w:rsidRPr="00646B49" w:rsidRDefault="00646B49" w:rsidP="00646B49">
            <w:pPr>
              <w:pStyle w:val="Tablebullet"/>
              <w:rPr>
                <w:b w:val="0"/>
                <w:bCs/>
              </w:rPr>
            </w:pPr>
            <w:r w:rsidRPr="00646B49">
              <w:rPr>
                <w:b w:val="0"/>
                <w:bCs/>
              </w:rPr>
              <w:t>max FDP can be increased to 15 hours</w:t>
            </w:r>
          </w:p>
          <w:p w14:paraId="50C2A068" w14:textId="47F94779" w:rsidR="00646B49" w:rsidRPr="00646B49" w:rsidRDefault="00646B49" w:rsidP="00646B49">
            <w:pPr>
              <w:pStyle w:val="Tablebullet"/>
              <w:rPr>
                <w:b w:val="0"/>
                <w:bCs/>
              </w:rPr>
            </w:pPr>
            <w:r w:rsidRPr="00646B49">
              <w:rPr>
                <w:b w:val="0"/>
                <w:bCs/>
              </w:rPr>
              <w:t>remaining FDP after split can be a maximum of 5 hours</w:t>
            </w:r>
          </w:p>
          <w:p w14:paraId="0B582FB8" w14:textId="3ABEE238" w:rsidR="00646B49" w:rsidRPr="00646B49" w:rsidRDefault="00646B49" w:rsidP="00646B49">
            <w:pPr>
              <w:pStyle w:val="Tablebullet"/>
            </w:pPr>
            <w:r w:rsidRPr="00646B49">
              <w:rPr>
                <w:b w:val="0"/>
                <w:bCs/>
              </w:rPr>
              <w:t>there is no reduction in FDP for purposes of cumulative duty or minimum ODP.</w:t>
            </w:r>
          </w:p>
        </w:tc>
      </w:tr>
    </w:tbl>
    <w:p w14:paraId="5E9720B0" w14:textId="77777777" w:rsidR="001124D4" w:rsidRDefault="001124D4" w:rsidP="001124D4">
      <w:pPr>
        <w:pStyle w:val="Heading3"/>
      </w:pPr>
      <w:bookmarkStart w:id="50" w:name="_Toc34662180"/>
      <w:bookmarkStart w:id="51" w:name="_Toc191569804"/>
      <w:r>
        <w:t>Delayed reporting time</w:t>
      </w:r>
      <w:bookmarkEnd w:id="50"/>
      <w:bookmarkEnd w:id="51"/>
    </w:p>
    <w:p w14:paraId="66CDF965" w14:textId="77777777" w:rsidR="001124D4" w:rsidRPr="00B61815" w:rsidRDefault="001124D4" w:rsidP="001124D4">
      <w:r w:rsidRPr="00AB5967">
        <w:t>The decision to delay a pilot’s reporting time will be made by the Head of Operations (or delegated person) and only after due consideration of alternative options and whether the delay might increase fatigue risk to an unacceptable level for that pilot conducting that activity. Key outcomes to manage risk are:</w:t>
      </w:r>
    </w:p>
    <w:p w14:paraId="06E58265" w14:textId="77777777" w:rsidR="001124D4" w:rsidRPr="0006338C" w:rsidRDefault="001124D4" w:rsidP="0006338C">
      <w:pPr>
        <w:pStyle w:val="ListBullet"/>
      </w:pPr>
      <w:r w:rsidRPr="0006338C">
        <w:t>if notifying before the prior sleep opportunity, notification will be as early as possible to the pilot so they may arrange their rest accordingly.</w:t>
      </w:r>
    </w:p>
    <w:p w14:paraId="2DC802FB" w14:textId="77777777" w:rsidR="001124D4" w:rsidRPr="0006338C" w:rsidRDefault="001124D4" w:rsidP="0006338C">
      <w:pPr>
        <w:pStyle w:val="ListBullet"/>
      </w:pPr>
      <w:r w:rsidRPr="0006338C">
        <w:t>if notification is after the prior sleep opportunity, notification should be before a pilot commences their journey to work. This is deemed to be 1 hour prior to the FDP commencing</w:t>
      </w:r>
    </w:p>
    <w:p w14:paraId="6D272A0D" w14:textId="59B7E137" w:rsidR="001124D4" w:rsidRPr="0006338C" w:rsidRDefault="001124D4" w:rsidP="0006338C">
      <w:pPr>
        <w:pStyle w:val="ListBullet"/>
      </w:pPr>
      <w:r w:rsidRPr="0006338C">
        <w:t xml:space="preserve">notification shall be in accordance with the communication protocol (refer Section </w:t>
      </w:r>
      <w:r w:rsidRPr="0006338C">
        <w:fldChar w:fldCharType="begin"/>
      </w:r>
      <w:r w:rsidRPr="0006338C">
        <w:instrText xml:space="preserve"> REF _Ref32852765 \r \h </w:instrText>
      </w:r>
      <w:r w:rsidR="0006338C">
        <w:instrText xml:space="preserve"> \* MERGEFORMAT </w:instrText>
      </w:r>
      <w:r w:rsidRPr="0006338C">
        <w:fldChar w:fldCharType="separate"/>
      </w:r>
      <w:r w:rsidR="000B746E">
        <w:t>1.2.1.4</w:t>
      </w:r>
      <w:r w:rsidRPr="0006338C">
        <w:fldChar w:fldCharType="end"/>
      </w:r>
      <w:r w:rsidRPr="0006338C">
        <w:t xml:space="preserve"> Communication </w:t>
      </w:r>
      <w:r w:rsidR="002E718C">
        <w:t>p</w:t>
      </w:r>
      <w:r w:rsidRPr="0006338C">
        <w:t>rotocol)</w:t>
      </w:r>
    </w:p>
    <w:p w14:paraId="128530E2" w14:textId="77777777" w:rsidR="001124D4" w:rsidRPr="0006338C" w:rsidRDefault="001124D4" w:rsidP="0006338C">
      <w:pPr>
        <w:pStyle w:val="ListBullet"/>
      </w:pPr>
      <w:r w:rsidRPr="0006338C">
        <w:t>the new roster will be updated and republished as soon as practicable.</w:t>
      </w:r>
    </w:p>
    <w:p w14:paraId="1AB100D5" w14:textId="5708D582" w:rsidR="001124D4" w:rsidRDefault="001124D4" w:rsidP="001124D4">
      <w:r w:rsidRPr="00B61815">
        <w:t xml:space="preserve">The timing and content of SMS messages (and phone calls) regarding delays will be logged in the rostering system as per the communication protocol (refer Section </w:t>
      </w:r>
      <w:r>
        <w:fldChar w:fldCharType="begin"/>
      </w:r>
      <w:r>
        <w:instrText xml:space="preserve"> REF _Ref32852765 \r \h </w:instrText>
      </w:r>
      <w:r>
        <w:fldChar w:fldCharType="separate"/>
      </w:r>
      <w:r w:rsidR="000B746E">
        <w:t>1.2.1.4</w:t>
      </w:r>
      <w:r>
        <w:fldChar w:fldCharType="end"/>
      </w:r>
      <w:r w:rsidRPr="00B61815">
        <w:t xml:space="preserve"> Communication </w:t>
      </w:r>
      <w:r w:rsidR="002E718C">
        <w:t>p</w:t>
      </w:r>
      <w:r w:rsidRPr="00B61815">
        <w:t xml:space="preserve">rotocol) and form part of the flight and duty records (refer Section </w:t>
      </w:r>
      <w:r>
        <w:rPr>
          <w:rStyle w:val="Highlighttext"/>
        </w:rPr>
        <w:fldChar w:fldCharType="begin"/>
      </w:r>
      <w:r>
        <w:instrText xml:space="preserve"> REF _Ref33010017 \r \h </w:instrText>
      </w:r>
      <w:r>
        <w:rPr>
          <w:rStyle w:val="Highlighttext"/>
        </w:rPr>
      </w:r>
      <w:r>
        <w:rPr>
          <w:rStyle w:val="Highlighttext"/>
        </w:rPr>
        <w:fldChar w:fldCharType="separate"/>
      </w:r>
      <w:r w:rsidR="000B746E">
        <w:t>1.2.12</w:t>
      </w:r>
      <w:r>
        <w:rPr>
          <w:rStyle w:val="Highlighttext"/>
        </w:rPr>
        <w:fldChar w:fldCharType="end"/>
      </w:r>
      <w:r w:rsidRPr="0045423F">
        <w:t xml:space="preserve"> </w:t>
      </w:r>
      <w:r w:rsidRPr="00B61815">
        <w:t xml:space="preserve">Recording </w:t>
      </w:r>
      <w:r>
        <w:t>f</w:t>
      </w:r>
      <w:r w:rsidRPr="00B61815">
        <w:t xml:space="preserve">light and </w:t>
      </w:r>
      <w:r>
        <w:t>d</w:t>
      </w:r>
      <w:r w:rsidRPr="00B61815">
        <w:t xml:space="preserve">uty </w:t>
      </w:r>
      <w:r>
        <w:t>t</w:t>
      </w:r>
      <w:r w:rsidRPr="00B61815">
        <w:t>imes).</w:t>
      </w:r>
    </w:p>
    <w:p w14:paraId="13799DBC" w14:textId="77777777" w:rsidR="001124D4" w:rsidRDefault="001124D4" w:rsidP="001124D4">
      <w:r w:rsidRPr="00F26EB9">
        <w:t xml:space="preserve">Where a pilot is notified of a delay in reporting time before leaving home or suitable sleeping accommodation and the delay is in excess of 2 hours, </w:t>
      </w:r>
      <w:r w:rsidRPr="00F00783">
        <w:t>pilot’s flight duty time is considered to have started 2 hours after the original reporting time.</w:t>
      </w:r>
    </w:p>
    <w:p w14:paraId="3BA4EB2C" w14:textId="77777777" w:rsidR="001124D4" w:rsidRPr="00426522" w:rsidRDefault="001124D4" w:rsidP="00426522">
      <w:pPr>
        <w:ind w:left="1134" w:hanging="1134"/>
        <w:rPr>
          <w:color w:val="AC2C0C"/>
        </w:rPr>
      </w:pPr>
      <w:r w:rsidRPr="00426522">
        <w:rPr>
          <w:b/>
          <w:bCs/>
          <w:color w:val="AC2C0C"/>
        </w:rPr>
        <w:lastRenderedPageBreak/>
        <w:t>Note:</w:t>
      </w:r>
      <w:r w:rsidRPr="00426522">
        <w:rPr>
          <w:color w:val="AC2C0C"/>
        </w:rPr>
        <w:tab/>
        <w:t>There is no specific requirement for delayed reporting procedures in Appendix 6 – Flight Training Organisations which means the overriding requirements in CAO 48.1 2019, paragraph 14.11 regarding publishing rosters sufficiently in advance of the FDP to provide the FCM with a reasonable opportunity to plan rest before the start time, applies.</w:t>
      </w:r>
    </w:p>
    <w:p w14:paraId="3CB0BAD6" w14:textId="77777777" w:rsidR="001124D4" w:rsidRPr="00426522" w:rsidRDefault="001124D4" w:rsidP="00426522">
      <w:pPr>
        <w:ind w:left="1134" w:hanging="1134"/>
        <w:rPr>
          <w:color w:val="AC2C0C"/>
        </w:rPr>
      </w:pPr>
      <w:r w:rsidRPr="00426522">
        <w:rPr>
          <w:color w:val="AC2C0C"/>
        </w:rPr>
        <w:tab/>
        <w:t>Additionally, the requirement for an 8 hour prior sleep opportunity in the preceding 12 hours. Allowing a flexibility of 2 hours for delays should not adversely impact on the pilot’s preparation or prior sleep opportunity—particularly if the communication protocol is followed. If an organisation wishes to delay reporting times, they are strongly encouraged to publish limits and a procedure such as this to ensure staff are aware of, and protect against, fatigue risk associated with delaying a reporting time.</w:t>
      </w:r>
    </w:p>
    <w:p w14:paraId="62FC7DF4" w14:textId="77777777" w:rsidR="001124D4" w:rsidRDefault="001124D4" w:rsidP="001124D4">
      <w:pPr>
        <w:pStyle w:val="Heading3"/>
      </w:pPr>
      <w:bookmarkStart w:id="52" w:name="_Toc16249936"/>
      <w:bookmarkStart w:id="53" w:name="_Toc32327493"/>
      <w:bookmarkStart w:id="54" w:name="_Toc34662181"/>
      <w:bookmarkStart w:id="55" w:name="_Toc191569805"/>
      <w:r w:rsidRPr="004E7ED2">
        <w:t>Reassignment</w:t>
      </w:r>
      <w:bookmarkEnd w:id="52"/>
      <w:bookmarkEnd w:id="53"/>
      <w:bookmarkEnd w:id="54"/>
      <w:bookmarkEnd w:id="55"/>
    </w:p>
    <w:p w14:paraId="0B78EE28" w14:textId="04694D79" w:rsidR="001124D4" w:rsidRPr="00026D42" w:rsidRDefault="001124D4" w:rsidP="001124D4">
      <w:r w:rsidRPr="00026D42">
        <w:t>A reassignment will only be made to meet operational requirements such as changes in tasking requirements, positioning, delayed operations due to weather, maintenance or, the rostered pilot being unavailable (e.g. illness, fatigue, emergency).</w:t>
      </w:r>
    </w:p>
    <w:p w14:paraId="39553951" w14:textId="77777777" w:rsidR="001124D4" w:rsidRPr="00026D42" w:rsidRDefault="001124D4" w:rsidP="001124D4">
      <w:r w:rsidRPr="00026D42">
        <w:t xml:space="preserve">The Chief Pilot </w:t>
      </w:r>
      <w:r w:rsidRPr="00026D42">
        <w:rPr>
          <w:highlight w:val="green"/>
        </w:rPr>
        <w:t>(or delegated person)</w:t>
      </w:r>
      <w:r>
        <w:t xml:space="preserve"> </w:t>
      </w:r>
      <w:r w:rsidRPr="00026D42">
        <w:t xml:space="preserve">can authorise a reassignment. In deciding whether or not to modify a FDP with a reassignment the Chief Pilot </w:t>
      </w:r>
      <w:r w:rsidRPr="00026D42">
        <w:rPr>
          <w:highlight w:val="green"/>
        </w:rPr>
        <w:t>(or delegated person)</w:t>
      </w:r>
      <w:r>
        <w:t xml:space="preserve"> </w:t>
      </w:r>
      <w:r w:rsidRPr="00026D42">
        <w:t>will consider:</w:t>
      </w:r>
    </w:p>
    <w:p w14:paraId="1584A887" w14:textId="77777777" w:rsidR="001124D4" w:rsidRPr="002E718C" w:rsidRDefault="001124D4" w:rsidP="002E718C">
      <w:pPr>
        <w:pStyle w:val="ListBullet"/>
      </w:pPr>
      <w:r w:rsidRPr="002E718C">
        <w:t>availability of alternate pilots</w:t>
      </w:r>
    </w:p>
    <w:p w14:paraId="1D41FD31" w14:textId="77777777" w:rsidR="001124D4" w:rsidRPr="002E718C" w:rsidRDefault="001124D4" w:rsidP="002E718C">
      <w:pPr>
        <w:pStyle w:val="ListBullet"/>
      </w:pPr>
      <w:r w:rsidRPr="002E718C">
        <w:t>impact on future rostering/planning for that pilot</w:t>
      </w:r>
    </w:p>
    <w:p w14:paraId="079AF27B" w14:textId="77777777" w:rsidR="001124D4" w:rsidRPr="00026D42" w:rsidRDefault="001124D4" w:rsidP="001124D4">
      <w:r w:rsidRPr="00026D42">
        <w:t>After commencing an FDP, a pilot can be reassigned a longer FDP, but the reassignment must:</w:t>
      </w:r>
    </w:p>
    <w:p w14:paraId="5E551C91" w14:textId="77777777" w:rsidR="001124D4" w:rsidRPr="002E718C" w:rsidRDefault="001124D4" w:rsidP="00806C2B">
      <w:pPr>
        <w:pStyle w:val="ListBullet"/>
      </w:pPr>
      <w:r w:rsidRPr="002E718C">
        <w:t>ensure the pilot considers themselves fit for the modified FDP. They must undertake a personal alertness assessment</w:t>
      </w:r>
    </w:p>
    <w:p w14:paraId="0235D640" w14:textId="77777777" w:rsidR="001124D4" w:rsidRPr="002E718C" w:rsidRDefault="001124D4" w:rsidP="00806C2B">
      <w:pPr>
        <w:pStyle w:val="ListBullet"/>
      </w:pPr>
      <w:r w:rsidRPr="002E718C">
        <w:t>not increase the rostered FDP by more than 1 hour beyond the operations manual limit, at the discretion of the pilot in command</w:t>
      </w:r>
    </w:p>
    <w:p w14:paraId="6668F41E" w14:textId="77777777" w:rsidR="001124D4" w:rsidRPr="002E718C" w:rsidRDefault="001124D4" w:rsidP="00806C2B">
      <w:pPr>
        <w:pStyle w:val="ListBullet"/>
      </w:pPr>
      <w:r w:rsidRPr="002E718C">
        <w:t>not increase the rostered FDP by more than 30 minutes beyond the operations manual limit, if it is operationally necessary in order to complete the duty and the pilot considers themselves to be fit for the extension</w:t>
      </w:r>
    </w:p>
    <w:p w14:paraId="34002E2A" w14:textId="77777777" w:rsidR="000B746E" w:rsidRDefault="001124D4" w:rsidP="00806C2B">
      <w:pPr>
        <w:pStyle w:val="ListBullet"/>
      </w:pPr>
      <w:r w:rsidRPr="002E718C">
        <w:t xml:space="preserve">not exceed maximum FDP or flight time limits as prescribed in </w:t>
      </w:r>
      <w:r w:rsidRPr="002E718C">
        <w:fldChar w:fldCharType="begin"/>
      </w:r>
      <w:r w:rsidRPr="002E718C">
        <w:instrText xml:space="preserve"> REF _Ref32852981 \h </w:instrText>
      </w:r>
      <w:r w:rsidR="002E718C" w:rsidRPr="002E718C">
        <w:instrText xml:space="preserve"> \* MERGEFORMAT </w:instrText>
      </w:r>
      <w:r w:rsidRPr="002E718C">
        <w:fldChar w:fldCharType="separate"/>
      </w:r>
      <w:r w:rsidR="000B746E">
        <w:rPr>
          <w:b/>
          <w:bCs/>
          <w:lang w:val="en-US"/>
        </w:rPr>
        <w:t>Error! Reference source not found.</w:t>
      </w:r>
      <w:r w:rsidRPr="002E718C">
        <w:fldChar w:fldCharType="end"/>
      </w:r>
      <w:r w:rsidRPr="002E718C">
        <w:t xml:space="preserve"> or </w:t>
      </w:r>
      <w:r w:rsidRPr="002E718C">
        <w:fldChar w:fldCharType="begin"/>
      </w:r>
      <w:r w:rsidRPr="002E718C">
        <w:instrText xml:space="preserve"> REF _Ref33011592 \h </w:instrText>
      </w:r>
      <w:r w:rsidR="002E718C" w:rsidRPr="002E718C">
        <w:instrText xml:space="preserve"> \* MERGEFORMAT </w:instrText>
      </w:r>
      <w:r w:rsidRPr="002E718C">
        <w:fldChar w:fldCharType="separate"/>
      </w:r>
    </w:p>
    <w:tbl>
      <w:tblPr>
        <w:tblStyle w:val="SD-generalcontent"/>
        <w:tblW w:w="9634" w:type="dxa"/>
        <w:tblBorders>
          <w:left w:val="single" w:sz="4" w:space="0" w:color="0080A2"/>
          <w:right w:val="single" w:sz="4" w:space="0" w:color="0080A2"/>
          <w:insideV w:val="single" w:sz="4" w:space="0" w:color="0080A2"/>
        </w:tblBorders>
        <w:tblLook w:val="0620" w:firstRow="1" w:lastRow="0" w:firstColumn="0" w:lastColumn="0" w:noHBand="1" w:noVBand="1"/>
      </w:tblPr>
      <w:tblGrid>
        <w:gridCol w:w="4601"/>
        <w:gridCol w:w="5033"/>
      </w:tblGrid>
      <w:tr w:rsidR="000B746E" w:rsidRPr="001B5A6A" w14:paraId="09426CD9" w14:textId="77777777" w:rsidTr="00A800EC">
        <w:trPr>
          <w:cnfStyle w:val="100000000000" w:firstRow="1" w:lastRow="0" w:firstColumn="0" w:lastColumn="0" w:oddVBand="0" w:evenVBand="0" w:oddHBand="0" w:evenHBand="0" w:firstRowFirstColumn="0" w:firstRowLastColumn="0" w:lastRowFirstColumn="0" w:lastRowLastColumn="0"/>
          <w:cantSplit/>
        </w:trPr>
        <w:tc>
          <w:tcPr>
            <w:tcW w:w="4601" w:type="dxa"/>
            <w:tcBorders>
              <w:top w:val="single" w:sz="4" w:space="0" w:color="0080A2" w:themeColor="accent2"/>
              <w:left w:val="single" w:sz="4" w:space="0" w:color="0080A2" w:themeColor="accent2"/>
              <w:bottom w:val="single" w:sz="4" w:space="0" w:color="0080A2" w:themeColor="accent2"/>
            </w:tcBorders>
            <w:shd w:val="clear" w:color="auto" w:fill="0080A2" w:themeFill="accent2"/>
          </w:tcPr>
          <w:p w14:paraId="33C1D27C" w14:textId="290EB345" w:rsidR="000B746E" w:rsidRPr="001B5A6A" w:rsidRDefault="000B746E" w:rsidP="000B746E">
            <w:pPr>
              <w:pStyle w:val="ListBullet"/>
              <w:rPr>
                <w:color w:val="FFFFFF" w:themeColor="background1"/>
              </w:rPr>
            </w:pPr>
            <w:r w:rsidRPr="001B5A6A">
              <w:rPr>
                <w:color w:val="FFFFFF" w:themeColor="background1"/>
              </w:rPr>
              <w:t>Period</w:t>
            </w:r>
          </w:p>
        </w:tc>
        <w:tc>
          <w:tcPr>
            <w:tcW w:w="5033" w:type="dxa"/>
            <w:tcBorders>
              <w:top w:val="single" w:sz="4" w:space="0" w:color="0080A2" w:themeColor="accent2"/>
              <w:bottom w:val="single" w:sz="4" w:space="0" w:color="0080A2" w:themeColor="accent2"/>
              <w:right w:val="single" w:sz="4" w:space="0" w:color="0080A2" w:themeColor="accent2"/>
            </w:tcBorders>
            <w:shd w:val="clear" w:color="auto" w:fill="0080A2" w:themeFill="accent2"/>
          </w:tcPr>
          <w:p w14:paraId="2DB4B9A3" w14:textId="77777777" w:rsidR="000B746E" w:rsidRPr="001B5A6A" w:rsidRDefault="000B746E" w:rsidP="00A800EC">
            <w:pPr>
              <w:pStyle w:val="Tabletext"/>
              <w:keepNext/>
              <w:keepLines/>
              <w:rPr>
                <w:color w:val="FFFFFF" w:themeColor="background1"/>
              </w:rPr>
            </w:pPr>
            <w:r w:rsidRPr="001B5A6A">
              <w:rPr>
                <w:color w:val="FFFFFF" w:themeColor="background1"/>
              </w:rPr>
              <w:t xml:space="preserve">Flight </w:t>
            </w:r>
            <w:r>
              <w:rPr>
                <w:color w:val="FFFFFF" w:themeColor="background1"/>
              </w:rPr>
              <w:t>t</w:t>
            </w:r>
            <w:r w:rsidRPr="001B5A6A">
              <w:rPr>
                <w:color w:val="FFFFFF" w:themeColor="background1"/>
              </w:rPr>
              <w:t xml:space="preserve">ime </w:t>
            </w:r>
            <w:r>
              <w:rPr>
                <w:color w:val="FFFFFF" w:themeColor="background1"/>
              </w:rPr>
              <w:t>l</w:t>
            </w:r>
            <w:r w:rsidRPr="001B5A6A">
              <w:rPr>
                <w:color w:val="FFFFFF" w:themeColor="background1"/>
              </w:rPr>
              <w:t>imit (must not exceed)</w:t>
            </w:r>
          </w:p>
        </w:tc>
      </w:tr>
      <w:tr w:rsidR="000B746E" w:rsidRPr="00E9261E" w14:paraId="3F6AFEB6" w14:textId="77777777" w:rsidTr="00A800EC">
        <w:trPr>
          <w:cantSplit/>
        </w:trPr>
        <w:tc>
          <w:tcPr>
            <w:tcW w:w="4601" w:type="dxa"/>
            <w:tcBorders>
              <w:top w:val="single" w:sz="4" w:space="0" w:color="0080A2" w:themeColor="accent2"/>
              <w:bottom w:val="single" w:sz="4" w:space="0" w:color="0080A2" w:themeColor="accent2"/>
            </w:tcBorders>
          </w:tcPr>
          <w:p w14:paraId="54567103" w14:textId="77777777" w:rsidR="000B746E" w:rsidRPr="00E9261E" w:rsidRDefault="000B746E" w:rsidP="007E3A4F">
            <w:pPr>
              <w:pStyle w:val="Tabletext"/>
              <w:keepNext/>
              <w:keepLines/>
              <w:rPr>
                <w:rStyle w:val="Authorexampletext"/>
                <w:color w:val="000000"/>
              </w:rPr>
            </w:pPr>
            <w:r w:rsidRPr="00361B25">
              <w:t xml:space="preserve">28 </w:t>
            </w:r>
            <w:r>
              <w:t>c</w:t>
            </w:r>
            <w:r w:rsidRPr="00361B25">
              <w:t xml:space="preserve">onsecutive </w:t>
            </w:r>
            <w:r>
              <w:t>d</w:t>
            </w:r>
            <w:r w:rsidRPr="00361B25">
              <w:t>ays</w:t>
            </w:r>
          </w:p>
        </w:tc>
        <w:tc>
          <w:tcPr>
            <w:tcW w:w="5033" w:type="dxa"/>
          </w:tcPr>
          <w:p w14:paraId="133A5211" w14:textId="77777777" w:rsidR="000B746E" w:rsidRPr="00E9261E" w:rsidRDefault="000B746E" w:rsidP="007E3A4F">
            <w:pPr>
              <w:pStyle w:val="Tabletext"/>
              <w:keepNext/>
              <w:keepLines/>
              <w:rPr>
                <w:rStyle w:val="italics"/>
              </w:rPr>
            </w:pPr>
            <w:r w:rsidRPr="007E3A4F">
              <w:rPr>
                <w:highlight w:val="green"/>
              </w:rPr>
              <w:t>100</w:t>
            </w:r>
            <w:r w:rsidRPr="00361B25">
              <w:t xml:space="preserve"> hours</w:t>
            </w:r>
          </w:p>
        </w:tc>
      </w:tr>
      <w:tr w:rsidR="000B746E" w:rsidRPr="00E9261E" w14:paraId="19EE2643" w14:textId="77777777" w:rsidTr="00A800EC">
        <w:trPr>
          <w:cantSplit/>
        </w:trPr>
        <w:tc>
          <w:tcPr>
            <w:tcW w:w="4601" w:type="dxa"/>
            <w:tcBorders>
              <w:top w:val="single" w:sz="4" w:space="0" w:color="0080A2" w:themeColor="accent2"/>
              <w:bottom w:val="single" w:sz="4" w:space="0" w:color="0080A2" w:themeColor="accent2"/>
            </w:tcBorders>
          </w:tcPr>
          <w:p w14:paraId="06BA703A" w14:textId="77777777" w:rsidR="000B746E" w:rsidRPr="00E9261E" w:rsidRDefault="000B746E" w:rsidP="007E3A4F">
            <w:pPr>
              <w:pStyle w:val="Tabletext"/>
              <w:keepNext/>
              <w:keepLines/>
              <w:rPr>
                <w:rStyle w:val="Authorexampletext"/>
                <w:color w:val="000000"/>
              </w:rPr>
            </w:pPr>
            <w:r w:rsidRPr="00361B25">
              <w:t xml:space="preserve">365 </w:t>
            </w:r>
            <w:r>
              <w:t>c</w:t>
            </w:r>
            <w:r w:rsidRPr="00361B25">
              <w:t xml:space="preserve">onsecutive </w:t>
            </w:r>
            <w:r>
              <w:t>d</w:t>
            </w:r>
            <w:r w:rsidRPr="00361B25">
              <w:t xml:space="preserve">ays </w:t>
            </w:r>
          </w:p>
        </w:tc>
        <w:tc>
          <w:tcPr>
            <w:tcW w:w="5033" w:type="dxa"/>
          </w:tcPr>
          <w:p w14:paraId="397007F5" w14:textId="77777777" w:rsidR="000B746E" w:rsidRPr="00E9261E" w:rsidRDefault="000B746E" w:rsidP="007E3A4F">
            <w:pPr>
              <w:pStyle w:val="Tabletext"/>
              <w:keepNext/>
              <w:keepLines/>
              <w:rPr>
                <w:rStyle w:val="italics"/>
              </w:rPr>
            </w:pPr>
            <w:r w:rsidRPr="007E3A4F">
              <w:rPr>
                <w:highlight w:val="green"/>
              </w:rPr>
              <w:t>1000</w:t>
            </w:r>
            <w:r w:rsidRPr="00361B25">
              <w:t xml:space="preserve"> hours</w:t>
            </w:r>
          </w:p>
        </w:tc>
      </w:tr>
    </w:tbl>
    <w:p w14:paraId="603E8D2A" w14:textId="77777777" w:rsidR="000B746E" w:rsidRPr="007E3A4F" w:rsidRDefault="000B746E" w:rsidP="007E3A4F">
      <w:pPr>
        <w:pStyle w:val="Caption"/>
        <w:spacing w:before="0" w:after="0"/>
        <w:rPr>
          <w:sz w:val="4"/>
          <w:szCs w:val="4"/>
        </w:rPr>
      </w:pPr>
    </w:p>
    <w:tbl>
      <w:tblPr>
        <w:tblStyle w:val="SD-generalcontent"/>
        <w:tblW w:w="9634" w:type="dxa"/>
        <w:tblBorders>
          <w:left w:val="single" w:sz="4" w:space="0" w:color="0080A2"/>
          <w:right w:val="single" w:sz="4" w:space="0" w:color="0080A2"/>
          <w:insideV w:val="single" w:sz="4" w:space="0" w:color="0080A2"/>
        </w:tblBorders>
        <w:tblLook w:val="0620" w:firstRow="1" w:lastRow="0" w:firstColumn="0" w:lastColumn="0" w:noHBand="1" w:noVBand="1"/>
      </w:tblPr>
      <w:tblGrid>
        <w:gridCol w:w="4601"/>
        <w:gridCol w:w="5033"/>
      </w:tblGrid>
      <w:tr w:rsidR="000B746E" w:rsidRPr="001B5A6A" w14:paraId="5941E255" w14:textId="77777777" w:rsidTr="00A800EC">
        <w:trPr>
          <w:cnfStyle w:val="100000000000" w:firstRow="1" w:lastRow="0" w:firstColumn="0" w:lastColumn="0" w:oddVBand="0" w:evenVBand="0" w:oddHBand="0" w:evenHBand="0" w:firstRowFirstColumn="0" w:firstRowLastColumn="0" w:lastRowFirstColumn="0" w:lastRowLastColumn="0"/>
          <w:cantSplit/>
        </w:trPr>
        <w:tc>
          <w:tcPr>
            <w:tcW w:w="4601" w:type="dxa"/>
            <w:tcBorders>
              <w:top w:val="single" w:sz="4" w:space="0" w:color="0080A2" w:themeColor="accent2"/>
              <w:left w:val="single" w:sz="4" w:space="0" w:color="0080A2" w:themeColor="accent2"/>
              <w:bottom w:val="single" w:sz="4" w:space="0" w:color="0080A2" w:themeColor="accent2"/>
            </w:tcBorders>
            <w:shd w:val="clear" w:color="auto" w:fill="0080A2" w:themeFill="accent2"/>
          </w:tcPr>
          <w:p w14:paraId="5ABA6045" w14:textId="77777777" w:rsidR="000B746E" w:rsidRPr="001B5A6A" w:rsidRDefault="000B746E" w:rsidP="00A800EC">
            <w:pPr>
              <w:pStyle w:val="Tabletext"/>
              <w:keepNext/>
              <w:keepLines/>
              <w:rPr>
                <w:color w:val="FFFFFF" w:themeColor="background1"/>
              </w:rPr>
            </w:pPr>
            <w:r w:rsidRPr="001B5A6A">
              <w:rPr>
                <w:color w:val="FFFFFF" w:themeColor="background1"/>
              </w:rPr>
              <w:t>Period</w:t>
            </w:r>
            <w:r>
              <w:rPr>
                <w:color w:val="FFFFFF" w:themeColor="background1"/>
              </w:rPr>
              <w:t xml:space="preserve"> </w:t>
            </w:r>
            <w:r w:rsidRPr="007E3A4F">
              <w:rPr>
                <w:rStyle w:val="Strong"/>
                <w:b/>
                <w:bCs w:val="0"/>
                <w:color w:val="FFFFFF" w:themeColor="background1"/>
              </w:rPr>
              <w:t>- projected to end of assigned FDP or standby</w:t>
            </w:r>
          </w:p>
        </w:tc>
        <w:tc>
          <w:tcPr>
            <w:tcW w:w="5033" w:type="dxa"/>
            <w:tcBorders>
              <w:top w:val="single" w:sz="4" w:space="0" w:color="0080A2" w:themeColor="accent2"/>
              <w:bottom w:val="single" w:sz="4" w:space="0" w:color="0080A2" w:themeColor="accent2"/>
              <w:right w:val="single" w:sz="4" w:space="0" w:color="0080A2" w:themeColor="accent2"/>
            </w:tcBorders>
            <w:shd w:val="clear" w:color="auto" w:fill="0080A2" w:themeFill="accent2"/>
          </w:tcPr>
          <w:p w14:paraId="3B0C1301" w14:textId="77777777" w:rsidR="000B746E" w:rsidRPr="001B5A6A" w:rsidRDefault="000B746E" w:rsidP="00A800EC">
            <w:pPr>
              <w:pStyle w:val="Tabletext"/>
              <w:keepNext/>
              <w:keepLines/>
              <w:rPr>
                <w:color w:val="FFFFFF" w:themeColor="background1"/>
              </w:rPr>
            </w:pPr>
            <w:r>
              <w:rPr>
                <w:color w:val="FFFFFF" w:themeColor="background1"/>
              </w:rPr>
              <w:t>Limits</w:t>
            </w:r>
          </w:p>
        </w:tc>
      </w:tr>
      <w:tr w:rsidR="000B746E" w:rsidRPr="00E9261E" w14:paraId="3A930270" w14:textId="77777777" w:rsidTr="00A800EC">
        <w:trPr>
          <w:cantSplit/>
        </w:trPr>
        <w:tc>
          <w:tcPr>
            <w:tcW w:w="4601" w:type="dxa"/>
            <w:tcBorders>
              <w:top w:val="single" w:sz="4" w:space="0" w:color="0080A2" w:themeColor="accent2"/>
              <w:bottom w:val="single" w:sz="4" w:space="0" w:color="0080A2" w:themeColor="accent2"/>
            </w:tcBorders>
          </w:tcPr>
          <w:p w14:paraId="4F94AFF8" w14:textId="77777777" w:rsidR="000B746E" w:rsidRPr="00E9261E" w:rsidRDefault="000B746E" w:rsidP="00A800EC">
            <w:pPr>
              <w:pStyle w:val="Tabletext"/>
              <w:keepNext/>
              <w:keepLines/>
              <w:rPr>
                <w:rStyle w:val="Authorexampletext"/>
                <w:color w:val="000000"/>
              </w:rPr>
            </w:pPr>
            <w:r w:rsidRPr="007E3A4F">
              <w:rPr>
                <w:rStyle w:val="Authorexampletext"/>
                <w:color w:val="000000"/>
              </w:rPr>
              <w:t xml:space="preserve">Any consecutive 168 hours (7 </w:t>
            </w:r>
            <w:r>
              <w:rPr>
                <w:rStyle w:val="Authorexampletext"/>
                <w:color w:val="000000"/>
              </w:rPr>
              <w:t>d</w:t>
            </w:r>
            <w:r w:rsidRPr="007E3A4F">
              <w:rPr>
                <w:rStyle w:val="Authorexampletext"/>
                <w:color w:val="000000"/>
              </w:rPr>
              <w:t>ays)</w:t>
            </w:r>
          </w:p>
        </w:tc>
        <w:tc>
          <w:tcPr>
            <w:tcW w:w="5033" w:type="dxa"/>
          </w:tcPr>
          <w:p w14:paraId="162F95D0" w14:textId="77777777" w:rsidR="000B746E" w:rsidRPr="007E3A4F" w:rsidRDefault="000B746E" w:rsidP="00A800EC">
            <w:pPr>
              <w:pStyle w:val="Tabletext"/>
              <w:keepNext/>
              <w:keepLines/>
              <w:rPr>
                <w:rStyle w:val="italics"/>
                <w:i w:val="0"/>
                <w:iCs w:val="0"/>
              </w:rPr>
            </w:pPr>
            <w:r w:rsidRPr="001B14E6">
              <w:t xml:space="preserve">Maximum </w:t>
            </w:r>
            <w:r w:rsidRPr="001B14E6">
              <w:rPr>
                <w:highlight w:val="green"/>
              </w:rPr>
              <w:t>60</w:t>
            </w:r>
            <w:r w:rsidRPr="001B14E6">
              <w:t xml:space="preserve"> hours duty</w:t>
            </w:r>
          </w:p>
        </w:tc>
      </w:tr>
      <w:tr w:rsidR="000B746E" w:rsidRPr="00E9261E" w14:paraId="3CDC1249" w14:textId="77777777" w:rsidTr="00A800EC">
        <w:trPr>
          <w:cantSplit/>
        </w:trPr>
        <w:tc>
          <w:tcPr>
            <w:tcW w:w="4601" w:type="dxa"/>
            <w:tcBorders>
              <w:top w:val="single" w:sz="4" w:space="0" w:color="0080A2" w:themeColor="accent2"/>
              <w:bottom w:val="single" w:sz="4" w:space="0" w:color="0080A2" w:themeColor="accent2"/>
            </w:tcBorders>
          </w:tcPr>
          <w:p w14:paraId="34D14D2B" w14:textId="77777777" w:rsidR="000B746E" w:rsidRPr="00E9261E" w:rsidRDefault="000B746E" w:rsidP="00A800EC">
            <w:pPr>
              <w:pStyle w:val="Tabletext"/>
              <w:keepNext/>
              <w:keepLines/>
              <w:rPr>
                <w:rStyle w:val="Authorexampletext"/>
                <w:color w:val="000000"/>
              </w:rPr>
            </w:pPr>
            <w:r w:rsidRPr="001B14E6">
              <w:t xml:space="preserve">Any consecutive 336 hours (14 </w:t>
            </w:r>
            <w:r>
              <w:t>d</w:t>
            </w:r>
            <w:r w:rsidRPr="001B14E6">
              <w:t>ays)</w:t>
            </w:r>
          </w:p>
        </w:tc>
        <w:tc>
          <w:tcPr>
            <w:tcW w:w="5033" w:type="dxa"/>
          </w:tcPr>
          <w:p w14:paraId="5C8A333A" w14:textId="77777777" w:rsidR="000B746E" w:rsidRPr="007E3A4F" w:rsidRDefault="000B746E" w:rsidP="00A800EC">
            <w:pPr>
              <w:pStyle w:val="Tabletext"/>
              <w:keepNext/>
              <w:keepLines/>
              <w:rPr>
                <w:rStyle w:val="italics"/>
                <w:i w:val="0"/>
                <w:iCs w:val="0"/>
              </w:rPr>
            </w:pPr>
            <w:r w:rsidRPr="001B14E6">
              <w:t xml:space="preserve">Maximum </w:t>
            </w:r>
            <w:r w:rsidRPr="001B14E6">
              <w:rPr>
                <w:highlight w:val="green"/>
              </w:rPr>
              <w:t>100</w:t>
            </w:r>
            <w:r w:rsidRPr="001B14E6">
              <w:t xml:space="preserve"> hours duty</w:t>
            </w:r>
          </w:p>
        </w:tc>
      </w:tr>
    </w:tbl>
    <w:p w14:paraId="636A1CCF" w14:textId="4D52D8C5" w:rsidR="001124D4" w:rsidRPr="002E718C" w:rsidRDefault="001124D4" w:rsidP="00806C2B">
      <w:pPr>
        <w:pStyle w:val="ListBullet"/>
      </w:pPr>
      <w:r w:rsidRPr="002E718C">
        <w:fldChar w:fldCharType="end"/>
      </w:r>
      <w:r w:rsidRPr="002E718C">
        <w:t xml:space="preserve"> (Section </w:t>
      </w:r>
      <w:r w:rsidRPr="002E718C">
        <w:fldChar w:fldCharType="begin"/>
      </w:r>
      <w:r w:rsidRPr="002E718C">
        <w:instrText xml:space="preserve"> REF _Ref32852964 \r \h </w:instrText>
      </w:r>
      <w:r w:rsidR="002E718C" w:rsidRPr="002E718C">
        <w:instrText xml:space="preserve"> \* MERGEFORMAT </w:instrText>
      </w:r>
      <w:r w:rsidRPr="002E718C">
        <w:fldChar w:fldCharType="separate"/>
      </w:r>
      <w:r w:rsidR="000B746E">
        <w:t>1.2.3</w:t>
      </w:r>
      <w:r w:rsidRPr="002E718C">
        <w:fldChar w:fldCharType="end"/>
      </w:r>
      <w:r w:rsidRPr="002E718C">
        <w:t xml:space="preserve"> Duty time, FDP, flight time and cumulative limits)</w:t>
      </w:r>
    </w:p>
    <w:p w14:paraId="78E00FFB" w14:textId="77777777" w:rsidR="001124D4" w:rsidRPr="002E718C" w:rsidRDefault="001124D4" w:rsidP="00806C2B">
      <w:pPr>
        <w:pStyle w:val="ListBullet"/>
      </w:pPr>
      <w:r w:rsidRPr="002E718C">
        <w:t>consider any additional sectors and adjust the maximum FDP accordingly</w:t>
      </w:r>
    </w:p>
    <w:p w14:paraId="46D207C5" w14:textId="77777777" w:rsidR="001124D4" w:rsidRPr="002E718C" w:rsidRDefault="001124D4" w:rsidP="00806C2B">
      <w:pPr>
        <w:pStyle w:val="ListBullet"/>
      </w:pPr>
      <w:r w:rsidRPr="002E718C">
        <w:t>not exceed cumulative, or ODP limits</w:t>
      </w:r>
    </w:p>
    <w:p w14:paraId="0280E683" w14:textId="77777777" w:rsidR="001124D4" w:rsidRPr="002E718C" w:rsidRDefault="001124D4" w:rsidP="00806C2B">
      <w:pPr>
        <w:pStyle w:val="ListBullet"/>
      </w:pPr>
      <w:r w:rsidRPr="002E718C">
        <w:t>be recorded in the flight and duty records.</w:t>
      </w:r>
    </w:p>
    <w:p w14:paraId="2617F02E" w14:textId="77777777" w:rsidR="001124D4" w:rsidRPr="004E7ED2" w:rsidRDefault="001124D4" w:rsidP="001124D4">
      <w:pPr>
        <w:pStyle w:val="Heading3"/>
      </w:pPr>
      <w:bookmarkStart w:id="56" w:name="_Toc17708165"/>
      <w:bookmarkStart w:id="57" w:name="_Toc16249937"/>
      <w:bookmarkStart w:id="58" w:name="_Toc32327494"/>
      <w:bookmarkStart w:id="59" w:name="_Toc34662182"/>
      <w:bookmarkStart w:id="60" w:name="_Toc191569806"/>
      <w:bookmarkEnd w:id="56"/>
      <w:r w:rsidRPr="004E7ED2">
        <w:t xml:space="preserve">Standby </w:t>
      </w:r>
      <w:r>
        <w:t>l</w:t>
      </w:r>
      <w:r w:rsidRPr="004E7ED2">
        <w:t>imits</w:t>
      </w:r>
      <w:bookmarkEnd w:id="57"/>
      <w:bookmarkEnd w:id="58"/>
      <w:bookmarkEnd w:id="59"/>
      <w:bookmarkEnd w:id="60"/>
    </w:p>
    <w:p w14:paraId="7F65DE37" w14:textId="4E601CF3" w:rsidR="001124D4" w:rsidRDefault="001124D4" w:rsidP="001124D4">
      <w:r>
        <w:t>Standby must only be undertaken in suitable sleeping accommodation. At home base this is taken to be the pilot’s home, so no assessment of suitability is required. For any accommodation away from home base the accommodation will meet the criteria in Section</w:t>
      </w:r>
      <w:r w:rsidRPr="004E7ED2">
        <w:t xml:space="preserve"> </w:t>
      </w:r>
      <w:r>
        <w:rPr>
          <w:rStyle w:val="Highlighttext"/>
        </w:rPr>
        <w:fldChar w:fldCharType="begin"/>
      </w:r>
      <w:r>
        <w:instrText xml:space="preserve"> REF _Ref33010033 \r \h </w:instrText>
      </w:r>
      <w:r>
        <w:rPr>
          <w:rStyle w:val="Highlighttext"/>
        </w:rPr>
      </w:r>
      <w:r>
        <w:rPr>
          <w:rStyle w:val="Highlighttext"/>
        </w:rPr>
        <w:fldChar w:fldCharType="separate"/>
      </w:r>
      <w:r w:rsidR="000B746E">
        <w:t>1.2.15</w:t>
      </w:r>
      <w:r>
        <w:rPr>
          <w:rStyle w:val="Highlighttext"/>
        </w:rPr>
        <w:fldChar w:fldCharType="end"/>
      </w:r>
      <w:r w:rsidRPr="004E7ED2">
        <w:t xml:space="preserve"> Accommodation.</w:t>
      </w:r>
    </w:p>
    <w:p w14:paraId="020ADC18" w14:textId="77777777" w:rsidR="001124D4" w:rsidRPr="00806C2B" w:rsidRDefault="001124D4" w:rsidP="00806C2B">
      <w:pPr>
        <w:ind w:left="1134" w:hanging="1134"/>
        <w:rPr>
          <w:color w:val="AC2C0C"/>
        </w:rPr>
      </w:pPr>
      <w:r w:rsidRPr="00806C2B">
        <w:rPr>
          <w:b/>
          <w:bCs/>
          <w:color w:val="AC2C0C"/>
        </w:rPr>
        <w:lastRenderedPageBreak/>
        <w:t>Note:</w:t>
      </w:r>
      <w:r w:rsidRPr="00806C2B">
        <w:rPr>
          <w:color w:val="AC2C0C"/>
        </w:rPr>
        <w:tab/>
        <w:t>In this example, the operator has decided to only roster standby where the pilot is at home because the base facility only has suitable resting accommodation and does not have suitable sleeping accommodation.</w:t>
      </w:r>
    </w:p>
    <w:p w14:paraId="75AA3EC9" w14:textId="77777777" w:rsidR="001124D4" w:rsidRPr="004E7ED2" w:rsidRDefault="001124D4" w:rsidP="001124D4">
      <w:r>
        <w:t>The following standby limits will apply:</w:t>
      </w:r>
    </w:p>
    <w:p w14:paraId="1F379C76" w14:textId="77777777" w:rsidR="001124D4" w:rsidRPr="00806C2B" w:rsidRDefault="001124D4" w:rsidP="00806C2B">
      <w:pPr>
        <w:pStyle w:val="ListBullet"/>
      </w:pPr>
      <w:r w:rsidRPr="00806C2B">
        <w:t>a pilot will not be held on standby for greater than a 14-hour period</w:t>
      </w:r>
    </w:p>
    <w:p w14:paraId="337A1397" w14:textId="77777777" w:rsidR="001124D4" w:rsidRPr="00806C2B" w:rsidRDefault="001124D4" w:rsidP="00806C2B">
      <w:pPr>
        <w:pStyle w:val="ListBullet"/>
      </w:pPr>
      <w:r w:rsidRPr="00806C2B">
        <w:t>if called out from standby after a 4-hour period on standby, the maximum FDP limit that applies to that FCM is reduced by the length of time they are on standby in excess of 4 hours</w:t>
      </w:r>
    </w:p>
    <w:p w14:paraId="73940136" w14:textId="77777777" w:rsidR="000B746E" w:rsidRDefault="001124D4" w:rsidP="00806C2B">
      <w:pPr>
        <w:pStyle w:val="ListBullet"/>
      </w:pPr>
      <w:r w:rsidRPr="00806C2B">
        <w:t xml:space="preserve">if not called-out from standby, the pilot will have a minimum ODP of at least 10 hours after the standby period finishes. Refer also to </w:t>
      </w:r>
      <w:r w:rsidRPr="00806C2B">
        <w:fldChar w:fldCharType="begin"/>
      </w:r>
      <w:r w:rsidRPr="00806C2B">
        <w:instrText xml:space="preserve"> REF _Ref33010050 \h </w:instrText>
      </w:r>
      <w:r w:rsidR="00806C2B">
        <w:instrText xml:space="preserve"> \* MERGEFORMAT </w:instrText>
      </w:r>
      <w:r w:rsidRPr="00806C2B">
        <w:fldChar w:fldCharType="separate"/>
      </w:r>
    </w:p>
    <w:tbl>
      <w:tblPr>
        <w:tblStyle w:val="SD-generalcontent"/>
        <w:tblW w:w="9634" w:type="dxa"/>
        <w:tblBorders>
          <w:left w:val="single" w:sz="4" w:space="0" w:color="0080A2"/>
          <w:right w:val="single" w:sz="4" w:space="0" w:color="0080A2"/>
          <w:insideV w:val="single" w:sz="4" w:space="0" w:color="0080A2"/>
        </w:tblBorders>
        <w:tblLook w:val="0620" w:firstRow="1" w:lastRow="0" w:firstColumn="0" w:lastColumn="0" w:noHBand="1" w:noVBand="1"/>
      </w:tblPr>
      <w:tblGrid>
        <w:gridCol w:w="4601"/>
        <w:gridCol w:w="5033"/>
      </w:tblGrid>
      <w:tr w:rsidR="000B746E" w:rsidRPr="001B5A6A" w14:paraId="76CA530F" w14:textId="77777777" w:rsidTr="00A800EC">
        <w:trPr>
          <w:cnfStyle w:val="100000000000" w:firstRow="1" w:lastRow="0" w:firstColumn="0" w:lastColumn="0" w:oddVBand="0" w:evenVBand="0" w:oddHBand="0" w:evenHBand="0" w:firstRowFirstColumn="0" w:firstRowLastColumn="0" w:lastRowFirstColumn="0" w:lastRowLastColumn="0"/>
          <w:cantSplit/>
        </w:trPr>
        <w:tc>
          <w:tcPr>
            <w:tcW w:w="4601" w:type="dxa"/>
            <w:tcBorders>
              <w:top w:val="single" w:sz="4" w:space="0" w:color="0080A2" w:themeColor="accent2"/>
              <w:left w:val="single" w:sz="4" w:space="0" w:color="0080A2" w:themeColor="accent2"/>
              <w:bottom w:val="single" w:sz="4" w:space="0" w:color="0080A2" w:themeColor="accent2"/>
            </w:tcBorders>
            <w:shd w:val="clear" w:color="auto" w:fill="0080A2" w:themeFill="accent2"/>
          </w:tcPr>
          <w:p w14:paraId="29E9A2C3" w14:textId="6114BC98" w:rsidR="000B746E" w:rsidRPr="001B5A6A" w:rsidRDefault="000B746E" w:rsidP="000B746E">
            <w:pPr>
              <w:pStyle w:val="ListBullet"/>
              <w:rPr>
                <w:color w:val="FFFFFF" w:themeColor="background1"/>
              </w:rPr>
            </w:pPr>
            <w:r>
              <w:rPr>
                <w:color w:val="FFFFFF" w:themeColor="background1"/>
              </w:rPr>
              <w:t>After FDP</w:t>
            </w:r>
          </w:p>
        </w:tc>
        <w:tc>
          <w:tcPr>
            <w:tcW w:w="5033" w:type="dxa"/>
            <w:tcBorders>
              <w:top w:val="single" w:sz="4" w:space="0" w:color="0080A2" w:themeColor="accent2"/>
              <w:bottom w:val="single" w:sz="4" w:space="0" w:color="0080A2" w:themeColor="accent2"/>
              <w:right w:val="single" w:sz="4" w:space="0" w:color="0080A2" w:themeColor="accent2"/>
            </w:tcBorders>
            <w:shd w:val="clear" w:color="auto" w:fill="0080A2" w:themeFill="accent2"/>
          </w:tcPr>
          <w:p w14:paraId="0315CF9C" w14:textId="77777777" w:rsidR="000B746E" w:rsidRPr="001B5A6A" w:rsidRDefault="000B746E" w:rsidP="00A800EC">
            <w:pPr>
              <w:pStyle w:val="Tabletext"/>
              <w:keepNext/>
              <w:keepLines/>
              <w:rPr>
                <w:color w:val="FFFFFF" w:themeColor="background1"/>
              </w:rPr>
            </w:pPr>
            <w:r w:rsidRPr="00E71CCE">
              <w:rPr>
                <w:color w:val="FFFFFF" w:themeColor="background1"/>
              </w:rPr>
              <w:t xml:space="preserve">Minimum of </w:t>
            </w:r>
            <w:r w:rsidRPr="00E71CCE">
              <w:rPr>
                <w:color w:val="FFFFFF" w:themeColor="background1"/>
                <w:highlight w:val="green"/>
              </w:rPr>
              <w:t>12</w:t>
            </w:r>
            <w:r w:rsidRPr="00E71CCE">
              <w:rPr>
                <w:color w:val="FFFFFF" w:themeColor="background1"/>
              </w:rPr>
              <w:t xml:space="preserve"> hours off duty plus 1.5 times any additional duty exceeded 12 hours</w:t>
            </w:r>
          </w:p>
        </w:tc>
      </w:tr>
      <w:tr w:rsidR="000B746E" w:rsidRPr="00E9261E" w14:paraId="2BE097E1" w14:textId="77777777" w:rsidTr="00A800EC">
        <w:trPr>
          <w:cantSplit/>
        </w:trPr>
        <w:tc>
          <w:tcPr>
            <w:tcW w:w="4601" w:type="dxa"/>
            <w:tcBorders>
              <w:top w:val="single" w:sz="4" w:space="0" w:color="0080A2" w:themeColor="accent2"/>
              <w:bottom w:val="single" w:sz="4" w:space="0" w:color="0080A2" w:themeColor="accent2"/>
            </w:tcBorders>
          </w:tcPr>
          <w:p w14:paraId="4AE159EA" w14:textId="77777777" w:rsidR="000B746E" w:rsidRPr="00E9261E" w:rsidRDefault="000B746E" w:rsidP="00E71CCE">
            <w:pPr>
              <w:pStyle w:val="Tabletext"/>
              <w:keepNext/>
              <w:keepLines/>
              <w:rPr>
                <w:rStyle w:val="Authorexampletext"/>
                <w:color w:val="000000"/>
              </w:rPr>
            </w:pPr>
            <w:r w:rsidRPr="00EA72FD">
              <w:t xml:space="preserve">Any consecutive 168 hours (7 </w:t>
            </w:r>
            <w:r>
              <w:t>d</w:t>
            </w:r>
            <w:r w:rsidRPr="00EA72FD">
              <w:t>ays)</w:t>
            </w:r>
          </w:p>
        </w:tc>
        <w:tc>
          <w:tcPr>
            <w:tcW w:w="5033" w:type="dxa"/>
          </w:tcPr>
          <w:p w14:paraId="42435354" w14:textId="77777777" w:rsidR="000B746E" w:rsidRPr="00E9261E" w:rsidRDefault="000B746E" w:rsidP="00E71CCE">
            <w:pPr>
              <w:pStyle w:val="Tabletext"/>
              <w:keepNext/>
              <w:keepLines/>
              <w:rPr>
                <w:rStyle w:val="italics"/>
              </w:rPr>
            </w:pPr>
            <w:r w:rsidRPr="00EA72FD">
              <w:t xml:space="preserve">Minimum of </w:t>
            </w:r>
            <w:r w:rsidRPr="00E71CCE">
              <w:rPr>
                <w:highlight w:val="green"/>
              </w:rPr>
              <w:t>36</w:t>
            </w:r>
            <w:r w:rsidRPr="00EA72FD">
              <w:t xml:space="preserve"> consecutive hours off-duty that must include at least 2 local nights</w:t>
            </w:r>
          </w:p>
        </w:tc>
      </w:tr>
      <w:tr w:rsidR="000B746E" w:rsidRPr="00E9261E" w14:paraId="42E679CC" w14:textId="77777777" w:rsidTr="00A800EC">
        <w:trPr>
          <w:cantSplit/>
        </w:trPr>
        <w:tc>
          <w:tcPr>
            <w:tcW w:w="4601" w:type="dxa"/>
            <w:tcBorders>
              <w:top w:val="single" w:sz="4" w:space="0" w:color="0080A2" w:themeColor="accent2"/>
              <w:bottom w:val="single" w:sz="4" w:space="0" w:color="0080A2" w:themeColor="accent2"/>
            </w:tcBorders>
          </w:tcPr>
          <w:p w14:paraId="622F6ED3" w14:textId="77777777" w:rsidR="000B746E" w:rsidRPr="00E9261E" w:rsidRDefault="000B746E" w:rsidP="00E71CCE">
            <w:pPr>
              <w:pStyle w:val="Tabletext"/>
              <w:keepNext/>
              <w:keepLines/>
              <w:rPr>
                <w:rStyle w:val="Authorexampletext"/>
                <w:color w:val="000000"/>
              </w:rPr>
            </w:pPr>
            <w:r w:rsidRPr="00EA72FD">
              <w:t xml:space="preserve">28 </w:t>
            </w:r>
            <w:r>
              <w:t>d</w:t>
            </w:r>
            <w:r w:rsidRPr="00EA72FD">
              <w:t>ays</w:t>
            </w:r>
          </w:p>
        </w:tc>
        <w:tc>
          <w:tcPr>
            <w:tcW w:w="5033" w:type="dxa"/>
          </w:tcPr>
          <w:p w14:paraId="50BB778F" w14:textId="77777777" w:rsidR="000B746E" w:rsidRPr="00E9261E" w:rsidRDefault="000B746E" w:rsidP="00E71CCE">
            <w:pPr>
              <w:pStyle w:val="Tabletext"/>
              <w:keepNext/>
              <w:keepLines/>
              <w:rPr>
                <w:rStyle w:val="italics"/>
              </w:rPr>
            </w:pPr>
            <w:r w:rsidRPr="00EA72FD">
              <w:t xml:space="preserve">Must have had at least </w:t>
            </w:r>
            <w:r w:rsidRPr="00E71CCE">
              <w:rPr>
                <w:highlight w:val="green"/>
              </w:rPr>
              <w:t>6</w:t>
            </w:r>
            <w:r w:rsidRPr="00EA72FD">
              <w:t xml:space="preserve"> days off-duty in the 28 consecutive days before commencing the FDP or standby</w:t>
            </w:r>
          </w:p>
        </w:tc>
      </w:tr>
    </w:tbl>
    <w:p w14:paraId="6D4E4E96" w14:textId="0FFF6756" w:rsidR="001124D4" w:rsidRPr="00806C2B" w:rsidRDefault="001124D4" w:rsidP="00806C2B">
      <w:pPr>
        <w:pStyle w:val="ListBullet"/>
      </w:pPr>
      <w:r w:rsidRPr="00806C2B">
        <w:fldChar w:fldCharType="end"/>
      </w:r>
      <w:r w:rsidRPr="00806C2B">
        <w:t xml:space="preserve"> – Calculating minimum ODPs</w:t>
      </w:r>
    </w:p>
    <w:p w14:paraId="3CCD25AA" w14:textId="77777777" w:rsidR="000B746E" w:rsidRDefault="001124D4" w:rsidP="00806C2B">
      <w:pPr>
        <w:pStyle w:val="ListBullet"/>
      </w:pPr>
      <w:r w:rsidRPr="00806C2B">
        <w:t xml:space="preserve">a standby that is terminated by advising the pilot via the communication protocol (refer Section </w:t>
      </w:r>
      <w:r w:rsidRPr="00806C2B">
        <w:fldChar w:fldCharType="begin"/>
      </w:r>
      <w:r w:rsidRPr="00806C2B">
        <w:instrText xml:space="preserve"> REF _Ref32852765 \r \h </w:instrText>
      </w:r>
      <w:r w:rsidR="00806C2B">
        <w:instrText xml:space="preserve"> \* MERGEFORMAT </w:instrText>
      </w:r>
      <w:r w:rsidRPr="00806C2B">
        <w:fldChar w:fldCharType="separate"/>
      </w:r>
      <w:r w:rsidR="000B746E">
        <w:t>1.2.1.4</w:t>
      </w:r>
      <w:r w:rsidRPr="00806C2B">
        <w:fldChar w:fldCharType="end"/>
      </w:r>
      <w:r w:rsidRPr="00806C2B">
        <w:t xml:space="preserve"> Communication protocol), is taken to have been completed and the pilot will have at least 10 consecutive hours off duty from the time they were notified. Refer also to </w:t>
      </w:r>
      <w:r w:rsidRPr="00151375">
        <w:fldChar w:fldCharType="begin"/>
      </w:r>
      <w:r w:rsidRPr="00151375">
        <w:instrText xml:space="preserve"> REF _Ref33011612 \h </w:instrText>
      </w:r>
      <w:r w:rsidR="00806C2B" w:rsidRPr="00151375">
        <w:instrText xml:space="preserve"> \* MERGEFORMAT </w:instrText>
      </w:r>
      <w:r w:rsidRPr="00151375">
        <w:fldChar w:fldCharType="separate"/>
      </w:r>
    </w:p>
    <w:tbl>
      <w:tblPr>
        <w:tblStyle w:val="SD-generalcontent"/>
        <w:tblW w:w="9634" w:type="dxa"/>
        <w:tblBorders>
          <w:left w:val="single" w:sz="4" w:space="0" w:color="0080A2"/>
          <w:right w:val="single" w:sz="4" w:space="0" w:color="0080A2"/>
          <w:insideV w:val="single" w:sz="4" w:space="0" w:color="0080A2"/>
        </w:tblBorders>
        <w:tblLook w:val="0620" w:firstRow="1" w:lastRow="0" w:firstColumn="0" w:lastColumn="0" w:noHBand="1" w:noVBand="1"/>
      </w:tblPr>
      <w:tblGrid>
        <w:gridCol w:w="4601"/>
        <w:gridCol w:w="5033"/>
      </w:tblGrid>
      <w:tr w:rsidR="000B746E" w:rsidRPr="001B5A6A" w14:paraId="4BBEB94F" w14:textId="77777777" w:rsidTr="00A800EC">
        <w:trPr>
          <w:cnfStyle w:val="100000000000" w:firstRow="1" w:lastRow="0" w:firstColumn="0" w:lastColumn="0" w:oddVBand="0" w:evenVBand="0" w:oddHBand="0" w:evenHBand="0" w:firstRowFirstColumn="0" w:firstRowLastColumn="0" w:lastRowFirstColumn="0" w:lastRowLastColumn="0"/>
          <w:cantSplit/>
        </w:trPr>
        <w:tc>
          <w:tcPr>
            <w:tcW w:w="4601" w:type="dxa"/>
            <w:tcBorders>
              <w:top w:val="single" w:sz="4" w:space="0" w:color="0080A2" w:themeColor="accent2"/>
              <w:left w:val="single" w:sz="4" w:space="0" w:color="0080A2" w:themeColor="accent2"/>
              <w:bottom w:val="single" w:sz="4" w:space="0" w:color="0080A2" w:themeColor="accent2"/>
            </w:tcBorders>
            <w:shd w:val="clear" w:color="auto" w:fill="0080A2" w:themeFill="accent2"/>
          </w:tcPr>
          <w:p w14:paraId="195D39FE" w14:textId="0BF122B5" w:rsidR="000B746E" w:rsidRPr="001B5A6A" w:rsidRDefault="000B746E" w:rsidP="000B746E">
            <w:pPr>
              <w:pStyle w:val="ListBullet"/>
              <w:rPr>
                <w:color w:val="FFFFFF" w:themeColor="background1"/>
              </w:rPr>
            </w:pPr>
            <w:r>
              <w:rPr>
                <w:color w:val="FFFFFF" w:themeColor="background1"/>
              </w:rPr>
              <w:t>After FDP</w:t>
            </w:r>
          </w:p>
        </w:tc>
        <w:tc>
          <w:tcPr>
            <w:tcW w:w="5033" w:type="dxa"/>
            <w:tcBorders>
              <w:top w:val="single" w:sz="4" w:space="0" w:color="0080A2" w:themeColor="accent2"/>
              <w:bottom w:val="single" w:sz="4" w:space="0" w:color="0080A2" w:themeColor="accent2"/>
              <w:right w:val="single" w:sz="4" w:space="0" w:color="0080A2" w:themeColor="accent2"/>
            </w:tcBorders>
            <w:shd w:val="clear" w:color="auto" w:fill="0080A2" w:themeFill="accent2"/>
          </w:tcPr>
          <w:p w14:paraId="28868590" w14:textId="77777777" w:rsidR="000B746E" w:rsidRPr="001B5A6A" w:rsidRDefault="000B746E" w:rsidP="00A800EC">
            <w:pPr>
              <w:pStyle w:val="Tabletext"/>
              <w:keepNext/>
              <w:keepLines/>
              <w:rPr>
                <w:color w:val="FFFFFF" w:themeColor="background1"/>
              </w:rPr>
            </w:pPr>
            <w:r w:rsidRPr="00E71CCE">
              <w:rPr>
                <w:color w:val="FFFFFF" w:themeColor="background1"/>
              </w:rPr>
              <w:t xml:space="preserve">Minimum of </w:t>
            </w:r>
            <w:r w:rsidRPr="00E71CCE">
              <w:rPr>
                <w:color w:val="FFFFFF" w:themeColor="background1"/>
                <w:highlight w:val="green"/>
              </w:rPr>
              <w:t>12</w:t>
            </w:r>
            <w:r w:rsidRPr="00E71CCE">
              <w:rPr>
                <w:color w:val="FFFFFF" w:themeColor="background1"/>
              </w:rPr>
              <w:t xml:space="preserve"> hours off duty plus 1.5 times any additional duty exceeded 12 hours</w:t>
            </w:r>
          </w:p>
        </w:tc>
      </w:tr>
      <w:tr w:rsidR="000B746E" w:rsidRPr="00E9261E" w14:paraId="3621FF9F" w14:textId="77777777" w:rsidTr="00A800EC">
        <w:trPr>
          <w:cantSplit/>
        </w:trPr>
        <w:tc>
          <w:tcPr>
            <w:tcW w:w="4601" w:type="dxa"/>
            <w:tcBorders>
              <w:top w:val="single" w:sz="4" w:space="0" w:color="0080A2" w:themeColor="accent2"/>
              <w:bottom w:val="single" w:sz="4" w:space="0" w:color="0080A2" w:themeColor="accent2"/>
            </w:tcBorders>
          </w:tcPr>
          <w:p w14:paraId="6ED7D6ED" w14:textId="77777777" w:rsidR="000B746E" w:rsidRPr="00E9261E" w:rsidRDefault="000B746E" w:rsidP="00E71CCE">
            <w:pPr>
              <w:pStyle w:val="Tabletext"/>
              <w:keepNext/>
              <w:keepLines/>
              <w:rPr>
                <w:rStyle w:val="Authorexampletext"/>
                <w:color w:val="000000"/>
              </w:rPr>
            </w:pPr>
            <w:r w:rsidRPr="00EA72FD">
              <w:t xml:space="preserve">Any consecutive 168 hours (7 </w:t>
            </w:r>
            <w:r>
              <w:t>d</w:t>
            </w:r>
            <w:r w:rsidRPr="00EA72FD">
              <w:t>ays)</w:t>
            </w:r>
          </w:p>
        </w:tc>
        <w:tc>
          <w:tcPr>
            <w:tcW w:w="5033" w:type="dxa"/>
          </w:tcPr>
          <w:p w14:paraId="695D2A05" w14:textId="77777777" w:rsidR="000B746E" w:rsidRPr="00E9261E" w:rsidRDefault="000B746E" w:rsidP="00E71CCE">
            <w:pPr>
              <w:pStyle w:val="Tabletext"/>
              <w:keepNext/>
              <w:keepLines/>
              <w:rPr>
                <w:rStyle w:val="italics"/>
              </w:rPr>
            </w:pPr>
            <w:r w:rsidRPr="00EA72FD">
              <w:t xml:space="preserve">Minimum of </w:t>
            </w:r>
            <w:r w:rsidRPr="00E71CCE">
              <w:rPr>
                <w:highlight w:val="green"/>
              </w:rPr>
              <w:t>36</w:t>
            </w:r>
            <w:r w:rsidRPr="00EA72FD">
              <w:t xml:space="preserve"> consecutive hours off-duty that must include at least 2 local nights</w:t>
            </w:r>
          </w:p>
        </w:tc>
      </w:tr>
      <w:tr w:rsidR="000B746E" w:rsidRPr="00E9261E" w14:paraId="73002735" w14:textId="77777777" w:rsidTr="00A800EC">
        <w:trPr>
          <w:cantSplit/>
        </w:trPr>
        <w:tc>
          <w:tcPr>
            <w:tcW w:w="4601" w:type="dxa"/>
            <w:tcBorders>
              <w:top w:val="single" w:sz="4" w:space="0" w:color="0080A2" w:themeColor="accent2"/>
              <w:bottom w:val="single" w:sz="4" w:space="0" w:color="0080A2" w:themeColor="accent2"/>
            </w:tcBorders>
          </w:tcPr>
          <w:p w14:paraId="51584FA0" w14:textId="77777777" w:rsidR="000B746E" w:rsidRPr="00E9261E" w:rsidRDefault="000B746E" w:rsidP="00E71CCE">
            <w:pPr>
              <w:pStyle w:val="Tabletext"/>
              <w:keepNext/>
              <w:keepLines/>
              <w:rPr>
                <w:rStyle w:val="Authorexampletext"/>
                <w:color w:val="000000"/>
              </w:rPr>
            </w:pPr>
            <w:r w:rsidRPr="00EA72FD">
              <w:t xml:space="preserve">28 </w:t>
            </w:r>
            <w:r>
              <w:t>d</w:t>
            </w:r>
            <w:r w:rsidRPr="00EA72FD">
              <w:t>ays</w:t>
            </w:r>
          </w:p>
        </w:tc>
        <w:tc>
          <w:tcPr>
            <w:tcW w:w="5033" w:type="dxa"/>
          </w:tcPr>
          <w:p w14:paraId="43F3974C" w14:textId="77777777" w:rsidR="000B746E" w:rsidRPr="00E9261E" w:rsidRDefault="000B746E" w:rsidP="00E71CCE">
            <w:pPr>
              <w:pStyle w:val="Tabletext"/>
              <w:keepNext/>
              <w:keepLines/>
              <w:rPr>
                <w:rStyle w:val="italics"/>
              </w:rPr>
            </w:pPr>
            <w:r w:rsidRPr="00EA72FD">
              <w:t xml:space="preserve">Must have had at least </w:t>
            </w:r>
            <w:r w:rsidRPr="00E71CCE">
              <w:rPr>
                <w:highlight w:val="green"/>
              </w:rPr>
              <w:t>6</w:t>
            </w:r>
            <w:r w:rsidRPr="00EA72FD">
              <w:t xml:space="preserve"> days off-duty in the 28 consecutive days before commencing the FDP or standby</w:t>
            </w:r>
          </w:p>
        </w:tc>
      </w:tr>
    </w:tbl>
    <w:p w14:paraId="7029BC50" w14:textId="252AAF2B" w:rsidR="001124D4" w:rsidRPr="00806C2B" w:rsidRDefault="001124D4" w:rsidP="00806C2B">
      <w:pPr>
        <w:pStyle w:val="ListBullet"/>
      </w:pPr>
      <w:r w:rsidRPr="00151375">
        <w:fldChar w:fldCharType="end"/>
      </w:r>
      <w:r w:rsidRPr="00151375">
        <w:t xml:space="preserve"> –</w:t>
      </w:r>
      <w:r w:rsidRPr="00806C2B">
        <w:t xml:space="preserve"> Calculating minimum ODPs</w:t>
      </w:r>
    </w:p>
    <w:p w14:paraId="0C2A3197" w14:textId="77777777" w:rsidR="001124D4" w:rsidRPr="00806C2B" w:rsidRDefault="001124D4" w:rsidP="00806C2B">
      <w:pPr>
        <w:pStyle w:val="ListBullet"/>
      </w:pPr>
      <w:r w:rsidRPr="00806C2B">
        <w:t>if called out from standby, the maximum combined duration of standby plus the subsequent FDP is 16 hours.</w:t>
      </w:r>
    </w:p>
    <w:p w14:paraId="49BD3051" w14:textId="77777777" w:rsidR="001124D4" w:rsidRPr="004E7ED2" w:rsidRDefault="001124D4" w:rsidP="001124D4">
      <w:r w:rsidRPr="00896561">
        <w:t xml:space="preserve">Standby is a period when the </w:t>
      </w:r>
      <w:r w:rsidRPr="004E7ED2">
        <w:t>pilot is free of all duties and so pilots are not to be contacted during standby unless it is for the purposes of advising of an impending FDP.</w:t>
      </w:r>
    </w:p>
    <w:p w14:paraId="79F371AF" w14:textId="77777777" w:rsidR="001124D4" w:rsidRPr="004E7ED2" w:rsidRDefault="001124D4" w:rsidP="001124D4">
      <w:pPr>
        <w:pStyle w:val="Heading3"/>
      </w:pPr>
      <w:bookmarkStart w:id="61" w:name="_Toc16249938"/>
      <w:bookmarkStart w:id="62" w:name="_Toc32327495"/>
      <w:bookmarkStart w:id="63" w:name="_Toc34662183"/>
      <w:bookmarkStart w:id="64" w:name="_Toc191569807"/>
      <w:r w:rsidRPr="004E7ED2">
        <w:t>Positioning</w:t>
      </w:r>
      <w:bookmarkEnd w:id="61"/>
      <w:bookmarkEnd w:id="62"/>
      <w:bookmarkEnd w:id="63"/>
      <w:bookmarkEnd w:id="64"/>
    </w:p>
    <w:p w14:paraId="0B5D33C0" w14:textId="100A9147" w:rsidR="001124D4" w:rsidRPr="004E7ED2" w:rsidRDefault="001124D4" w:rsidP="001124D4">
      <w:r>
        <w:t xml:space="preserve">For operational reasons the Chief Pilot </w:t>
      </w:r>
      <w:r w:rsidRPr="004E7ED2">
        <w:rPr>
          <w:highlight w:val="green"/>
        </w:rPr>
        <w:t>(or delegated person)</w:t>
      </w:r>
      <w:r w:rsidRPr="004E7ED2">
        <w:t xml:space="preserve"> may request a pilot to position to another location following a flight. The time spent in positioning is to be added to the preceding FDP when determining the subsequent minimum off-duty period (refer also to</w:t>
      </w:r>
      <w:r>
        <w:t xml:space="preserve"> Section </w:t>
      </w:r>
      <w:r>
        <w:fldChar w:fldCharType="begin"/>
      </w:r>
      <w:r>
        <w:instrText xml:space="preserve"> REF _Ref33011675 \r \h </w:instrText>
      </w:r>
      <w:r>
        <w:fldChar w:fldCharType="separate"/>
      </w:r>
      <w:r w:rsidR="000B746E">
        <w:t>1.2.9</w:t>
      </w:r>
      <w:r>
        <w:fldChar w:fldCharType="end"/>
      </w:r>
      <w:r w:rsidRPr="004E7ED2">
        <w:t xml:space="preserve"> Off</w:t>
      </w:r>
      <w:r w:rsidR="003605F1">
        <w:t>-d</w:t>
      </w:r>
      <w:r w:rsidRPr="004E7ED2">
        <w:t xml:space="preserve">uty </w:t>
      </w:r>
      <w:r w:rsidR="003605F1">
        <w:t>p</w:t>
      </w:r>
      <w:r w:rsidRPr="004E7ED2">
        <w:t>eriods).</w:t>
      </w:r>
    </w:p>
    <w:p w14:paraId="1196F2E4" w14:textId="77777777" w:rsidR="001124D4" w:rsidRPr="004E7ED2" w:rsidRDefault="001124D4" w:rsidP="001124D4">
      <w:r>
        <w:t>If requeste</w:t>
      </w:r>
      <w:r w:rsidRPr="004E7ED2">
        <w:t>d to position prior to a flight in which they will be acting as a crewmember and the positioning is not separated from that flight by at least a prior sleep opportunity the positioning is included in the FDP and will be taken into account when determining whether the FDP can be achieved within the maximum FDP limit.</w:t>
      </w:r>
    </w:p>
    <w:p w14:paraId="66F0D9C3" w14:textId="7F5C1EFD" w:rsidR="001124D4" w:rsidRPr="004E7ED2" w:rsidRDefault="001124D4" w:rsidP="001124D4">
      <w:pPr>
        <w:pStyle w:val="Heading3"/>
      </w:pPr>
      <w:bookmarkStart w:id="65" w:name="_Toc32327496"/>
      <w:bookmarkStart w:id="66" w:name="_Ref32853165"/>
      <w:bookmarkStart w:id="67" w:name="_Ref33010096"/>
      <w:bookmarkStart w:id="68" w:name="_Ref33011661"/>
      <w:bookmarkStart w:id="69" w:name="_Ref33011675"/>
      <w:bookmarkStart w:id="70" w:name="_Toc34662184"/>
      <w:bookmarkStart w:id="71" w:name="_Toc191569808"/>
      <w:r w:rsidRPr="004E7ED2">
        <w:t>Off</w:t>
      </w:r>
      <w:r w:rsidR="003605F1">
        <w:t>-</w:t>
      </w:r>
      <w:r>
        <w:t>d</w:t>
      </w:r>
      <w:r w:rsidRPr="004E7ED2">
        <w:t xml:space="preserve">uty </w:t>
      </w:r>
      <w:r>
        <w:t>p</w:t>
      </w:r>
      <w:r w:rsidRPr="004E7ED2">
        <w:t>eriods</w:t>
      </w:r>
      <w:bookmarkEnd w:id="65"/>
      <w:bookmarkEnd w:id="66"/>
      <w:bookmarkEnd w:id="67"/>
      <w:bookmarkEnd w:id="68"/>
      <w:bookmarkEnd w:id="69"/>
      <w:bookmarkEnd w:id="70"/>
      <w:bookmarkEnd w:id="71"/>
    </w:p>
    <w:p w14:paraId="40DEEBE0" w14:textId="1E573AD5" w:rsidR="001124D4" w:rsidRDefault="001124D4" w:rsidP="001124D4">
      <w:r w:rsidRPr="00F00783">
        <w:t xml:space="preserve">Off-duty periods will include the minimum sleep opportunities (refer Section </w:t>
      </w:r>
      <w:r>
        <w:fldChar w:fldCharType="begin"/>
      </w:r>
      <w:r>
        <w:instrText xml:space="preserve"> PAGEREF _Ref32853181 \h </w:instrText>
      </w:r>
      <w:r>
        <w:fldChar w:fldCharType="separate"/>
      </w:r>
      <w:r w:rsidR="000B746E">
        <w:rPr>
          <w:noProof/>
        </w:rPr>
        <w:t>13</w:t>
      </w:r>
      <w:r>
        <w:fldChar w:fldCharType="end"/>
      </w:r>
      <w:r>
        <w:t xml:space="preserve"> </w:t>
      </w:r>
      <w:r w:rsidRPr="00C35971">
        <w:t xml:space="preserve">– </w:t>
      </w:r>
      <w:r w:rsidRPr="00F00783">
        <w:t xml:space="preserve">Prior </w:t>
      </w:r>
      <w:r>
        <w:t>s</w:t>
      </w:r>
      <w:r w:rsidRPr="00F00783">
        <w:t xml:space="preserve">leep </w:t>
      </w:r>
      <w:r>
        <w:t>o</w:t>
      </w:r>
      <w:r w:rsidRPr="00F00783">
        <w:t xml:space="preserve">pportunity ) and maintain cumulative limits (refer Section </w:t>
      </w:r>
      <w:r>
        <w:fldChar w:fldCharType="begin"/>
      </w:r>
      <w:r>
        <w:instrText xml:space="preserve"> REF _Ref32853193 \r \h </w:instrText>
      </w:r>
      <w:r>
        <w:fldChar w:fldCharType="separate"/>
      </w:r>
      <w:r w:rsidR="000B746E">
        <w:t>1.2.3</w:t>
      </w:r>
      <w:r>
        <w:fldChar w:fldCharType="end"/>
      </w:r>
      <w:r>
        <w:t xml:space="preserve"> </w:t>
      </w:r>
      <w:r w:rsidRPr="00F00783">
        <w:t xml:space="preserve">Duty </w:t>
      </w:r>
      <w:r>
        <w:t>t</w:t>
      </w:r>
      <w:r w:rsidRPr="00F00783">
        <w:t xml:space="preserve">ime, FDP, </w:t>
      </w:r>
      <w:r>
        <w:t>f</w:t>
      </w:r>
      <w:r w:rsidRPr="00F00783">
        <w:t xml:space="preserve">light </w:t>
      </w:r>
      <w:r>
        <w:t>t</w:t>
      </w:r>
      <w:r w:rsidRPr="00F00783">
        <w:t xml:space="preserve">ime &amp; </w:t>
      </w:r>
      <w:r>
        <w:t>c</w:t>
      </w:r>
      <w:r w:rsidRPr="00F00783">
        <w:t xml:space="preserve">umulative </w:t>
      </w:r>
      <w:r>
        <w:t>l</w:t>
      </w:r>
      <w:r w:rsidRPr="00F00783">
        <w:t>imits).</w:t>
      </w:r>
    </w:p>
    <w:p w14:paraId="266F3D9A" w14:textId="50B7CBF3" w:rsidR="00E71CCE" w:rsidRDefault="00E71CCE" w:rsidP="00E71CCE">
      <w:pPr>
        <w:pStyle w:val="Caption"/>
        <w:keepNext/>
      </w:pPr>
      <w:r>
        <w:lastRenderedPageBreak/>
        <w:t xml:space="preserve">Table </w:t>
      </w:r>
      <w:r>
        <w:fldChar w:fldCharType="begin"/>
      </w:r>
      <w:r>
        <w:instrText xml:space="preserve"> SEQ Table \* ARABIC </w:instrText>
      </w:r>
      <w:r>
        <w:fldChar w:fldCharType="separate"/>
      </w:r>
      <w:r w:rsidR="000B746E">
        <w:rPr>
          <w:noProof/>
        </w:rPr>
        <w:t>8</w:t>
      </w:r>
      <w:r>
        <w:fldChar w:fldCharType="end"/>
      </w:r>
      <w:r>
        <w:t xml:space="preserve"> </w:t>
      </w:r>
      <w:r w:rsidRPr="003415BF">
        <w:t>Off</w:t>
      </w:r>
      <w:r>
        <w:t>-</w:t>
      </w:r>
      <w:r w:rsidRPr="003415BF">
        <w:t>duty periods</w:t>
      </w:r>
    </w:p>
    <w:tbl>
      <w:tblPr>
        <w:tblStyle w:val="SD-generalcontent"/>
        <w:tblW w:w="9634" w:type="dxa"/>
        <w:tblBorders>
          <w:left w:val="single" w:sz="4" w:space="0" w:color="0080A2"/>
          <w:right w:val="single" w:sz="4" w:space="0" w:color="0080A2"/>
          <w:insideV w:val="single" w:sz="4" w:space="0" w:color="0080A2"/>
        </w:tblBorders>
        <w:tblLook w:val="0620" w:firstRow="1" w:lastRow="0" w:firstColumn="0" w:lastColumn="0" w:noHBand="1" w:noVBand="1"/>
      </w:tblPr>
      <w:tblGrid>
        <w:gridCol w:w="4601"/>
        <w:gridCol w:w="5033"/>
      </w:tblGrid>
      <w:tr w:rsidR="00E71CCE" w:rsidRPr="001B5A6A" w14:paraId="53A57244" w14:textId="77777777" w:rsidTr="00A800EC">
        <w:trPr>
          <w:cnfStyle w:val="100000000000" w:firstRow="1" w:lastRow="0" w:firstColumn="0" w:lastColumn="0" w:oddVBand="0" w:evenVBand="0" w:oddHBand="0" w:evenHBand="0" w:firstRowFirstColumn="0" w:firstRowLastColumn="0" w:lastRowFirstColumn="0" w:lastRowLastColumn="0"/>
          <w:cantSplit/>
        </w:trPr>
        <w:tc>
          <w:tcPr>
            <w:tcW w:w="4601" w:type="dxa"/>
            <w:tcBorders>
              <w:top w:val="single" w:sz="4" w:space="0" w:color="0080A2" w:themeColor="accent2"/>
              <w:left w:val="single" w:sz="4" w:space="0" w:color="0080A2" w:themeColor="accent2"/>
              <w:bottom w:val="single" w:sz="4" w:space="0" w:color="0080A2" w:themeColor="accent2"/>
            </w:tcBorders>
            <w:shd w:val="clear" w:color="auto" w:fill="0080A2" w:themeFill="accent2"/>
          </w:tcPr>
          <w:p w14:paraId="72B2FC22" w14:textId="58AFFCFD" w:rsidR="00E71CCE" w:rsidRPr="001B5A6A" w:rsidRDefault="00E71CCE" w:rsidP="00A800EC">
            <w:pPr>
              <w:pStyle w:val="Tabletext"/>
              <w:keepNext/>
              <w:keepLines/>
              <w:rPr>
                <w:color w:val="FFFFFF" w:themeColor="background1"/>
              </w:rPr>
            </w:pPr>
            <w:bookmarkStart w:id="72" w:name="_Ref33011612"/>
            <w:bookmarkStart w:id="73" w:name="_Ref33010050"/>
            <w:r>
              <w:rPr>
                <w:color w:val="FFFFFF" w:themeColor="background1"/>
              </w:rPr>
              <w:t>After FDP</w:t>
            </w:r>
          </w:p>
        </w:tc>
        <w:tc>
          <w:tcPr>
            <w:tcW w:w="5033" w:type="dxa"/>
            <w:tcBorders>
              <w:top w:val="single" w:sz="4" w:space="0" w:color="0080A2" w:themeColor="accent2"/>
              <w:bottom w:val="single" w:sz="4" w:space="0" w:color="0080A2" w:themeColor="accent2"/>
              <w:right w:val="single" w:sz="4" w:space="0" w:color="0080A2" w:themeColor="accent2"/>
            </w:tcBorders>
            <w:shd w:val="clear" w:color="auto" w:fill="0080A2" w:themeFill="accent2"/>
          </w:tcPr>
          <w:p w14:paraId="577F8F33" w14:textId="4032A160" w:rsidR="00E71CCE" w:rsidRPr="001B5A6A" w:rsidRDefault="00E71CCE" w:rsidP="00A800EC">
            <w:pPr>
              <w:pStyle w:val="Tabletext"/>
              <w:keepNext/>
              <w:keepLines/>
              <w:rPr>
                <w:color w:val="FFFFFF" w:themeColor="background1"/>
              </w:rPr>
            </w:pPr>
            <w:r w:rsidRPr="00E71CCE">
              <w:rPr>
                <w:color w:val="FFFFFF" w:themeColor="background1"/>
              </w:rPr>
              <w:t xml:space="preserve">Minimum of </w:t>
            </w:r>
            <w:r w:rsidRPr="00E71CCE">
              <w:rPr>
                <w:color w:val="FFFFFF" w:themeColor="background1"/>
                <w:highlight w:val="green"/>
              </w:rPr>
              <w:t>12</w:t>
            </w:r>
            <w:r w:rsidRPr="00E71CCE">
              <w:rPr>
                <w:color w:val="FFFFFF" w:themeColor="background1"/>
              </w:rPr>
              <w:t xml:space="preserve"> hours off duty plus 1.5 times any additional duty exceeded 12 hours</w:t>
            </w:r>
          </w:p>
        </w:tc>
      </w:tr>
      <w:tr w:rsidR="00E71CCE" w:rsidRPr="00E9261E" w14:paraId="3907A4DF" w14:textId="77777777" w:rsidTr="00A800EC">
        <w:trPr>
          <w:cantSplit/>
        </w:trPr>
        <w:tc>
          <w:tcPr>
            <w:tcW w:w="4601" w:type="dxa"/>
            <w:tcBorders>
              <w:top w:val="single" w:sz="4" w:space="0" w:color="0080A2" w:themeColor="accent2"/>
              <w:bottom w:val="single" w:sz="4" w:space="0" w:color="0080A2" w:themeColor="accent2"/>
            </w:tcBorders>
          </w:tcPr>
          <w:p w14:paraId="0D1D7346" w14:textId="7CC91BC5" w:rsidR="00E71CCE" w:rsidRPr="00E9261E" w:rsidRDefault="00E71CCE" w:rsidP="00E71CCE">
            <w:pPr>
              <w:pStyle w:val="Tabletext"/>
              <w:keepNext/>
              <w:keepLines/>
              <w:rPr>
                <w:rStyle w:val="Authorexampletext"/>
                <w:color w:val="000000"/>
              </w:rPr>
            </w:pPr>
            <w:r w:rsidRPr="00EA72FD">
              <w:t xml:space="preserve">Any consecutive 168 hours (7 </w:t>
            </w:r>
            <w:r>
              <w:t>d</w:t>
            </w:r>
            <w:r w:rsidRPr="00EA72FD">
              <w:t>ays)</w:t>
            </w:r>
          </w:p>
        </w:tc>
        <w:tc>
          <w:tcPr>
            <w:tcW w:w="5033" w:type="dxa"/>
          </w:tcPr>
          <w:p w14:paraId="3DDBEC5E" w14:textId="2DF5603F" w:rsidR="00E71CCE" w:rsidRPr="00E9261E" w:rsidRDefault="00E71CCE" w:rsidP="00E71CCE">
            <w:pPr>
              <w:pStyle w:val="Tabletext"/>
              <w:keepNext/>
              <w:keepLines/>
              <w:rPr>
                <w:rStyle w:val="italics"/>
              </w:rPr>
            </w:pPr>
            <w:r w:rsidRPr="00EA72FD">
              <w:t xml:space="preserve">Minimum of </w:t>
            </w:r>
            <w:r w:rsidRPr="00E71CCE">
              <w:rPr>
                <w:highlight w:val="green"/>
              </w:rPr>
              <w:t>36</w:t>
            </w:r>
            <w:r w:rsidRPr="00EA72FD">
              <w:t xml:space="preserve"> consecutive hours off-duty that must include at least 2 local nights</w:t>
            </w:r>
          </w:p>
        </w:tc>
      </w:tr>
      <w:tr w:rsidR="00E71CCE" w:rsidRPr="00E9261E" w14:paraId="55E67C6D" w14:textId="77777777" w:rsidTr="00A800EC">
        <w:trPr>
          <w:cantSplit/>
        </w:trPr>
        <w:tc>
          <w:tcPr>
            <w:tcW w:w="4601" w:type="dxa"/>
            <w:tcBorders>
              <w:top w:val="single" w:sz="4" w:space="0" w:color="0080A2" w:themeColor="accent2"/>
              <w:bottom w:val="single" w:sz="4" w:space="0" w:color="0080A2" w:themeColor="accent2"/>
            </w:tcBorders>
          </w:tcPr>
          <w:p w14:paraId="754CC6DD" w14:textId="7A92E294" w:rsidR="00E71CCE" w:rsidRPr="00E9261E" w:rsidRDefault="00E71CCE" w:rsidP="00E71CCE">
            <w:pPr>
              <w:pStyle w:val="Tabletext"/>
              <w:keepNext/>
              <w:keepLines/>
              <w:rPr>
                <w:rStyle w:val="Authorexampletext"/>
                <w:color w:val="000000"/>
              </w:rPr>
            </w:pPr>
            <w:r w:rsidRPr="00EA72FD">
              <w:t xml:space="preserve">28 </w:t>
            </w:r>
            <w:r>
              <w:t>d</w:t>
            </w:r>
            <w:r w:rsidRPr="00EA72FD">
              <w:t>ays</w:t>
            </w:r>
          </w:p>
        </w:tc>
        <w:tc>
          <w:tcPr>
            <w:tcW w:w="5033" w:type="dxa"/>
          </w:tcPr>
          <w:p w14:paraId="1D7613E8" w14:textId="1E169B22" w:rsidR="00E71CCE" w:rsidRPr="00E9261E" w:rsidRDefault="00E71CCE" w:rsidP="00E71CCE">
            <w:pPr>
              <w:pStyle w:val="Tabletext"/>
              <w:keepNext/>
              <w:keepLines/>
              <w:rPr>
                <w:rStyle w:val="italics"/>
              </w:rPr>
            </w:pPr>
            <w:r w:rsidRPr="00EA72FD">
              <w:t xml:space="preserve">Must have had at least </w:t>
            </w:r>
            <w:r w:rsidRPr="00E71CCE">
              <w:rPr>
                <w:highlight w:val="green"/>
              </w:rPr>
              <w:t>6</w:t>
            </w:r>
            <w:r w:rsidRPr="00EA72FD">
              <w:t xml:space="preserve"> days off-duty in the 28 consecutive days before commencing the FDP or standby</w:t>
            </w:r>
          </w:p>
        </w:tc>
      </w:tr>
    </w:tbl>
    <w:p w14:paraId="14749283" w14:textId="77777777" w:rsidR="008B71EB" w:rsidRPr="00FF3137" w:rsidRDefault="008B71EB" w:rsidP="008B71EB">
      <w:pPr>
        <w:pStyle w:val="Heading3"/>
      </w:pPr>
      <w:bookmarkStart w:id="74" w:name="_Toc34662185"/>
      <w:bookmarkStart w:id="75" w:name="_Toc191569809"/>
      <w:bookmarkEnd w:id="72"/>
      <w:bookmarkEnd w:id="73"/>
      <w:r w:rsidRPr="00FF3137">
        <w:t>Limits on infringing the WOCL and early starts</w:t>
      </w:r>
      <w:bookmarkEnd w:id="74"/>
      <w:bookmarkEnd w:id="75"/>
    </w:p>
    <w:p w14:paraId="5725717F" w14:textId="77777777" w:rsidR="008B71EB" w:rsidRPr="004E7ED2" w:rsidRDefault="008B71EB" w:rsidP="008B71EB">
      <w:r>
        <w:t>When rostering duties that infringe the WOCL</w:t>
      </w:r>
      <w:r w:rsidRPr="004E7ED2">
        <w:t xml:space="preserve"> or are early starts, the following limits apply:</w:t>
      </w:r>
    </w:p>
    <w:p w14:paraId="52800108" w14:textId="77777777" w:rsidR="008B71EB" w:rsidRPr="00E71CCE" w:rsidRDefault="008B71EB" w:rsidP="00E71CCE">
      <w:pPr>
        <w:pStyle w:val="ListBullet"/>
      </w:pPr>
      <w:r w:rsidRPr="00E71CCE">
        <w:t>3 consecutive early start FDPs, and</w:t>
      </w:r>
    </w:p>
    <w:p w14:paraId="13B47F54" w14:textId="77777777" w:rsidR="008B71EB" w:rsidRPr="00E71CCE" w:rsidRDefault="008B71EB" w:rsidP="00E71CCE">
      <w:pPr>
        <w:pStyle w:val="ListBullet"/>
      </w:pPr>
      <w:r w:rsidRPr="00E71CCE">
        <w:t xml:space="preserve">3 consecutive infringements of the WOCL, and </w:t>
      </w:r>
    </w:p>
    <w:p w14:paraId="0E8570D1" w14:textId="77777777" w:rsidR="008B71EB" w:rsidRPr="00E71CCE" w:rsidRDefault="008B71EB" w:rsidP="00E71CCE">
      <w:pPr>
        <w:pStyle w:val="ListBullet"/>
      </w:pPr>
      <w:r w:rsidRPr="00E71CCE">
        <w:t>despite the above restrictions a pilot may be rostered up to 5 consecutive early starts provided the duration of the 4th and 5th consecutive early starts are reduced</w:t>
      </w:r>
    </w:p>
    <w:p w14:paraId="3045B75A" w14:textId="77777777" w:rsidR="008B71EB" w:rsidRPr="00E71CCE" w:rsidRDefault="008B71EB" w:rsidP="00E71CCE">
      <w:pPr>
        <w:pStyle w:val="ListBullet"/>
      </w:pPr>
      <w:r w:rsidRPr="00E71CCE">
        <w:t>the normal FDP limit for the 4th consecutive early start must be reduced by 2 hours, and the normal FDP limit for the 5th consecutive early start must be reduced by 4 hours.</w:t>
      </w:r>
    </w:p>
    <w:p w14:paraId="156BEFD5" w14:textId="77777777" w:rsidR="00E324FF" w:rsidRPr="00E310F2" w:rsidRDefault="00E324FF" w:rsidP="00E324FF">
      <w:pPr>
        <w:pStyle w:val="Heading3"/>
      </w:pPr>
      <w:bookmarkStart w:id="76" w:name="_Toc16249940"/>
      <w:bookmarkStart w:id="77" w:name="_Toc32327497"/>
      <w:bookmarkStart w:id="78" w:name="_Toc34662186"/>
      <w:bookmarkStart w:id="79" w:name="_Toc191569810"/>
      <w:r w:rsidRPr="00E310F2">
        <w:t xml:space="preserve">Access to </w:t>
      </w:r>
      <w:r>
        <w:t>s</w:t>
      </w:r>
      <w:r w:rsidRPr="00E310F2">
        <w:t>ustenance</w:t>
      </w:r>
      <w:bookmarkEnd w:id="76"/>
      <w:bookmarkEnd w:id="77"/>
      <w:bookmarkEnd w:id="78"/>
      <w:bookmarkEnd w:id="79"/>
    </w:p>
    <w:p w14:paraId="68DC77EC" w14:textId="77777777" w:rsidR="00E324FF" w:rsidRPr="00E310F2" w:rsidRDefault="00E324FF" w:rsidP="00E324FF">
      <w:r>
        <w:t xml:space="preserve">Where an FDP is to exceed 5 hours </w:t>
      </w:r>
      <w:r w:rsidRPr="00E310F2">
        <w:rPr>
          <w:highlight w:val="green"/>
        </w:rPr>
        <w:t>&lt;XXXX&gt;</w:t>
      </w:r>
      <w:r w:rsidRPr="00E310F2">
        <w:t xml:space="preserve"> will provide the pilot the opportunity for a meal break during that FDP. Not more than 5 hours will elapse between opportunities to access adequate sustenance. At home base a fridge has been provided specifically for food/beverage storage to facilitate access to adequate sustenance.</w:t>
      </w:r>
    </w:p>
    <w:p w14:paraId="6CF185C1" w14:textId="77777777" w:rsidR="00E324FF" w:rsidRPr="00E310F2" w:rsidRDefault="00E324FF" w:rsidP="00E324FF">
      <w:pPr>
        <w:pStyle w:val="Heading3"/>
      </w:pPr>
      <w:bookmarkStart w:id="80" w:name="_Toc16249941"/>
      <w:bookmarkStart w:id="81" w:name="_Toc32327498"/>
      <w:bookmarkStart w:id="82" w:name="_Ref33009946"/>
      <w:bookmarkStart w:id="83" w:name="_Ref33010017"/>
      <w:bookmarkStart w:id="84" w:name="_Toc34662187"/>
      <w:bookmarkStart w:id="85" w:name="_Toc191569811"/>
      <w:r w:rsidRPr="00E310F2">
        <w:t xml:space="preserve">Recording </w:t>
      </w:r>
      <w:r>
        <w:t>f</w:t>
      </w:r>
      <w:r w:rsidRPr="00E310F2">
        <w:t xml:space="preserve">light and </w:t>
      </w:r>
      <w:r>
        <w:t>d</w:t>
      </w:r>
      <w:r w:rsidRPr="00E310F2">
        <w:t xml:space="preserve">uty </w:t>
      </w:r>
      <w:r>
        <w:t>t</w:t>
      </w:r>
      <w:r w:rsidRPr="00E310F2">
        <w:t>imes</w:t>
      </w:r>
      <w:bookmarkEnd w:id="80"/>
      <w:bookmarkEnd w:id="81"/>
      <w:bookmarkEnd w:id="82"/>
      <w:bookmarkEnd w:id="83"/>
      <w:bookmarkEnd w:id="84"/>
      <w:bookmarkEnd w:id="85"/>
    </w:p>
    <w:p w14:paraId="08A521F8" w14:textId="555E637D" w:rsidR="00E324FF" w:rsidRDefault="00E324FF" w:rsidP="00E324FF">
      <w:r>
        <w:t xml:space="preserve">Flight and </w:t>
      </w:r>
      <w:r w:rsidRPr="00E310F2">
        <w:t xml:space="preserve">duty records (refer Section </w:t>
      </w:r>
      <w:r>
        <w:fldChar w:fldCharType="begin"/>
      </w:r>
      <w:r>
        <w:instrText xml:space="preserve"> REF _Ref33009979 \r \h </w:instrText>
      </w:r>
      <w:r>
        <w:fldChar w:fldCharType="separate"/>
      </w:r>
      <w:r w:rsidR="000B746E">
        <w:t>1.2.18</w:t>
      </w:r>
      <w:r>
        <w:fldChar w:fldCharType="end"/>
      </w:r>
      <w:r w:rsidRPr="00E310F2">
        <w:t xml:space="preserve">) are stored in the </w:t>
      </w:r>
      <w:r w:rsidRPr="00E310F2">
        <w:rPr>
          <w:highlight w:val="green"/>
        </w:rPr>
        <w:t>&lt;system&gt;</w:t>
      </w:r>
      <w:r w:rsidRPr="00E310F2">
        <w:t xml:space="preserve"> and each pilot is responsible for recording accurate flight and duty times and other relevant information in the system as soon as practicable after each duty and not more than </w:t>
      </w:r>
      <w:r w:rsidRPr="00E310F2">
        <w:rPr>
          <w:highlight w:val="green"/>
        </w:rPr>
        <w:t>24</w:t>
      </w:r>
      <w:r w:rsidRPr="00E310F2">
        <w:t xml:space="preserve"> hours after the duty has been completed. If the pilot cannot record the relevant information within </w:t>
      </w:r>
      <w:r w:rsidRPr="00E310F2">
        <w:rPr>
          <w:highlight w:val="green"/>
        </w:rPr>
        <w:t>24</w:t>
      </w:r>
      <w:r w:rsidRPr="00E310F2">
        <w:t xml:space="preserve"> hours, they should contact the Chief Pilot </w:t>
      </w:r>
      <w:r w:rsidRPr="00E310F2">
        <w:rPr>
          <w:highlight w:val="green"/>
        </w:rPr>
        <w:t>(or delegated person)</w:t>
      </w:r>
      <w:r w:rsidRPr="00E310F2">
        <w:t xml:space="preserve"> with the details to maintain the accuracy of the rostering system.</w:t>
      </w:r>
    </w:p>
    <w:p w14:paraId="7F380992" w14:textId="77777777" w:rsidR="00E71CCE" w:rsidRDefault="00E71CCE" w:rsidP="00E324FF"/>
    <w:p w14:paraId="4214ED74" w14:textId="5EDAD90B" w:rsidR="00E324FF" w:rsidRPr="00E71CCE" w:rsidRDefault="00E324FF" w:rsidP="00E71CCE">
      <w:pPr>
        <w:rPr>
          <w:b/>
          <w:bCs/>
          <w:color w:val="AC2C0C"/>
        </w:rPr>
      </w:pPr>
      <w:r w:rsidRPr="00E71CCE">
        <w:rPr>
          <w:b/>
          <w:bCs/>
          <w:color w:val="AC2C0C"/>
        </w:rPr>
        <w:t>Notes</w:t>
      </w:r>
      <w:r w:rsidR="00E71CCE">
        <w:rPr>
          <w:b/>
          <w:bCs/>
          <w:color w:val="AC2C0C"/>
        </w:rPr>
        <w:t>:</w:t>
      </w:r>
    </w:p>
    <w:p w14:paraId="37E6441F" w14:textId="77777777" w:rsidR="00E324FF" w:rsidRPr="00E71CCE" w:rsidRDefault="00E324FF" w:rsidP="00E71CCE">
      <w:pPr>
        <w:ind w:left="1134" w:hanging="567"/>
        <w:rPr>
          <w:color w:val="AC2C0C"/>
        </w:rPr>
      </w:pPr>
      <w:r w:rsidRPr="00E71CCE">
        <w:rPr>
          <w:color w:val="AC2C0C"/>
        </w:rPr>
        <w:t>1.</w:t>
      </w:r>
      <w:r w:rsidRPr="00E71CCE">
        <w:rPr>
          <w:color w:val="AC2C0C"/>
        </w:rPr>
        <w:tab/>
        <w:t>The operator should make reference to how a manual system is operated if an electronic recording system is not in use. Particular reference on how limits will be monitored and kept within published parameters needs to be outlined in the procedures.</w:t>
      </w:r>
    </w:p>
    <w:p w14:paraId="17D02FF5" w14:textId="77777777" w:rsidR="00E324FF" w:rsidRPr="00E71CCE" w:rsidRDefault="00E324FF" w:rsidP="00E71CCE">
      <w:pPr>
        <w:ind w:left="1134" w:hanging="567"/>
        <w:rPr>
          <w:color w:val="AC2C0C"/>
        </w:rPr>
      </w:pPr>
      <w:r w:rsidRPr="00E71CCE">
        <w:rPr>
          <w:color w:val="AC2C0C"/>
        </w:rPr>
        <w:t>2.</w:t>
      </w:r>
      <w:r w:rsidRPr="00E71CCE">
        <w:rPr>
          <w:color w:val="AC2C0C"/>
        </w:rPr>
        <w:tab/>
        <w:t xml:space="preserve">The operator should insert the most appropriate maximum time to record flight and duty times. </w:t>
      </w:r>
    </w:p>
    <w:p w14:paraId="28CC838D" w14:textId="38FA23C2" w:rsidR="00E324FF" w:rsidRPr="00E310F2" w:rsidRDefault="00E324FF" w:rsidP="00E324FF">
      <w:r>
        <w:t>P</w:t>
      </w:r>
      <w:r w:rsidRPr="00E310F2">
        <w:t xml:space="preserve">ilots will be trained in the rostering and recording </w:t>
      </w:r>
      <w:r w:rsidRPr="00E310F2">
        <w:rPr>
          <w:highlight w:val="green"/>
        </w:rPr>
        <w:t>&lt;system&gt;</w:t>
      </w:r>
      <w:r w:rsidRPr="00E310F2">
        <w:t xml:space="preserve"> as part of the specific fatigue management processes and procedures training (refer Section </w:t>
      </w:r>
      <w:r>
        <w:fldChar w:fldCharType="begin"/>
      </w:r>
      <w:r>
        <w:instrText xml:space="preserve"> REF _Ref33529913 \r \h </w:instrText>
      </w:r>
      <w:r>
        <w:fldChar w:fldCharType="separate"/>
      </w:r>
      <w:r w:rsidR="000B746E">
        <w:t>1.2.16</w:t>
      </w:r>
      <w:r>
        <w:fldChar w:fldCharType="end"/>
      </w:r>
      <w:r w:rsidRPr="004E7ED2">
        <w:t xml:space="preserve"> </w:t>
      </w:r>
      <w:r w:rsidRPr="00E310F2">
        <w:t>Training).</w:t>
      </w:r>
    </w:p>
    <w:p w14:paraId="48DF7EE1" w14:textId="77777777" w:rsidR="00E324FF" w:rsidRPr="00E310F2" w:rsidRDefault="00E324FF" w:rsidP="00E324FF">
      <w:r>
        <w:t xml:space="preserve">If a </w:t>
      </w:r>
      <w:r w:rsidRPr="00E310F2">
        <w:t xml:space="preserve">pilot becomes aware of any errors in rostering (or the possibility of exceeding cumulative limits) these must be brought to the attention of the Chief Pilot </w:t>
      </w:r>
      <w:r w:rsidRPr="00E310F2">
        <w:rPr>
          <w:highlight w:val="green"/>
        </w:rPr>
        <w:t>(or delegated person)</w:t>
      </w:r>
      <w:r w:rsidRPr="00E310F2">
        <w:t xml:space="preserve"> as soon as possible.</w:t>
      </w:r>
    </w:p>
    <w:p w14:paraId="41136298" w14:textId="77777777" w:rsidR="00E324FF" w:rsidRPr="00E310F2" w:rsidRDefault="00E324FF" w:rsidP="00E324FF">
      <w:r>
        <w:t xml:space="preserve">The </w:t>
      </w:r>
      <w:r w:rsidRPr="00E310F2">
        <w:t xml:space="preserve">rostering and recording system will be backed up at least </w:t>
      </w:r>
      <w:r w:rsidRPr="00E310F2">
        <w:rPr>
          <w:highlight w:val="green"/>
        </w:rPr>
        <w:t>weekly</w:t>
      </w:r>
      <w:r w:rsidRPr="00E310F2">
        <w:t xml:space="preserve"> and records (including electronic files) kept for 5 years.</w:t>
      </w:r>
    </w:p>
    <w:p w14:paraId="1FBA276E" w14:textId="77777777" w:rsidR="00E324FF" w:rsidRPr="00E71CCE" w:rsidRDefault="00E324FF" w:rsidP="00E71CCE">
      <w:pPr>
        <w:ind w:left="1134" w:hanging="1134"/>
        <w:rPr>
          <w:color w:val="AC2C0C"/>
        </w:rPr>
      </w:pPr>
      <w:r w:rsidRPr="00E71CCE">
        <w:rPr>
          <w:b/>
          <w:bCs/>
          <w:color w:val="AC2C0C"/>
        </w:rPr>
        <w:t>Note:</w:t>
      </w:r>
      <w:r w:rsidRPr="00E71CCE">
        <w:rPr>
          <w:color w:val="AC2C0C"/>
        </w:rPr>
        <w:tab/>
        <w:t>The operator should insert the most appropriate time for backup that suits their operations.</w:t>
      </w:r>
    </w:p>
    <w:p w14:paraId="43876201" w14:textId="77777777" w:rsidR="00E324FF" w:rsidRPr="00E310F2" w:rsidRDefault="00E324FF" w:rsidP="00E324FF">
      <w:pPr>
        <w:pStyle w:val="Heading3"/>
      </w:pPr>
      <w:bookmarkStart w:id="86" w:name="_Toc16249942"/>
      <w:bookmarkStart w:id="87" w:name="_Toc32327499"/>
      <w:bookmarkStart w:id="88" w:name="_Ref33011948"/>
      <w:bookmarkStart w:id="89" w:name="_Toc34662188"/>
      <w:bookmarkStart w:id="90" w:name="_Toc191569812"/>
      <w:r w:rsidRPr="00E310F2">
        <w:lastRenderedPageBreak/>
        <w:t>Reporting</w:t>
      </w:r>
      <w:bookmarkEnd w:id="86"/>
      <w:bookmarkEnd w:id="87"/>
      <w:bookmarkEnd w:id="88"/>
      <w:bookmarkEnd w:id="89"/>
      <w:bookmarkEnd w:id="90"/>
    </w:p>
    <w:p w14:paraId="3BC79F4C" w14:textId="77777777" w:rsidR="00E324FF" w:rsidRPr="00D53CD9" w:rsidRDefault="00E324FF" w:rsidP="00D53CD9">
      <w:pPr>
        <w:pStyle w:val="unHeading4"/>
        <w:rPr>
          <w:rStyle w:val="Strong"/>
          <w:b/>
          <w:bCs w:val="0"/>
        </w:rPr>
      </w:pPr>
      <w:r w:rsidRPr="00D53CD9">
        <w:rPr>
          <w:rStyle w:val="Strong"/>
          <w:b/>
          <w:bCs w:val="0"/>
        </w:rPr>
        <w:t>Fatigue occurrence reporting</w:t>
      </w:r>
    </w:p>
    <w:p w14:paraId="743705C4" w14:textId="77777777" w:rsidR="00E324FF" w:rsidRPr="00E310F2" w:rsidRDefault="00E324FF" w:rsidP="00E324FF">
      <w:r>
        <w:rPr>
          <w:highlight w:val="green"/>
        </w:rPr>
        <w:t>&lt;XXXX</w:t>
      </w:r>
      <w:r w:rsidRPr="00E310F2">
        <w:rPr>
          <w:highlight w:val="green"/>
        </w:rPr>
        <w:t xml:space="preserve">&gt; </w:t>
      </w:r>
      <w:r w:rsidRPr="00E310F2">
        <w:t xml:space="preserve">hazard reporting system includes fatigue occurrence reporting. If any of the following occur, a fatigue occurrence report (Form OR) must be submitted to the Chief Pilot </w:t>
      </w:r>
      <w:r w:rsidRPr="00E310F2">
        <w:rPr>
          <w:highlight w:val="green"/>
        </w:rPr>
        <w:t>(or delegated person)</w:t>
      </w:r>
      <w:r w:rsidRPr="00E310F2">
        <w:t>:</w:t>
      </w:r>
    </w:p>
    <w:p w14:paraId="7DE52443" w14:textId="77777777" w:rsidR="00E324FF" w:rsidRPr="00E71CCE" w:rsidRDefault="00E324FF" w:rsidP="00E71CCE">
      <w:pPr>
        <w:pStyle w:val="ListBullet"/>
      </w:pPr>
      <w:r w:rsidRPr="00E71CCE">
        <w:t>a pilot has not commenced an FDP (or an FDP has not been completed) due entirely, or in part, to fatigue. This includes when the FDP is completed but only after some additional mitigating action such as adding an extra crew member, reducing the workload of the duty, delaying the reporting time and creating the opportunity for an unscheduled inflight rest, increasing supervision/monitoring</w:t>
      </w:r>
    </w:p>
    <w:p w14:paraId="5AAD2C7A" w14:textId="77777777" w:rsidR="00E324FF" w:rsidRPr="00E71CCE" w:rsidRDefault="00E324FF" w:rsidP="00E71CCE">
      <w:pPr>
        <w:pStyle w:val="ListBullet"/>
      </w:pPr>
      <w:r w:rsidRPr="00E71CCE">
        <w:t>Following an FDP if the FCM believes (upon reflection) that the level of fatigue they, or other crew members, were experiencing meant sufficient safety margins had not been maintained throughout the flight(s)</w:t>
      </w:r>
    </w:p>
    <w:p w14:paraId="40903430" w14:textId="77777777" w:rsidR="00E324FF" w:rsidRPr="00E71CCE" w:rsidRDefault="00E324FF" w:rsidP="00E71CCE">
      <w:pPr>
        <w:pStyle w:val="ListBullet"/>
      </w:pPr>
      <w:r w:rsidRPr="00E71CCE">
        <w:t>when the FCM notices something in their operating environment that is likely to impact on their, or other crew members’, alertness to such an extent that safety margins could be reduced to unsatisfactory levels</w:t>
      </w:r>
    </w:p>
    <w:p w14:paraId="772EF68B" w14:textId="77777777" w:rsidR="00E324FF" w:rsidRDefault="00E324FF" w:rsidP="00E71CCE">
      <w:pPr>
        <w:pStyle w:val="ListBullet"/>
      </w:pPr>
      <w:r w:rsidRPr="00E71CCE">
        <w:t xml:space="preserve">when an incident or event has occurred where fatigue may, or may not, have been a contributing safety factor. Additionally, an incident report form </w:t>
      </w:r>
      <w:r w:rsidRPr="00E71CCE">
        <w:rPr>
          <w:highlight w:val="green"/>
        </w:rPr>
        <w:t>(Form ZZZ)</w:t>
      </w:r>
      <w:r w:rsidRPr="00E71CCE">
        <w:t xml:space="preserve"> will be submitted with the fatigue details completed including the pilot’s sleep history for the previous 72 hours. The incident report form (with fatigue related issues) and/or the fatigue occurrence report will be stored as part of the Flight and Duty Records or if confidential, stored appropriately by the Chief Pilot </w:t>
      </w:r>
      <w:r w:rsidRPr="00E71CCE">
        <w:rPr>
          <w:highlight w:val="green"/>
        </w:rPr>
        <w:t>(or delegated person)</w:t>
      </w:r>
      <w:r w:rsidRPr="00E71CCE">
        <w:t>.</w:t>
      </w:r>
    </w:p>
    <w:p w14:paraId="41FCF617" w14:textId="70C956FF" w:rsidR="00E324FF" w:rsidRPr="00E71CCE" w:rsidRDefault="00E324FF" w:rsidP="00E71CCE">
      <w:pPr>
        <w:ind w:left="1134" w:hanging="1134"/>
        <w:rPr>
          <w:color w:val="AC2C0C"/>
        </w:rPr>
      </w:pPr>
      <w:r w:rsidRPr="00E71CCE">
        <w:rPr>
          <w:b/>
          <w:bCs/>
          <w:color w:val="AC2C0C"/>
        </w:rPr>
        <w:t>Note:</w:t>
      </w:r>
      <w:r w:rsidRPr="00E71CCE">
        <w:rPr>
          <w:color w:val="AC2C0C"/>
        </w:rPr>
        <w:tab/>
        <w:t>Incident and accident reporting should also be contained in the operations manual and may refer explicitly to this section and visa-versa.</w:t>
      </w:r>
    </w:p>
    <w:p w14:paraId="2079A387" w14:textId="77777777" w:rsidR="00E324FF" w:rsidRPr="00D53CD9" w:rsidRDefault="00E324FF" w:rsidP="00D53CD9">
      <w:pPr>
        <w:pStyle w:val="unHeading4"/>
        <w:rPr>
          <w:rStyle w:val="Strong"/>
          <w:b/>
          <w:bCs w:val="0"/>
        </w:rPr>
      </w:pPr>
      <w:r w:rsidRPr="00D53CD9">
        <w:rPr>
          <w:rStyle w:val="Strong"/>
          <w:b/>
          <w:bCs w:val="0"/>
        </w:rPr>
        <w:t>Extensions reporting</w:t>
      </w:r>
    </w:p>
    <w:p w14:paraId="75833D58" w14:textId="77777777" w:rsidR="00E324FF" w:rsidRPr="00E310F2" w:rsidRDefault="00E324FF" w:rsidP="00E324FF">
      <w:r>
        <w:t>All extension</w:t>
      </w:r>
      <w:r w:rsidRPr="00E310F2">
        <w:t xml:space="preserve">s or exceedances to FDPs or flight time limits require an extension report to be filled out (Form ER) and provided to the Chief Pilot </w:t>
      </w:r>
      <w:r w:rsidRPr="00E310F2">
        <w:rPr>
          <w:highlight w:val="green"/>
        </w:rPr>
        <w:t>(or delegated person)</w:t>
      </w:r>
      <w:r w:rsidRPr="00E310F2">
        <w:t>. There should be sufficient detail to establish what happened and what the circumstances were that led to the extension or exceedance.</w:t>
      </w:r>
    </w:p>
    <w:p w14:paraId="46D547DD" w14:textId="77777777" w:rsidR="00E324FF" w:rsidRPr="00E310F2" w:rsidRDefault="00E324FF" w:rsidP="00E324FF">
      <w:r>
        <w:t xml:space="preserve">All extension reports will be </w:t>
      </w:r>
      <w:r w:rsidRPr="00E310F2">
        <w:t xml:space="preserve">stored for 5 years and made available to CASA upon request. </w:t>
      </w:r>
    </w:p>
    <w:p w14:paraId="7F32BC87" w14:textId="77777777" w:rsidR="00E324FF" w:rsidRPr="00E310F2" w:rsidRDefault="00E324FF" w:rsidP="00E324FF">
      <w:r>
        <w:t xml:space="preserve">Extensions </w:t>
      </w:r>
      <w:r w:rsidRPr="00E310F2">
        <w:t xml:space="preserve">will also be considered in hazard identification and fatigue risk management meetings. </w:t>
      </w:r>
    </w:p>
    <w:p w14:paraId="58777FAD" w14:textId="77777777" w:rsidR="00E324FF" w:rsidRDefault="00E324FF" w:rsidP="00E324FF">
      <w:pPr>
        <w:pStyle w:val="Heading3"/>
      </w:pPr>
      <w:bookmarkStart w:id="91" w:name="_Toc16249943"/>
      <w:bookmarkStart w:id="92" w:name="_Toc32327500"/>
      <w:bookmarkStart w:id="93" w:name="_Toc34662189"/>
      <w:bookmarkStart w:id="94" w:name="_Toc191569813"/>
      <w:r w:rsidRPr="00E310F2">
        <w:t xml:space="preserve">Home </w:t>
      </w:r>
      <w:r>
        <w:t>b</w:t>
      </w:r>
      <w:r w:rsidRPr="00E310F2">
        <w:t>ase</w:t>
      </w:r>
      <w:bookmarkEnd w:id="91"/>
      <w:bookmarkEnd w:id="92"/>
      <w:bookmarkEnd w:id="93"/>
      <w:bookmarkEnd w:id="94"/>
    </w:p>
    <w:p w14:paraId="7B69FAC4" w14:textId="77777777" w:rsidR="00E324FF" w:rsidRDefault="00E324FF" w:rsidP="00E324FF">
      <w:r w:rsidRPr="00973F33">
        <w:t>Any change to a pilot’s home base will trigger the requirement for 3 consecutive off-duty days commencing from the day the change becomes effective.</w:t>
      </w:r>
    </w:p>
    <w:p w14:paraId="2BC63920" w14:textId="77777777" w:rsidR="00E324FF" w:rsidRPr="00D53CD9" w:rsidRDefault="00E324FF" w:rsidP="00D53CD9">
      <w:pPr>
        <w:ind w:left="1134" w:hanging="1134"/>
        <w:rPr>
          <w:color w:val="AC2C0C"/>
        </w:rPr>
      </w:pPr>
      <w:r w:rsidRPr="00D53CD9">
        <w:rPr>
          <w:b/>
          <w:bCs/>
          <w:color w:val="AC2C0C"/>
        </w:rPr>
        <w:t>Note:</w:t>
      </w:r>
      <w:r w:rsidRPr="00D53CD9">
        <w:rPr>
          <w:color w:val="AC2C0C"/>
        </w:rPr>
        <w:tab/>
        <w:t>A home base determination is not required for operations under Appendix 6 however it is highly recommended that if the operator has multiple bases and pilots can be required to permanently or semi-permanently change bases, then the fatigue that can be associated with this change is mitigated by an extended off-duty period.</w:t>
      </w:r>
    </w:p>
    <w:p w14:paraId="6E8A4748" w14:textId="77777777" w:rsidR="00E324FF" w:rsidRPr="00E310F2" w:rsidRDefault="00E324FF" w:rsidP="00E324FF">
      <w:pPr>
        <w:pStyle w:val="Heading3"/>
      </w:pPr>
      <w:bookmarkStart w:id="95" w:name="_Toc16249944"/>
      <w:bookmarkStart w:id="96" w:name="_Toc32327501"/>
      <w:bookmarkStart w:id="97" w:name="_Ref33010033"/>
      <w:bookmarkStart w:id="98" w:name="_Toc34662190"/>
      <w:bookmarkStart w:id="99" w:name="_Toc191569814"/>
      <w:r w:rsidRPr="00E310F2">
        <w:t>Accommodation</w:t>
      </w:r>
      <w:bookmarkEnd w:id="95"/>
      <w:bookmarkEnd w:id="96"/>
      <w:bookmarkEnd w:id="97"/>
      <w:bookmarkEnd w:id="98"/>
      <w:bookmarkEnd w:id="99"/>
    </w:p>
    <w:p w14:paraId="49DD7A02" w14:textId="77777777" w:rsidR="00E324FF" w:rsidRPr="00973F33" w:rsidRDefault="00E324FF" w:rsidP="00E324FF">
      <w:r w:rsidRPr="009332F9">
        <w:t xml:space="preserve">The </w:t>
      </w:r>
      <w:r w:rsidRPr="00973F33">
        <w:t xml:space="preserve">Head of Operations </w:t>
      </w:r>
      <w:r w:rsidRPr="00973F33">
        <w:rPr>
          <w:highlight w:val="green"/>
        </w:rPr>
        <w:t>(or delegated person)</w:t>
      </w:r>
      <w:r w:rsidRPr="00973F33">
        <w:t xml:space="preserve"> is responsible for ensuring that pilots have access to suitable accommodation when away from base, on standby, or on split duty.</w:t>
      </w:r>
    </w:p>
    <w:p w14:paraId="509E8B72" w14:textId="77777777" w:rsidR="00E324FF" w:rsidRPr="00F26EB9" w:rsidRDefault="00E324FF" w:rsidP="00E324FF">
      <w:r w:rsidRPr="00F26EB9">
        <w:t>A pilot’s home or residence is taken to be suitable accommodation (resting or sleeping).</w:t>
      </w:r>
    </w:p>
    <w:p w14:paraId="6D5883C1" w14:textId="77777777" w:rsidR="00E324FF" w:rsidRPr="00F26EB9" w:rsidRDefault="00E324FF" w:rsidP="00E324FF">
      <w:r w:rsidRPr="00F26EB9">
        <w:t>When rostering a split duty rest period at suitable resting accommodation (other than at the pilot’s home) the following will be required:</w:t>
      </w:r>
    </w:p>
    <w:p w14:paraId="77C3802A" w14:textId="77777777" w:rsidR="00E324FF" w:rsidRPr="00D53CD9" w:rsidRDefault="00E324FF" w:rsidP="00D53CD9">
      <w:pPr>
        <w:pStyle w:val="ListBullet"/>
      </w:pPr>
      <w:r w:rsidRPr="00D53CD9">
        <w:t>a comfortable chair</w:t>
      </w:r>
    </w:p>
    <w:p w14:paraId="2218D19B" w14:textId="77777777" w:rsidR="00E324FF" w:rsidRPr="00D53CD9" w:rsidRDefault="00E324FF" w:rsidP="00D53CD9">
      <w:pPr>
        <w:pStyle w:val="ListBullet"/>
      </w:pPr>
      <w:r w:rsidRPr="00D53CD9">
        <w:t>temperature control</w:t>
      </w:r>
    </w:p>
    <w:p w14:paraId="2D2DF503" w14:textId="77777777" w:rsidR="00E324FF" w:rsidRPr="00D53CD9" w:rsidRDefault="00E324FF" w:rsidP="00D53CD9">
      <w:pPr>
        <w:pStyle w:val="ListBullet"/>
      </w:pPr>
      <w:r w:rsidRPr="00D53CD9">
        <w:t>minimal noise levels</w:t>
      </w:r>
    </w:p>
    <w:p w14:paraId="571D356D" w14:textId="77777777" w:rsidR="00E324FF" w:rsidRPr="00D53CD9" w:rsidRDefault="00E324FF" w:rsidP="00D53CD9">
      <w:pPr>
        <w:pStyle w:val="ListBullet"/>
      </w:pPr>
      <w:r w:rsidRPr="00D53CD9">
        <w:t>limited access by other staff</w:t>
      </w:r>
    </w:p>
    <w:p w14:paraId="16977F6D" w14:textId="77777777" w:rsidR="00E324FF" w:rsidRPr="00D53CD9" w:rsidRDefault="00E324FF" w:rsidP="00D53CD9">
      <w:pPr>
        <w:pStyle w:val="ListBullet"/>
      </w:pPr>
      <w:r w:rsidRPr="00D53CD9">
        <w:t>access to food and beverages.</w:t>
      </w:r>
    </w:p>
    <w:p w14:paraId="4D00307E" w14:textId="77777777" w:rsidR="00E324FF" w:rsidRPr="00E310F2" w:rsidRDefault="00E324FF" w:rsidP="00E324FF">
      <w:pPr>
        <w:pStyle w:val="Heading3"/>
      </w:pPr>
      <w:bookmarkStart w:id="100" w:name="_Toc16249945"/>
      <w:bookmarkStart w:id="101" w:name="_Toc32327502"/>
      <w:bookmarkStart w:id="102" w:name="_Ref33009911"/>
      <w:bookmarkStart w:id="103" w:name="_Ref33010183"/>
      <w:bookmarkStart w:id="104" w:name="_Ref33529913"/>
      <w:bookmarkStart w:id="105" w:name="_Toc34662191"/>
      <w:bookmarkStart w:id="106" w:name="_Toc191569815"/>
      <w:r w:rsidRPr="00E310F2">
        <w:lastRenderedPageBreak/>
        <w:t>Training</w:t>
      </w:r>
      <w:bookmarkEnd w:id="100"/>
      <w:bookmarkEnd w:id="101"/>
      <w:bookmarkEnd w:id="102"/>
      <w:bookmarkEnd w:id="103"/>
      <w:bookmarkEnd w:id="104"/>
      <w:bookmarkEnd w:id="105"/>
      <w:bookmarkEnd w:id="106"/>
    </w:p>
    <w:p w14:paraId="1B513EF2" w14:textId="77777777" w:rsidR="00E324FF" w:rsidRPr="006D2036" w:rsidRDefault="00E324FF" w:rsidP="006D2036">
      <w:pPr>
        <w:pStyle w:val="Heading4"/>
        <w:rPr>
          <w:rStyle w:val="Strong"/>
          <w:b/>
          <w:bCs w:val="0"/>
        </w:rPr>
      </w:pPr>
      <w:r w:rsidRPr="006D2036">
        <w:rPr>
          <w:rStyle w:val="Strong"/>
          <w:b/>
          <w:bCs w:val="0"/>
        </w:rPr>
        <w:t>Training management</w:t>
      </w:r>
    </w:p>
    <w:p w14:paraId="16E89658" w14:textId="77777777" w:rsidR="00E324FF" w:rsidRPr="00FF3137" w:rsidRDefault="00E324FF" w:rsidP="00E324FF">
      <w:r w:rsidRPr="009332F9">
        <w:t xml:space="preserve">Training includes a general fatigue knowledge component and a component that addresses </w:t>
      </w:r>
      <w:r w:rsidRPr="00FF3137">
        <w:rPr>
          <w:highlight w:val="green"/>
        </w:rPr>
        <w:t>&lt;XXXX&gt;</w:t>
      </w:r>
      <w:r w:rsidRPr="00FF3137">
        <w:t>’s specific fatigue management processes and procedures. A syllabus of topics for each is found below in section 'Fatigue training syllabus'.</w:t>
      </w:r>
    </w:p>
    <w:p w14:paraId="73DC6BEE" w14:textId="77777777" w:rsidR="00E324FF" w:rsidRPr="00FF3137" w:rsidRDefault="00E324FF" w:rsidP="00E324FF">
      <w:r w:rsidRPr="009332F9">
        <w:t xml:space="preserve">The Head </w:t>
      </w:r>
      <w:r w:rsidRPr="00FF3137">
        <w:t xml:space="preserve">of Operations, </w:t>
      </w:r>
      <w:r w:rsidRPr="00FF3137">
        <w:rPr>
          <w:highlight w:val="green"/>
        </w:rPr>
        <w:t>(or delegated person)</w:t>
      </w:r>
      <w:r w:rsidRPr="00FF3137">
        <w:t xml:space="preserve"> assigned fatigue management responsibilities such as rostering, and each pilot, will complete </w:t>
      </w:r>
      <w:r w:rsidRPr="00FF3137">
        <w:rPr>
          <w:highlight w:val="green"/>
        </w:rPr>
        <w:t>&lt;XXXX&gt;</w:t>
      </w:r>
      <w:r w:rsidRPr="00FF3137">
        <w:t xml:space="preserve">’s specific fatigue management processes and procedures training before commencing authorisation, flying or rostering activities with </w:t>
      </w:r>
      <w:r w:rsidRPr="00FF3137">
        <w:rPr>
          <w:highlight w:val="green"/>
        </w:rPr>
        <w:t>&lt;XXXX&gt;</w:t>
      </w:r>
      <w:r w:rsidRPr="00FF3137">
        <w:t>.</w:t>
      </w:r>
    </w:p>
    <w:p w14:paraId="6A2591FA" w14:textId="77777777" w:rsidR="00E324FF" w:rsidRDefault="00E324FF" w:rsidP="00E324FF">
      <w:r w:rsidRPr="009332F9">
        <w:t>The He</w:t>
      </w:r>
      <w:r w:rsidRPr="00FF3137">
        <w:t xml:space="preserve">ad of Operations, </w:t>
      </w:r>
      <w:r w:rsidRPr="00FF3137">
        <w:rPr>
          <w:highlight w:val="green"/>
        </w:rPr>
        <w:t>(or delegated person)</w:t>
      </w:r>
      <w:r w:rsidRPr="00FF3137">
        <w:t xml:space="preserve"> assigned fatigue management responsibilities such as rostering, and each pilot, will complete fatigue knowledge training as soon as possible after they commences with </w:t>
      </w:r>
      <w:r w:rsidRPr="00FF3137">
        <w:rPr>
          <w:highlight w:val="green"/>
        </w:rPr>
        <w:t>&lt;XXXX&gt;</w:t>
      </w:r>
      <w:r w:rsidRPr="00FF3137">
        <w:t xml:space="preserve"> and may be delayed if necessary but in any case no longer than 6 months from when they commenced with </w:t>
      </w:r>
      <w:r w:rsidRPr="00FF3137">
        <w:rPr>
          <w:highlight w:val="green"/>
        </w:rPr>
        <w:t>&lt;XXXX&gt;</w:t>
      </w:r>
      <w:r w:rsidRPr="00FF3137">
        <w:t>.</w:t>
      </w:r>
    </w:p>
    <w:p w14:paraId="3E5E223A" w14:textId="77777777" w:rsidR="00E324FF" w:rsidRPr="00EF6D1A" w:rsidRDefault="00E324FF" w:rsidP="00EF6D1A">
      <w:pPr>
        <w:ind w:left="1134" w:hanging="1134"/>
        <w:rPr>
          <w:color w:val="AC2C0C"/>
        </w:rPr>
      </w:pPr>
      <w:r w:rsidRPr="00EF6D1A">
        <w:rPr>
          <w:b/>
          <w:bCs/>
          <w:color w:val="AC2C0C"/>
        </w:rPr>
        <w:t>Note:</w:t>
      </w:r>
      <w:r w:rsidRPr="00EF6D1A">
        <w:rPr>
          <w:color w:val="AC2C0C"/>
        </w:rPr>
        <w:tab/>
        <w:t xml:space="preserve">If fatigue training forms a part of an operation’s risk mitigation, the training must be completed prior to conducting those operations. </w:t>
      </w:r>
    </w:p>
    <w:p w14:paraId="3C53CEF5" w14:textId="77777777" w:rsidR="00E324FF" w:rsidRPr="00FF3137" w:rsidRDefault="00E324FF" w:rsidP="00E324FF">
      <w:r w:rsidRPr="009332F9">
        <w:t>If</w:t>
      </w:r>
      <w:r w:rsidRPr="00FF3137">
        <w:t xml:space="preserve"> the pilot can show that they have conducted training in the fatigue knowledge component with another operator that conducts similar operations then while the date of that training remains within three years (the currency period), they do not need to complete the fatigue knowledge component of this training syllabus.</w:t>
      </w:r>
    </w:p>
    <w:p w14:paraId="76375635" w14:textId="35B8431D" w:rsidR="00E324FF" w:rsidRPr="00FF3137" w:rsidRDefault="00E324FF" w:rsidP="00E324FF">
      <w:r w:rsidRPr="009332F9">
        <w:t xml:space="preserve">Before commencing in the position, the Head </w:t>
      </w:r>
      <w:r w:rsidRPr="00FF3137">
        <w:t xml:space="preserve">of Operations </w:t>
      </w:r>
      <w:r w:rsidRPr="00FF3137">
        <w:rPr>
          <w:highlight w:val="green"/>
        </w:rPr>
        <w:t>(or delegated person)</w:t>
      </w:r>
      <w:r w:rsidRPr="00FF3137">
        <w:t xml:space="preserve"> will be familiar with the relevant sections of the operations manual, in particular Sections </w:t>
      </w:r>
      <w:r>
        <w:fldChar w:fldCharType="begin"/>
      </w:r>
      <w:r>
        <w:instrText xml:space="preserve"> REF _Ref33009934 \r \h </w:instrText>
      </w:r>
      <w:r>
        <w:fldChar w:fldCharType="separate"/>
      </w:r>
      <w:r w:rsidR="000B746E">
        <w:rPr>
          <w:b/>
          <w:bCs/>
          <w:lang w:val="en-US"/>
        </w:rPr>
        <w:t>Error! Reference source not found.</w:t>
      </w:r>
      <w:r>
        <w:fldChar w:fldCharType="end"/>
      </w:r>
      <w:r>
        <w:t xml:space="preserve">, </w:t>
      </w:r>
      <w:r>
        <w:fldChar w:fldCharType="begin"/>
      </w:r>
      <w:r>
        <w:instrText xml:space="preserve"> REF _Ref33533092 \r \h </w:instrText>
      </w:r>
      <w:r>
        <w:fldChar w:fldCharType="separate"/>
      </w:r>
      <w:r w:rsidR="000B746E">
        <w:t>1.2</w:t>
      </w:r>
      <w:r>
        <w:fldChar w:fldCharType="end"/>
      </w:r>
      <w:r>
        <w:t xml:space="preserve"> and </w:t>
      </w:r>
      <w:r>
        <w:fldChar w:fldCharType="begin"/>
      </w:r>
      <w:r>
        <w:instrText xml:space="preserve"> REF _Ref33533128 \r \h </w:instrText>
      </w:r>
      <w:r>
        <w:fldChar w:fldCharType="separate"/>
      </w:r>
      <w:r w:rsidR="000B746E">
        <w:t>2.1</w:t>
      </w:r>
      <w:r>
        <w:fldChar w:fldCharType="end"/>
      </w:r>
      <w:r>
        <w:t>.</w:t>
      </w:r>
    </w:p>
    <w:p w14:paraId="43F31ADA" w14:textId="77777777" w:rsidR="00E324FF" w:rsidRPr="00FF3137" w:rsidRDefault="00E324FF" w:rsidP="00E324FF">
      <w:r w:rsidRPr="009332F9">
        <w:t xml:space="preserve">The elements of training that relate to the management of specific fatigue risk, that is, when that training forms a part of the risk management plan in the hazard and risk register, will be completed before the pilot is permitted to conduct the </w:t>
      </w:r>
      <w:r w:rsidRPr="00FF3137">
        <w:t>specific operations concerned.</w:t>
      </w:r>
    </w:p>
    <w:p w14:paraId="6059F0BD" w14:textId="459E9A07" w:rsidR="00E324FF" w:rsidRPr="00FF3137" w:rsidRDefault="00E324FF" w:rsidP="00E324FF">
      <w:r w:rsidRPr="009332F9">
        <w:t xml:space="preserve">At the completion of each training course each pilot or staff member must successfully complete an assessment and thereby satisfy the </w:t>
      </w:r>
      <w:r w:rsidRPr="00FF3137">
        <w:t xml:space="preserve">Head of Operations </w:t>
      </w:r>
      <w:r w:rsidRPr="00FF3137">
        <w:rPr>
          <w:highlight w:val="green"/>
        </w:rPr>
        <w:t>(or delegated person)</w:t>
      </w:r>
      <w:r w:rsidRPr="00FF3137">
        <w:t xml:space="preserve"> that he or she has sufficient fatigue </w:t>
      </w:r>
      <w:r w:rsidR="00F73ADD" w:rsidRPr="00FF3137">
        <w:t>knowledge and</w:t>
      </w:r>
      <w:r w:rsidRPr="00FF3137">
        <w:t xml:space="preserve"> understanding of </w:t>
      </w:r>
      <w:r w:rsidRPr="00FF3137">
        <w:rPr>
          <w:highlight w:val="green"/>
        </w:rPr>
        <w:t>&lt;XXXX&gt;</w:t>
      </w:r>
      <w:r w:rsidRPr="00FF3137">
        <w:t xml:space="preserve">’s specific fatigue management processes and procedures to meet their obligations under </w:t>
      </w:r>
      <w:r w:rsidRPr="00FF3137">
        <w:rPr>
          <w:highlight w:val="green"/>
        </w:rPr>
        <w:t>&lt;XXXX&gt;</w:t>
      </w:r>
      <w:r w:rsidRPr="00FF3137">
        <w:t xml:space="preserve">’s fatigue risk management policies, limits and procedures. A pass mark is </w:t>
      </w:r>
      <w:r w:rsidRPr="00FF3137">
        <w:rPr>
          <w:highlight w:val="green"/>
        </w:rPr>
        <w:t>80</w:t>
      </w:r>
      <w:r w:rsidRPr="00FF3137">
        <w:t xml:space="preserve">%, with any errors discussed with the student and corrected by the facilitator. Any mark below </w:t>
      </w:r>
      <w:r w:rsidRPr="00FF3137">
        <w:rPr>
          <w:highlight w:val="green"/>
        </w:rPr>
        <w:t>80</w:t>
      </w:r>
      <w:r w:rsidRPr="00FF3137">
        <w:t>% will require re-training</w:t>
      </w:r>
      <w:r>
        <w:t xml:space="preserve"> and assessment</w:t>
      </w:r>
      <w:r w:rsidRPr="00FF3137">
        <w:t>.</w:t>
      </w:r>
    </w:p>
    <w:p w14:paraId="757570CD" w14:textId="77777777" w:rsidR="00E324FF" w:rsidRPr="00C80AF6" w:rsidRDefault="00E324FF" w:rsidP="00C80AF6">
      <w:pPr>
        <w:ind w:left="1134" w:hanging="1134"/>
        <w:rPr>
          <w:color w:val="AC2C0C"/>
        </w:rPr>
      </w:pPr>
      <w:r w:rsidRPr="00C80AF6">
        <w:rPr>
          <w:b/>
          <w:bCs/>
          <w:color w:val="AC2C0C"/>
        </w:rPr>
        <w:t>Note:</w:t>
      </w:r>
      <w:r w:rsidRPr="00C80AF6">
        <w:rPr>
          <w:color w:val="AC2C0C"/>
        </w:rPr>
        <w:tab/>
        <w:t>The fatigue knowledge training may be integrated into any HF/NTS training that the organisation conducts.</w:t>
      </w:r>
    </w:p>
    <w:p w14:paraId="35756920" w14:textId="77777777" w:rsidR="00E324FF" w:rsidRPr="00EF6D1A" w:rsidRDefault="00E324FF" w:rsidP="00EF6D1A">
      <w:pPr>
        <w:pStyle w:val="unHeading4"/>
        <w:rPr>
          <w:rStyle w:val="Strong"/>
          <w:b/>
          <w:bCs w:val="0"/>
        </w:rPr>
      </w:pPr>
      <w:r w:rsidRPr="00EF6D1A">
        <w:rPr>
          <w:rStyle w:val="Strong"/>
          <w:b/>
          <w:bCs w:val="0"/>
        </w:rPr>
        <w:t>Training facilitation</w:t>
      </w:r>
    </w:p>
    <w:p w14:paraId="744EC5D1" w14:textId="77777777" w:rsidR="00E324FF" w:rsidRPr="00E310F2" w:rsidRDefault="00E324FF" w:rsidP="00E324FF">
      <w:r>
        <w:t xml:space="preserve">Training will be facilitated by </w:t>
      </w:r>
      <w:r w:rsidRPr="00E310F2">
        <w:t>a staff member who has completed a minimum of the following:</w:t>
      </w:r>
    </w:p>
    <w:p w14:paraId="0D07D0ED" w14:textId="77777777" w:rsidR="00E324FF" w:rsidRPr="00C80AF6" w:rsidRDefault="00E324FF" w:rsidP="00C80AF6">
      <w:pPr>
        <w:pStyle w:val="ListBullet"/>
      </w:pPr>
      <w:r w:rsidRPr="00C80AF6">
        <w:t xml:space="preserve">participated as a trainee in the </w:t>
      </w:r>
      <w:r w:rsidRPr="00C80AF6">
        <w:rPr>
          <w:highlight w:val="green"/>
        </w:rPr>
        <w:t>&lt;XXXX&gt;</w:t>
      </w:r>
      <w:r w:rsidRPr="00C80AF6">
        <w:t xml:space="preserve"> fatigue training course and received an assessment of </w:t>
      </w:r>
      <w:r w:rsidRPr="00C80AF6">
        <w:rPr>
          <w:highlight w:val="green"/>
        </w:rPr>
        <w:t>80</w:t>
      </w:r>
      <w:r w:rsidRPr="00C80AF6">
        <w:t>% or higher (with correction to 100% knowledge)</w:t>
      </w:r>
    </w:p>
    <w:p w14:paraId="7FE6BA15" w14:textId="77777777" w:rsidR="00E324FF" w:rsidRPr="00C80AF6" w:rsidRDefault="00E324FF" w:rsidP="00C80AF6">
      <w:pPr>
        <w:pStyle w:val="ListBullet"/>
      </w:pPr>
      <w:r w:rsidRPr="00C80AF6">
        <w:t xml:space="preserve">facilitated an entire fatigue training course under the direct supervision of a </w:t>
      </w:r>
      <w:r w:rsidRPr="00C80AF6">
        <w:rPr>
          <w:highlight w:val="green"/>
        </w:rPr>
        <w:t>&lt;XXXX&gt;</w:t>
      </w:r>
      <w:r w:rsidRPr="00C80AF6">
        <w:t xml:space="preserve"> staff member who meets the standard required to facilitate the fatigue training course (supervisor will be present during course delivery and provide feedback), or who developed the training course.</w:t>
      </w:r>
    </w:p>
    <w:p w14:paraId="517DBB5A" w14:textId="77777777" w:rsidR="00E324FF" w:rsidRPr="00C80AF6" w:rsidRDefault="00E324FF" w:rsidP="00C80AF6">
      <w:pPr>
        <w:ind w:left="1134" w:hanging="1134"/>
        <w:rPr>
          <w:color w:val="AC2C0C"/>
        </w:rPr>
      </w:pPr>
      <w:r w:rsidRPr="00C80AF6">
        <w:rPr>
          <w:b/>
          <w:bCs/>
          <w:color w:val="AC2C0C"/>
        </w:rPr>
        <w:t>Note:</w:t>
      </w:r>
      <w:r w:rsidRPr="00C80AF6">
        <w:rPr>
          <w:color w:val="AC2C0C"/>
        </w:rPr>
        <w:tab/>
        <w:t>For the inaugural first course the first facilitator shall have developed the training course and have had some experience in training delivery.</w:t>
      </w:r>
    </w:p>
    <w:p w14:paraId="5F89521F" w14:textId="77777777" w:rsidR="00E324FF" w:rsidRPr="00EF6D1A" w:rsidRDefault="00E324FF" w:rsidP="00EF6D1A">
      <w:pPr>
        <w:pStyle w:val="unHeading4"/>
        <w:rPr>
          <w:rStyle w:val="Strong"/>
          <w:b/>
          <w:bCs w:val="0"/>
        </w:rPr>
      </w:pPr>
      <w:r w:rsidRPr="00EF6D1A">
        <w:rPr>
          <w:rStyle w:val="Strong"/>
          <w:b/>
          <w:bCs w:val="0"/>
        </w:rPr>
        <w:t>Records</w:t>
      </w:r>
    </w:p>
    <w:p w14:paraId="322054B7" w14:textId="77777777" w:rsidR="00E324FF" w:rsidRPr="00E310F2" w:rsidRDefault="00E324FF" w:rsidP="00E324FF">
      <w:r w:rsidRPr="00C56676">
        <w:t>T</w:t>
      </w:r>
      <w:r w:rsidRPr="00E310F2">
        <w:t xml:space="preserve">he training and assessment records as well as records of facilitator qualification will form part of the fatigue management records and be kept for the period that the pilot is with </w:t>
      </w:r>
      <w:r w:rsidRPr="00E310F2">
        <w:rPr>
          <w:highlight w:val="green"/>
        </w:rPr>
        <w:t>&lt;XXXX&gt;</w:t>
      </w:r>
      <w:r w:rsidRPr="00E310F2">
        <w:t xml:space="preserve"> plus 1 year. Records of training and assessment should be copied and placed in each pilot’s file.</w:t>
      </w:r>
    </w:p>
    <w:p w14:paraId="1D5EC813" w14:textId="77777777" w:rsidR="00E324FF" w:rsidRPr="00C80AF6" w:rsidRDefault="00E324FF" w:rsidP="00C80AF6">
      <w:pPr>
        <w:ind w:left="1134" w:hanging="1134"/>
        <w:rPr>
          <w:color w:val="AC2C0C"/>
        </w:rPr>
      </w:pPr>
      <w:r w:rsidRPr="00C80AF6">
        <w:rPr>
          <w:b/>
          <w:bCs/>
          <w:color w:val="AC2C0C"/>
        </w:rPr>
        <w:t>Note:</w:t>
      </w:r>
      <w:r w:rsidRPr="00C80AF6">
        <w:rPr>
          <w:color w:val="AC2C0C"/>
        </w:rPr>
        <w:tab/>
        <w:t>Fatigue Training completion and recurrency training dates may need to be referenced in induction and recurrency checklists in the operations manual. Pilot records may also need a reference to Fatigue Training expiry date.</w:t>
      </w:r>
    </w:p>
    <w:p w14:paraId="582E4157" w14:textId="77777777" w:rsidR="00E324FF" w:rsidRPr="00E310F2" w:rsidRDefault="00E324FF" w:rsidP="00E324FF">
      <w:pPr>
        <w:pStyle w:val="Heading4"/>
      </w:pPr>
      <w:r w:rsidRPr="00E310F2">
        <w:lastRenderedPageBreak/>
        <w:t>Fatigue knowledge training</w:t>
      </w:r>
    </w:p>
    <w:p w14:paraId="018D888A" w14:textId="77777777" w:rsidR="00E324FF" w:rsidRPr="00E310F2" w:rsidRDefault="00E324FF" w:rsidP="00E324FF">
      <w:r>
        <w:t xml:space="preserve">There are three main subject areas which form the substance of the fatigue knowledge training program (fatigue, sleep and countermeasures) listed in sections 1 to 3 of the fatigue training </w:t>
      </w:r>
      <w:r w:rsidRPr="00E310F2">
        <w:t>syllabus.</w:t>
      </w:r>
    </w:p>
    <w:p w14:paraId="2DBBD91F" w14:textId="77777777" w:rsidR="00E324FF" w:rsidRPr="00E310F2" w:rsidRDefault="00E324FF" w:rsidP="00E324FF">
      <w:pPr>
        <w:pStyle w:val="Heading4"/>
      </w:pPr>
      <w:r w:rsidRPr="00E310F2">
        <w:t xml:space="preserve">Company specific procedures training </w:t>
      </w:r>
    </w:p>
    <w:p w14:paraId="1A853C94" w14:textId="77777777" w:rsidR="00E324FF" w:rsidRPr="00E310F2" w:rsidRDefault="00E324FF" w:rsidP="00E324FF">
      <w:r>
        <w:t>The training for company specific procedures includes all topics as listed in section 4 of the fatigue training syllabus.</w:t>
      </w:r>
    </w:p>
    <w:p w14:paraId="0471AF3B" w14:textId="77777777" w:rsidR="00E324FF" w:rsidRPr="00E310F2" w:rsidRDefault="00E324FF" w:rsidP="00E324FF">
      <w:pPr>
        <w:pStyle w:val="Heading4"/>
      </w:pPr>
      <w:r w:rsidRPr="00E310F2">
        <w:t>Recurrent fatigue training</w:t>
      </w:r>
    </w:p>
    <w:p w14:paraId="185C21C5" w14:textId="77777777" w:rsidR="00E324FF" w:rsidRPr="00E310F2" w:rsidRDefault="00E324FF" w:rsidP="00E324FF">
      <w:r>
        <w:t>Chief Pilot</w:t>
      </w:r>
      <w:r w:rsidRPr="00E310F2">
        <w:t xml:space="preserve"> </w:t>
      </w:r>
      <w:r w:rsidRPr="00E310F2">
        <w:rPr>
          <w:highlight w:val="green"/>
        </w:rPr>
        <w:t>(or delegated person)</w:t>
      </w:r>
      <w:r w:rsidRPr="00E310F2">
        <w:t xml:space="preserve">, each pilot and each rostering staff member will have recurrent training, both knowledge and company specific procedures, at intervals no longer than </w:t>
      </w:r>
      <w:r w:rsidRPr="00E310F2">
        <w:rPr>
          <w:highlight w:val="green"/>
        </w:rPr>
        <w:t>3</w:t>
      </w:r>
      <w:r w:rsidRPr="00E310F2">
        <w:t xml:space="preserve"> years. </w:t>
      </w:r>
    </w:p>
    <w:p w14:paraId="21884EA9" w14:textId="77777777" w:rsidR="00E324FF" w:rsidRPr="00E310F2" w:rsidRDefault="00E324FF" w:rsidP="00E324FF">
      <w:r w:rsidRPr="002641E5">
        <w:t>The</w:t>
      </w:r>
      <w:r w:rsidRPr="00E310F2">
        <w:t xml:space="preserve"> recurrent training syllabus will revise previous fatigue topics (fatigue, sleep and countermeasures) as well as revision of company specific fatigue topics, especially any operations manual changes that have been promulgated solely by internal communication channels</w:t>
      </w:r>
      <w:r>
        <w:t xml:space="preserve">. </w:t>
      </w:r>
      <w:r w:rsidRPr="00E310F2">
        <w:t>This revision will be covered with a simple question and answer format.</w:t>
      </w:r>
    </w:p>
    <w:p w14:paraId="053E5B30" w14:textId="77777777" w:rsidR="00E324FF" w:rsidRDefault="00E324FF" w:rsidP="00E324FF">
      <w:r w:rsidRPr="002641E5">
        <w:t xml:space="preserve">The recurrent training syllabus </w:t>
      </w:r>
      <w:r w:rsidRPr="00E310F2">
        <w:t xml:space="preserve">should consider including knowledge and understanding captured in the fatigue hazard section and include de-identified scenarios from the reporting systems to both expand on the pilot’s knowledge and to raise awareness of company specific hazards and mitigations. </w:t>
      </w:r>
    </w:p>
    <w:p w14:paraId="443CFB98" w14:textId="77777777" w:rsidR="00E324FF" w:rsidRPr="00C80AF6" w:rsidRDefault="00E324FF" w:rsidP="00C80AF6">
      <w:pPr>
        <w:ind w:left="1134" w:hanging="1134"/>
        <w:rPr>
          <w:color w:val="AC2C0C"/>
        </w:rPr>
      </w:pPr>
      <w:r w:rsidRPr="00C80AF6">
        <w:rPr>
          <w:b/>
          <w:bCs/>
          <w:color w:val="AC2C0C"/>
        </w:rPr>
        <w:t>Note:</w:t>
      </w:r>
      <w:r w:rsidRPr="00C80AF6">
        <w:rPr>
          <w:color w:val="AC2C0C"/>
        </w:rPr>
        <w:tab/>
        <w:t>A further method could be to review adverse events from either the ATSB or NTSB data bases where fatigue was a known factor and examine current company management techniques that provide adequate defences to mitigate.</w:t>
      </w:r>
    </w:p>
    <w:p w14:paraId="728CCC6C" w14:textId="727482C1" w:rsidR="00E324FF" w:rsidRPr="00E310F2" w:rsidRDefault="00E324FF" w:rsidP="00E324FF">
      <w:r w:rsidRPr="002641E5">
        <w:t xml:space="preserve">At the completion of each training course each </w:t>
      </w:r>
      <w:r w:rsidRPr="00E310F2">
        <w:t xml:space="preserve">pilot or staff member must successfully complete an assessment and thereby satisfy the Chief Pilot </w:t>
      </w:r>
      <w:r w:rsidRPr="00E310F2">
        <w:rPr>
          <w:highlight w:val="green"/>
        </w:rPr>
        <w:t>(or delegated person)</w:t>
      </w:r>
      <w:r>
        <w:t xml:space="preserve"> </w:t>
      </w:r>
      <w:r w:rsidRPr="00E310F2">
        <w:t xml:space="preserve">that he or she has sufficient fatigue </w:t>
      </w:r>
      <w:r w:rsidR="00125781" w:rsidRPr="00E310F2">
        <w:t>knowledge and</w:t>
      </w:r>
      <w:r w:rsidRPr="00E310F2">
        <w:t xml:space="preserve"> understanding of </w:t>
      </w:r>
      <w:r w:rsidRPr="00E310F2">
        <w:rPr>
          <w:highlight w:val="green"/>
        </w:rPr>
        <w:t>&lt;XXXX&gt;’s</w:t>
      </w:r>
      <w:r w:rsidRPr="00E310F2">
        <w:t xml:space="preserve"> specific fatigue management processes and procedures to meet their obligations under</w:t>
      </w:r>
      <w:r w:rsidRPr="00E310F2">
        <w:rPr>
          <w:highlight w:val="green"/>
        </w:rPr>
        <w:t xml:space="preserve"> &lt;XXXX&gt;’s </w:t>
      </w:r>
      <w:r w:rsidRPr="00E310F2">
        <w:t>fatigue risk management policies, limits and procedures. A pass mark is 80% will be corrected to 100% with the student</w:t>
      </w:r>
      <w:r>
        <w:t xml:space="preserve">. </w:t>
      </w:r>
      <w:r w:rsidRPr="00E310F2">
        <w:t>Any mark below 80% will require re-training</w:t>
      </w:r>
      <w:r>
        <w:t xml:space="preserve"> and assessment</w:t>
      </w:r>
      <w:r w:rsidRPr="00E310F2">
        <w:t>.</w:t>
      </w:r>
    </w:p>
    <w:p w14:paraId="15DC03B2" w14:textId="77777777" w:rsidR="00E0217E" w:rsidRPr="00C80AF6" w:rsidRDefault="00E0217E" w:rsidP="00C80AF6">
      <w:pPr>
        <w:ind w:left="1134" w:hanging="1134"/>
        <w:rPr>
          <w:color w:val="AC2C0C"/>
        </w:rPr>
      </w:pPr>
      <w:r w:rsidRPr="00C80AF6">
        <w:rPr>
          <w:b/>
          <w:bCs/>
          <w:color w:val="AC2C0C"/>
        </w:rPr>
        <w:t>Note:</w:t>
      </w:r>
      <w:r w:rsidRPr="00C80AF6">
        <w:rPr>
          <w:color w:val="AC2C0C"/>
        </w:rPr>
        <w:tab/>
        <w:t>The recurrency training syllabus will need to follow the same format as that listed for the initial fatigue training syllabus.</w:t>
      </w:r>
    </w:p>
    <w:p w14:paraId="42EAE9B3" w14:textId="77777777" w:rsidR="00287514" w:rsidRDefault="00287514" w:rsidP="004D3A10">
      <w:pPr>
        <w:pStyle w:val="Caption"/>
      </w:pPr>
    </w:p>
    <w:p w14:paraId="0033117D" w14:textId="38972BC4" w:rsidR="00287514" w:rsidRDefault="00287514" w:rsidP="00287514">
      <w:pPr>
        <w:pStyle w:val="Caption"/>
        <w:keepNext/>
      </w:pPr>
      <w:r>
        <w:t xml:space="preserve">Table </w:t>
      </w:r>
      <w:r>
        <w:fldChar w:fldCharType="begin"/>
      </w:r>
      <w:r>
        <w:instrText xml:space="preserve"> SEQ Table \* ARABIC </w:instrText>
      </w:r>
      <w:r>
        <w:fldChar w:fldCharType="separate"/>
      </w:r>
      <w:r w:rsidR="000B746E">
        <w:rPr>
          <w:noProof/>
        </w:rPr>
        <w:t>9</w:t>
      </w:r>
      <w:r>
        <w:fldChar w:fldCharType="end"/>
      </w:r>
      <w:r>
        <w:t xml:space="preserve"> Fatigue training syllabus</w:t>
      </w:r>
    </w:p>
    <w:tbl>
      <w:tblPr>
        <w:tblStyle w:val="SD-generalcontent"/>
        <w:tblW w:w="9690" w:type="dxa"/>
        <w:tblBorders>
          <w:left w:val="single" w:sz="4" w:space="0" w:color="0080A2"/>
          <w:right w:val="single" w:sz="4" w:space="0" w:color="0080A2"/>
          <w:insideV w:val="single" w:sz="4" w:space="0" w:color="0080A2"/>
        </w:tblBorders>
        <w:tblLook w:val="0620" w:firstRow="1" w:lastRow="0" w:firstColumn="0" w:lastColumn="0" w:noHBand="1" w:noVBand="1"/>
      </w:tblPr>
      <w:tblGrid>
        <w:gridCol w:w="6416"/>
        <w:gridCol w:w="3274"/>
      </w:tblGrid>
      <w:tr w:rsidR="00287514" w:rsidRPr="005E46C2" w14:paraId="1DF15689" w14:textId="77777777" w:rsidTr="00A800EC">
        <w:trPr>
          <w:cnfStyle w:val="100000000000" w:firstRow="1" w:lastRow="0" w:firstColumn="0" w:lastColumn="0" w:oddVBand="0" w:evenVBand="0" w:oddHBand="0" w:evenHBand="0" w:firstRowFirstColumn="0" w:firstRowLastColumn="0" w:lastRowFirstColumn="0" w:lastRowLastColumn="0"/>
          <w:cantSplit/>
          <w:tblHeader/>
        </w:trPr>
        <w:tc>
          <w:tcPr>
            <w:tcW w:w="6416" w:type="dxa"/>
            <w:tcBorders>
              <w:top w:val="single" w:sz="4" w:space="0" w:color="0080A2"/>
              <w:left w:val="single" w:sz="4" w:space="0" w:color="0080A2"/>
              <w:bottom w:val="single" w:sz="4" w:space="0" w:color="0080A2"/>
              <w:right w:val="single" w:sz="4" w:space="0" w:color="0080A2"/>
            </w:tcBorders>
          </w:tcPr>
          <w:p w14:paraId="55027B56" w14:textId="77777777" w:rsidR="00287514" w:rsidRPr="005E46C2" w:rsidRDefault="00287514" w:rsidP="00A800EC">
            <w:pPr>
              <w:pStyle w:val="TableHeader"/>
              <w:rPr>
                <w:b/>
                <w:bCs/>
                <w:color w:val="FFFFFF" w:themeColor="background1"/>
              </w:rPr>
            </w:pPr>
            <w:r w:rsidRPr="005E46C2">
              <w:rPr>
                <w:b/>
                <w:bCs/>
                <w:color w:val="FFFFFF" w:themeColor="background1"/>
              </w:rPr>
              <w:t>F</w:t>
            </w:r>
            <w:r>
              <w:rPr>
                <w:b/>
                <w:bCs/>
                <w:color w:val="FFFFFF" w:themeColor="background1"/>
              </w:rPr>
              <w:t xml:space="preserve">atigue </w:t>
            </w:r>
            <w:r w:rsidRPr="005E46C2">
              <w:rPr>
                <w:b/>
                <w:bCs/>
                <w:color w:val="FFFFFF" w:themeColor="background1"/>
              </w:rPr>
              <w:t>training syllabus</w:t>
            </w:r>
          </w:p>
        </w:tc>
        <w:tc>
          <w:tcPr>
            <w:tcW w:w="3274" w:type="dxa"/>
            <w:tcBorders>
              <w:top w:val="single" w:sz="4" w:space="0" w:color="0080A2"/>
              <w:left w:val="single" w:sz="4" w:space="0" w:color="0080A2"/>
              <w:bottom w:val="single" w:sz="4" w:space="0" w:color="0080A2"/>
              <w:right w:val="single" w:sz="4" w:space="0" w:color="0080A2"/>
            </w:tcBorders>
          </w:tcPr>
          <w:p w14:paraId="5B426A35" w14:textId="77777777" w:rsidR="00287514" w:rsidRPr="005E46C2" w:rsidRDefault="00287514" w:rsidP="00A800EC">
            <w:pPr>
              <w:pStyle w:val="TableHeader"/>
              <w:rPr>
                <w:b/>
                <w:bCs/>
                <w:color w:val="FFFFFF" w:themeColor="background1"/>
              </w:rPr>
            </w:pPr>
          </w:p>
        </w:tc>
      </w:tr>
      <w:tr w:rsidR="00287514" w:rsidRPr="00EE7A3F" w14:paraId="40962EF5" w14:textId="77777777" w:rsidTr="00A800EC">
        <w:trPr>
          <w:cantSplit/>
        </w:trPr>
        <w:tc>
          <w:tcPr>
            <w:tcW w:w="6416" w:type="dxa"/>
            <w:tcBorders>
              <w:top w:val="single" w:sz="4" w:space="0" w:color="0080A2"/>
            </w:tcBorders>
          </w:tcPr>
          <w:p w14:paraId="4E919318" w14:textId="77777777" w:rsidR="00287514" w:rsidRPr="00EE7A3F" w:rsidRDefault="00287514" w:rsidP="00A800EC">
            <w:pPr>
              <w:pStyle w:val="Tabletext"/>
            </w:pPr>
            <w:r w:rsidRPr="00EE7A3F">
              <w:t xml:space="preserve">Delivery </w:t>
            </w:r>
            <w:r>
              <w:t>m</w:t>
            </w:r>
            <w:r w:rsidRPr="00EE7A3F">
              <w:t>ethod:</w:t>
            </w:r>
          </w:p>
          <w:p w14:paraId="41C4EAF1" w14:textId="77777777" w:rsidR="00287514" w:rsidRPr="00EE7A3F" w:rsidRDefault="00287514" w:rsidP="00287514">
            <w:pPr>
              <w:pStyle w:val="Tablebullet"/>
              <w:widowControl w:val="0"/>
              <w:numPr>
                <w:ilvl w:val="0"/>
                <w:numId w:val="48"/>
              </w:numPr>
              <w:suppressAutoHyphens w:val="0"/>
              <w:overflowPunct w:val="0"/>
              <w:autoSpaceDE w:val="0"/>
              <w:autoSpaceDN w:val="0"/>
              <w:adjustRightInd w:val="0"/>
              <w:ind w:left="340" w:hanging="227"/>
              <w:contextualSpacing/>
              <w:textAlignment w:val="baseline"/>
            </w:pPr>
            <w:r w:rsidRPr="00EE7A3F">
              <w:t xml:space="preserve">Lecture and </w:t>
            </w:r>
            <w:r>
              <w:t>f</w:t>
            </w:r>
            <w:r w:rsidRPr="00EE7A3F">
              <w:t xml:space="preserve">acilitated </w:t>
            </w:r>
            <w:r>
              <w:t>d</w:t>
            </w:r>
            <w:r w:rsidRPr="00EE7A3F">
              <w:t>iscussion</w:t>
            </w:r>
          </w:p>
          <w:p w14:paraId="3A75F69E" w14:textId="77777777" w:rsidR="00287514" w:rsidRPr="00EE7A3F" w:rsidRDefault="00287514" w:rsidP="00A800EC">
            <w:pPr>
              <w:pStyle w:val="Tabletext"/>
            </w:pPr>
            <w:r w:rsidRPr="00EE7A3F">
              <w:t xml:space="preserve">Assessment </w:t>
            </w:r>
            <w:r>
              <w:t>m</w:t>
            </w:r>
            <w:r w:rsidRPr="00EE7A3F">
              <w:t>ethodology:</w:t>
            </w:r>
          </w:p>
          <w:p w14:paraId="5A82E7C9" w14:textId="77777777" w:rsidR="00287514" w:rsidRPr="00EE7A3F" w:rsidRDefault="00287514" w:rsidP="00287514">
            <w:pPr>
              <w:pStyle w:val="Tablebullet"/>
              <w:widowControl w:val="0"/>
              <w:numPr>
                <w:ilvl w:val="0"/>
                <w:numId w:val="48"/>
              </w:numPr>
              <w:suppressAutoHyphens w:val="0"/>
              <w:overflowPunct w:val="0"/>
              <w:autoSpaceDE w:val="0"/>
              <w:autoSpaceDN w:val="0"/>
              <w:adjustRightInd w:val="0"/>
              <w:ind w:left="340" w:hanging="227"/>
              <w:contextualSpacing/>
              <w:textAlignment w:val="baseline"/>
            </w:pPr>
            <w:r w:rsidRPr="00EE7A3F">
              <w:t>Facilitator assessment of appropriate level of engagement during sessions</w:t>
            </w:r>
          </w:p>
          <w:p w14:paraId="6B02E26F" w14:textId="77777777" w:rsidR="00287514" w:rsidRPr="00EE7A3F" w:rsidRDefault="00287514" w:rsidP="00287514">
            <w:pPr>
              <w:pStyle w:val="Tablebullet"/>
              <w:widowControl w:val="0"/>
              <w:numPr>
                <w:ilvl w:val="0"/>
                <w:numId w:val="48"/>
              </w:numPr>
              <w:suppressAutoHyphens w:val="0"/>
              <w:overflowPunct w:val="0"/>
              <w:autoSpaceDE w:val="0"/>
              <w:autoSpaceDN w:val="0"/>
              <w:adjustRightInd w:val="0"/>
              <w:ind w:left="340" w:hanging="227"/>
              <w:contextualSpacing/>
              <w:textAlignment w:val="baseline"/>
            </w:pPr>
            <w:r w:rsidRPr="00EE7A3F">
              <w:t>Multiple choice knowledge test.</w:t>
            </w:r>
          </w:p>
          <w:p w14:paraId="68B5A30C" w14:textId="77777777" w:rsidR="00287514" w:rsidRPr="00EE7A3F" w:rsidRDefault="00287514" w:rsidP="00A800EC">
            <w:pPr>
              <w:pStyle w:val="Tabletext"/>
            </w:pPr>
            <w:r w:rsidRPr="00EE7A3F">
              <w:t>(Any incorrect answers to be reviewed via facilitated discussion during post-test debrief)</w:t>
            </w:r>
          </w:p>
          <w:p w14:paraId="1B3D04C3" w14:textId="77777777" w:rsidR="00287514" w:rsidRPr="00EE7A3F" w:rsidRDefault="00287514" w:rsidP="00A800EC">
            <w:pPr>
              <w:pStyle w:val="Tabletext"/>
            </w:pPr>
          </w:p>
          <w:p w14:paraId="0EEC7AEB" w14:textId="77777777" w:rsidR="00287514" w:rsidRPr="00EE7A3F" w:rsidRDefault="00287514" w:rsidP="00A800EC">
            <w:pPr>
              <w:pStyle w:val="Tabletext"/>
              <w:ind w:left="789" w:hanging="789"/>
            </w:pPr>
            <w:r w:rsidRPr="00CE06AB">
              <w:rPr>
                <w:b/>
                <w:bCs/>
                <w:color w:val="AC2C0C"/>
              </w:rPr>
              <w:t>Note:</w:t>
            </w:r>
            <w:r w:rsidRPr="00CE06AB">
              <w:rPr>
                <w:color w:val="AC2C0C"/>
              </w:rPr>
              <w:tab/>
              <w:t>Test should have sufficient questions to ensure participants have adequate understanding of all topics covered. Suggested pass rate is 80%</w:t>
            </w:r>
          </w:p>
        </w:tc>
        <w:tc>
          <w:tcPr>
            <w:tcW w:w="3274" w:type="dxa"/>
            <w:tcBorders>
              <w:top w:val="single" w:sz="4" w:space="0" w:color="0080A2"/>
            </w:tcBorders>
          </w:tcPr>
          <w:p w14:paraId="21344730" w14:textId="77777777" w:rsidR="00287514" w:rsidRPr="00EE7A3F" w:rsidRDefault="00287514" w:rsidP="00A800EC">
            <w:pPr>
              <w:rPr>
                <w:color w:val="auto"/>
              </w:rPr>
            </w:pPr>
            <w:r w:rsidRPr="00EE7A3F">
              <w:rPr>
                <w:color w:val="auto"/>
              </w:rPr>
              <w:t xml:space="preserve">Training </w:t>
            </w:r>
            <w:r>
              <w:rPr>
                <w:color w:val="auto"/>
              </w:rPr>
              <w:t>m</w:t>
            </w:r>
            <w:r w:rsidRPr="00EE7A3F">
              <w:rPr>
                <w:color w:val="auto"/>
              </w:rPr>
              <w:t>aterials:</w:t>
            </w:r>
          </w:p>
          <w:p w14:paraId="6D9BD0A8" w14:textId="77777777" w:rsidR="00287514" w:rsidRPr="00EE7A3F" w:rsidRDefault="00287514" w:rsidP="00A800EC">
            <w:pPr>
              <w:pStyle w:val="Tablebullet"/>
            </w:pPr>
            <w:r w:rsidRPr="00EE7A3F">
              <w:t>Electronic Presentation Media</w:t>
            </w:r>
          </w:p>
          <w:p w14:paraId="0DA09D2B" w14:textId="77777777" w:rsidR="00287514" w:rsidRPr="00EE7A3F" w:rsidRDefault="00287514" w:rsidP="00A800EC">
            <w:pPr>
              <w:pStyle w:val="Tablebullet"/>
            </w:pPr>
            <w:r w:rsidRPr="00EE7A3F">
              <w:t>Fatigue/Ops Manual</w:t>
            </w:r>
          </w:p>
          <w:p w14:paraId="65BA2FE5" w14:textId="77777777" w:rsidR="00287514" w:rsidRPr="00EE7A3F" w:rsidRDefault="00287514" w:rsidP="00A800EC">
            <w:pPr>
              <w:pStyle w:val="Tablebullet"/>
            </w:pPr>
            <w:r w:rsidRPr="00EE7A3F">
              <w:t xml:space="preserve">White Board </w:t>
            </w:r>
          </w:p>
          <w:p w14:paraId="32CC43A7" w14:textId="77777777" w:rsidR="00287514" w:rsidRPr="00EE7A3F" w:rsidRDefault="00287514" w:rsidP="00A800EC">
            <w:pPr>
              <w:pStyle w:val="Tablebullet"/>
            </w:pPr>
            <w:r w:rsidRPr="00EE7A3F">
              <w:t>CAO</w:t>
            </w:r>
            <w:r>
              <w:t xml:space="preserve"> </w:t>
            </w:r>
            <w:r w:rsidRPr="00EE7A3F">
              <w:t>48.1</w:t>
            </w:r>
          </w:p>
          <w:p w14:paraId="614C20E0" w14:textId="77777777" w:rsidR="00287514" w:rsidRPr="00EE7A3F" w:rsidRDefault="00287514" w:rsidP="00A800EC">
            <w:pPr>
              <w:pStyle w:val="Tablebullet"/>
            </w:pPr>
            <w:r w:rsidRPr="00EE7A3F">
              <w:t>CAAP 48-1</w:t>
            </w:r>
          </w:p>
        </w:tc>
      </w:tr>
      <w:tr w:rsidR="00287514" w:rsidRPr="009A09F4" w14:paraId="4964DC65" w14:textId="77777777" w:rsidTr="00A800EC">
        <w:trPr>
          <w:cantSplit/>
        </w:trPr>
        <w:tc>
          <w:tcPr>
            <w:tcW w:w="6416" w:type="dxa"/>
          </w:tcPr>
          <w:p w14:paraId="5C9430F6" w14:textId="77777777" w:rsidR="00287514" w:rsidRPr="009A09F4" w:rsidRDefault="00287514" w:rsidP="00A800EC">
            <w:pPr>
              <w:rPr>
                <w:b/>
                <w:bCs/>
              </w:rPr>
            </w:pPr>
            <w:r w:rsidRPr="009A09F4">
              <w:rPr>
                <w:b/>
                <w:bCs/>
              </w:rPr>
              <w:t>Fatigue Knowledge</w:t>
            </w:r>
          </w:p>
        </w:tc>
        <w:tc>
          <w:tcPr>
            <w:tcW w:w="3274" w:type="dxa"/>
          </w:tcPr>
          <w:p w14:paraId="3C2743E8" w14:textId="77777777" w:rsidR="00287514" w:rsidRPr="009A09F4" w:rsidRDefault="00287514" w:rsidP="00A800EC">
            <w:pPr>
              <w:pStyle w:val="Tabletext"/>
              <w:rPr>
                <w:b/>
                <w:bCs/>
              </w:rPr>
            </w:pPr>
            <w:r w:rsidRPr="009A09F4">
              <w:rPr>
                <w:b/>
                <w:bCs/>
              </w:rPr>
              <w:t>Notes</w:t>
            </w:r>
          </w:p>
        </w:tc>
      </w:tr>
      <w:tr w:rsidR="00287514" w:rsidRPr="001E420F" w14:paraId="3A6A463D" w14:textId="77777777" w:rsidTr="00A800EC">
        <w:trPr>
          <w:cantSplit/>
        </w:trPr>
        <w:tc>
          <w:tcPr>
            <w:tcW w:w="6416" w:type="dxa"/>
          </w:tcPr>
          <w:p w14:paraId="3D67E29D" w14:textId="77777777" w:rsidR="00287514" w:rsidRPr="003E4949" w:rsidRDefault="00287514" w:rsidP="00287514">
            <w:pPr>
              <w:pStyle w:val="TableHeader"/>
              <w:numPr>
                <w:ilvl w:val="0"/>
                <w:numId w:val="49"/>
              </w:numPr>
            </w:pPr>
            <w:r w:rsidRPr="003E4949">
              <w:t>Sleep</w:t>
            </w:r>
          </w:p>
          <w:p w14:paraId="556D654B" w14:textId="77777777" w:rsidR="00287514" w:rsidRPr="003E4949" w:rsidRDefault="00287514" w:rsidP="00A800EC">
            <w:pPr>
              <w:pStyle w:val="TableHeader"/>
            </w:pPr>
            <w:r w:rsidRPr="003E4949">
              <w:t>Duration: 1hr (1x 50 min session with 10 min break)</w:t>
            </w:r>
          </w:p>
        </w:tc>
        <w:tc>
          <w:tcPr>
            <w:tcW w:w="3274" w:type="dxa"/>
          </w:tcPr>
          <w:p w14:paraId="60D3DA4A" w14:textId="77777777" w:rsidR="00287514" w:rsidRPr="001E420F" w:rsidRDefault="00287514" w:rsidP="00A800EC">
            <w:pPr>
              <w:pStyle w:val="Tabletext"/>
              <w:ind w:left="618" w:hanging="618"/>
            </w:pPr>
            <w:r w:rsidRPr="003E4949">
              <w:rPr>
                <w:rStyle w:val="Authorinstructionsbold"/>
                <w:color w:val="AC2C0C"/>
              </w:rPr>
              <w:t>Note:</w:t>
            </w:r>
            <w:r w:rsidRPr="003E4949">
              <w:rPr>
                <w:rStyle w:val="Authorinstructionsbold"/>
                <w:color w:val="AC2C0C"/>
              </w:rPr>
              <w:tab/>
            </w:r>
            <w:r w:rsidRPr="003E4949">
              <w:rPr>
                <w:rStyle w:val="Authorinstructions"/>
                <w:color w:val="AC2C0C"/>
              </w:rPr>
              <w:t>Suggested session timings only</w:t>
            </w:r>
          </w:p>
        </w:tc>
      </w:tr>
      <w:tr w:rsidR="00287514" w:rsidRPr="001E420F" w14:paraId="2FC356F4" w14:textId="77777777" w:rsidTr="00A800EC">
        <w:trPr>
          <w:cantSplit/>
        </w:trPr>
        <w:tc>
          <w:tcPr>
            <w:tcW w:w="6416" w:type="dxa"/>
          </w:tcPr>
          <w:p w14:paraId="1A156795" w14:textId="77777777" w:rsidR="00287514" w:rsidRPr="00E310F2" w:rsidRDefault="00287514" w:rsidP="00A800EC">
            <w:pPr>
              <w:pStyle w:val="Tabletext"/>
            </w:pPr>
            <w:r w:rsidRPr="00E310F2">
              <w:lastRenderedPageBreak/>
              <w:t xml:space="preserve">1.1 </w:t>
            </w:r>
            <w:r>
              <w:t>S</w:t>
            </w:r>
            <w:r w:rsidRPr="00E310F2">
              <w:t>leep physiology</w:t>
            </w:r>
          </w:p>
          <w:p w14:paraId="4233754D" w14:textId="77777777" w:rsidR="00287514" w:rsidRPr="007526A2" w:rsidRDefault="00287514" w:rsidP="00A800EC">
            <w:pPr>
              <w:pStyle w:val="Tablebullet"/>
            </w:pPr>
            <w:r w:rsidRPr="007526A2">
              <w:t>Achieve an understanding of the physiological need for sleep:</w:t>
            </w:r>
          </w:p>
          <w:p w14:paraId="4B27F153" w14:textId="77777777" w:rsidR="00287514" w:rsidRPr="007526A2" w:rsidRDefault="00287514" w:rsidP="00A800EC">
            <w:pPr>
              <w:pStyle w:val="Tablebullet20"/>
            </w:pPr>
            <w:r w:rsidRPr="007526A2">
              <w:t>Describe the process of the build-up of ‘sleep pressure’ while awake</w:t>
            </w:r>
          </w:p>
          <w:p w14:paraId="5661DBA3" w14:textId="77777777" w:rsidR="00287514" w:rsidRPr="007526A2" w:rsidRDefault="00287514" w:rsidP="00A800EC">
            <w:pPr>
              <w:pStyle w:val="Tablebullet20"/>
            </w:pPr>
            <w:r w:rsidRPr="007526A2">
              <w:t>Develop an awareness of average and individual minimum sleep needs</w:t>
            </w:r>
          </w:p>
          <w:p w14:paraId="0333D7EE" w14:textId="77777777" w:rsidR="00287514" w:rsidRPr="00E310F2" w:rsidRDefault="00287514" w:rsidP="00A800EC">
            <w:pPr>
              <w:pStyle w:val="Tablebullet"/>
            </w:pPr>
            <w:r>
              <w:t>Describe the normal sleep process:</w:t>
            </w:r>
          </w:p>
          <w:p w14:paraId="76EF8586" w14:textId="77777777" w:rsidR="00287514" w:rsidRPr="00E310F2" w:rsidRDefault="00287514" w:rsidP="00A800EC">
            <w:pPr>
              <w:pStyle w:val="Tablebullet20"/>
            </w:pPr>
            <w:r>
              <w:t>Achieve a basic understanding of sleep cycles and structure</w:t>
            </w:r>
          </w:p>
          <w:p w14:paraId="5DE24B22" w14:textId="77777777" w:rsidR="00287514" w:rsidRPr="00E310F2" w:rsidRDefault="00287514" w:rsidP="00A800EC">
            <w:pPr>
              <w:pStyle w:val="Tablebullet"/>
            </w:pPr>
            <w:r>
              <w:t>Develop an understanding of the need for quality sleep:</w:t>
            </w:r>
          </w:p>
          <w:p w14:paraId="4D694605" w14:textId="77777777" w:rsidR="00287514" w:rsidRPr="001E420F" w:rsidRDefault="00287514" w:rsidP="00A800EC">
            <w:pPr>
              <w:pStyle w:val="Tablebullet20"/>
            </w:pPr>
            <w:r>
              <w:t>Describe the impact of fragmented sleep on sleep qu</w:t>
            </w:r>
            <w:r w:rsidRPr="00E310F2">
              <w:t>ality</w:t>
            </w:r>
            <w:r>
              <w:t>.</w:t>
            </w:r>
          </w:p>
        </w:tc>
        <w:tc>
          <w:tcPr>
            <w:tcW w:w="3274" w:type="dxa"/>
          </w:tcPr>
          <w:p w14:paraId="5AB01285" w14:textId="77777777" w:rsidR="00287514" w:rsidRPr="001E420F" w:rsidRDefault="00287514" w:rsidP="00A800EC">
            <w:pPr>
              <w:pStyle w:val="Tabletext"/>
            </w:pPr>
            <w:r w:rsidRPr="00E310F2">
              <w:t>Session 1</w:t>
            </w:r>
          </w:p>
        </w:tc>
      </w:tr>
      <w:tr w:rsidR="00287514" w:rsidRPr="001E420F" w14:paraId="51DF3501" w14:textId="77777777" w:rsidTr="00A800EC">
        <w:trPr>
          <w:cantSplit/>
        </w:trPr>
        <w:tc>
          <w:tcPr>
            <w:tcW w:w="6416" w:type="dxa"/>
          </w:tcPr>
          <w:p w14:paraId="73EB91EC" w14:textId="77777777" w:rsidR="00287514" w:rsidRPr="00E310F2" w:rsidRDefault="00287514" w:rsidP="00A800EC">
            <w:pPr>
              <w:pStyle w:val="Tabletext"/>
            </w:pPr>
            <w:r w:rsidRPr="00E310F2">
              <w:t xml:space="preserve">1.2 </w:t>
            </w:r>
            <w:r>
              <w:t>C</w:t>
            </w:r>
            <w:r w:rsidRPr="00E310F2">
              <w:t>ircadian body clock</w:t>
            </w:r>
          </w:p>
          <w:p w14:paraId="2F4A0F49" w14:textId="77777777" w:rsidR="00287514" w:rsidRPr="00E310F2" w:rsidRDefault="00287514" w:rsidP="00A800EC">
            <w:pPr>
              <w:pStyle w:val="Tablebullet"/>
            </w:pPr>
            <w:r>
              <w:t>Describe circadian rhythms:</w:t>
            </w:r>
          </w:p>
          <w:p w14:paraId="4739236F" w14:textId="77777777" w:rsidR="00287514" w:rsidRPr="00E310F2" w:rsidRDefault="00287514" w:rsidP="00A800EC">
            <w:pPr>
              <w:pStyle w:val="Tablebullet20"/>
            </w:pPr>
            <w:r>
              <w:t>Develop an understanding of the biological rhythms that affect alertness and sleepiness</w:t>
            </w:r>
          </w:p>
          <w:p w14:paraId="761130D6" w14:textId="77777777" w:rsidR="00287514" w:rsidRPr="00E310F2" w:rsidRDefault="00287514" w:rsidP="00A800EC">
            <w:pPr>
              <w:pStyle w:val="Tablebullet20"/>
            </w:pPr>
            <w:r>
              <w:t>Achieve an understanding of terms such as ‘Sleep gate’ and ‘Window of Circadian Low’</w:t>
            </w:r>
          </w:p>
          <w:p w14:paraId="0C8B87F1" w14:textId="77777777" w:rsidR="00287514" w:rsidRPr="001E420F" w:rsidRDefault="00287514" w:rsidP="00A800EC">
            <w:pPr>
              <w:pStyle w:val="Tablebullet20"/>
            </w:pPr>
            <w:r>
              <w:t xml:space="preserve">Achieve an </w:t>
            </w:r>
            <w:r w:rsidRPr="00E310F2">
              <w:t>understanding of the impact of daylight on setting or resetting of circadian rhythms.</w:t>
            </w:r>
          </w:p>
        </w:tc>
        <w:tc>
          <w:tcPr>
            <w:tcW w:w="3274" w:type="dxa"/>
          </w:tcPr>
          <w:p w14:paraId="5FEAE850" w14:textId="77777777" w:rsidR="00287514" w:rsidRPr="001E420F" w:rsidRDefault="00287514" w:rsidP="00A800EC">
            <w:pPr>
              <w:pStyle w:val="Tabletext"/>
            </w:pPr>
            <w:r w:rsidRPr="00E310F2">
              <w:t>Session 1</w:t>
            </w:r>
          </w:p>
        </w:tc>
      </w:tr>
      <w:tr w:rsidR="00287514" w:rsidRPr="001E420F" w14:paraId="58EB9442" w14:textId="77777777" w:rsidTr="00A800EC">
        <w:trPr>
          <w:cantSplit/>
        </w:trPr>
        <w:tc>
          <w:tcPr>
            <w:tcW w:w="6416" w:type="dxa"/>
          </w:tcPr>
          <w:p w14:paraId="7B014F6F" w14:textId="77777777" w:rsidR="00287514" w:rsidRPr="00E310F2" w:rsidRDefault="00287514" w:rsidP="00A800EC">
            <w:pPr>
              <w:pStyle w:val="Tabletext"/>
            </w:pPr>
            <w:r w:rsidRPr="00E310F2">
              <w:t xml:space="preserve">1.3 </w:t>
            </w:r>
            <w:r>
              <w:t>S</w:t>
            </w:r>
            <w:r w:rsidRPr="00E310F2">
              <w:t xml:space="preserve">leep disorders </w:t>
            </w:r>
          </w:p>
          <w:p w14:paraId="7C5160FD" w14:textId="77777777" w:rsidR="00287514" w:rsidRPr="00E310F2" w:rsidRDefault="00287514" w:rsidP="00A800EC">
            <w:pPr>
              <w:pStyle w:val="Tablebullet"/>
            </w:pPr>
            <w:r>
              <w:t>Develop an awareness of common disorders that may impact sleep quality or quantity including:</w:t>
            </w:r>
          </w:p>
          <w:p w14:paraId="5902B9ED" w14:textId="77777777" w:rsidR="00287514" w:rsidRPr="00E310F2" w:rsidRDefault="00287514" w:rsidP="00A800EC">
            <w:pPr>
              <w:pStyle w:val="Tablebullet20"/>
            </w:pPr>
            <w:r>
              <w:t>Sleep apnoea</w:t>
            </w:r>
          </w:p>
          <w:p w14:paraId="58A3A837" w14:textId="77777777" w:rsidR="00287514" w:rsidRPr="001E420F" w:rsidRDefault="00287514" w:rsidP="00A800EC">
            <w:pPr>
              <w:pStyle w:val="Tablebullet20"/>
            </w:pPr>
            <w:r>
              <w:t>Insomnia.</w:t>
            </w:r>
          </w:p>
        </w:tc>
        <w:tc>
          <w:tcPr>
            <w:tcW w:w="3274" w:type="dxa"/>
          </w:tcPr>
          <w:p w14:paraId="19792E22" w14:textId="77777777" w:rsidR="00287514" w:rsidRPr="001E420F" w:rsidRDefault="00287514" w:rsidP="00A800EC">
            <w:pPr>
              <w:pStyle w:val="Tabletext"/>
            </w:pPr>
            <w:r w:rsidRPr="00E310F2">
              <w:t>Session 1</w:t>
            </w:r>
          </w:p>
        </w:tc>
      </w:tr>
      <w:tr w:rsidR="00287514" w:rsidRPr="001E420F" w14:paraId="57FB0B49" w14:textId="77777777" w:rsidTr="00A800EC">
        <w:trPr>
          <w:cantSplit/>
        </w:trPr>
        <w:tc>
          <w:tcPr>
            <w:tcW w:w="6416" w:type="dxa"/>
          </w:tcPr>
          <w:p w14:paraId="60A393DF" w14:textId="77777777" w:rsidR="00287514" w:rsidRPr="00E310F2" w:rsidRDefault="00287514" w:rsidP="00A800EC">
            <w:pPr>
              <w:pStyle w:val="Tabletext"/>
            </w:pPr>
            <w:r w:rsidRPr="00E310F2">
              <w:t xml:space="preserve">1.4 </w:t>
            </w:r>
            <w:r>
              <w:t>S</w:t>
            </w:r>
            <w:r w:rsidRPr="00E310F2">
              <w:t>leep debt and recovery</w:t>
            </w:r>
          </w:p>
          <w:p w14:paraId="7E6CC16D" w14:textId="77777777" w:rsidR="00287514" w:rsidRPr="00E310F2" w:rsidRDefault="00287514" w:rsidP="00A800EC">
            <w:pPr>
              <w:pStyle w:val="Tablebullet"/>
            </w:pPr>
            <w:r>
              <w:t>Develop an understanding of how a sleep debt can occur:</w:t>
            </w:r>
          </w:p>
          <w:p w14:paraId="2D45769F" w14:textId="77777777" w:rsidR="00287514" w:rsidRPr="00E310F2" w:rsidRDefault="00287514" w:rsidP="00A800EC">
            <w:pPr>
              <w:pStyle w:val="Tablebullet20"/>
            </w:pPr>
            <w:r>
              <w:t xml:space="preserve">Describe link between repeated minor sleep loss and substantial sleep debt </w:t>
            </w:r>
          </w:p>
          <w:p w14:paraId="5CE48DB3" w14:textId="77777777" w:rsidR="00287514" w:rsidRPr="00E310F2" w:rsidRDefault="00287514" w:rsidP="00A800EC">
            <w:pPr>
              <w:pStyle w:val="Tablebullet"/>
            </w:pPr>
            <w:r>
              <w:t>Describe how sleep debt must be repaid:</w:t>
            </w:r>
          </w:p>
          <w:p w14:paraId="471CE0FF" w14:textId="77777777" w:rsidR="00287514" w:rsidRPr="001E420F" w:rsidRDefault="00287514" w:rsidP="00A800EC">
            <w:pPr>
              <w:pStyle w:val="Tablebullet20"/>
            </w:pPr>
            <w:r>
              <w:t xml:space="preserve">Develop an awareness of the potential need for </w:t>
            </w:r>
            <w:r w:rsidRPr="00E310F2">
              <w:t>multiple nights of recovery sleep to regain optimum performance</w:t>
            </w:r>
            <w:r>
              <w:t>.</w:t>
            </w:r>
          </w:p>
        </w:tc>
        <w:tc>
          <w:tcPr>
            <w:tcW w:w="3274" w:type="dxa"/>
          </w:tcPr>
          <w:p w14:paraId="39F06FBA" w14:textId="77777777" w:rsidR="00287514" w:rsidRPr="001E420F" w:rsidRDefault="00287514" w:rsidP="00A800EC">
            <w:pPr>
              <w:pStyle w:val="Tabletext"/>
            </w:pPr>
            <w:r w:rsidRPr="00E310F2">
              <w:t xml:space="preserve">Session </w:t>
            </w:r>
            <w:r>
              <w:t>2</w:t>
            </w:r>
          </w:p>
        </w:tc>
      </w:tr>
      <w:tr w:rsidR="00287514" w:rsidRPr="001772C8" w14:paraId="25C24C2F" w14:textId="77777777" w:rsidTr="00A800EC">
        <w:trPr>
          <w:cantSplit/>
        </w:trPr>
        <w:tc>
          <w:tcPr>
            <w:tcW w:w="6416" w:type="dxa"/>
          </w:tcPr>
          <w:p w14:paraId="54ECCBC1" w14:textId="77777777" w:rsidR="00287514" w:rsidRPr="00E310F2" w:rsidRDefault="00287514" w:rsidP="00A800EC">
            <w:pPr>
              <w:pStyle w:val="Tabletext"/>
            </w:pPr>
            <w:r w:rsidRPr="00E310F2">
              <w:t xml:space="preserve">1.5 </w:t>
            </w:r>
            <w:r>
              <w:t>S</w:t>
            </w:r>
            <w:r w:rsidRPr="00E310F2">
              <w:t>hift work</w:t>
            </w:r>
          </w:p>
          <w:p w14:paraId="1B519BF5" w14:textId="77777777" w:rsidR="00287514" w:rsidRPr="00E310F2" w:rsidRDefault="00287514" w:rsidP="00A800EC">
            <w:pPr>
              <w:pStyle w:val="Tablebullet"/>
            </w:pPr>
            <w:r>
              <w:t>Achieve an understanding of the impact of shift-work on sleep and performance:</w:t>
            </w:r>
          </w:p>
          <w:p w14:paraId="24D8CE9D" w14:textId="77777777" w:rsidR="00287514" w:rsidRPr="00E310F2" w:rsidRDefault="00287514" w:rsidP="00A800EC">
            <w:pPr>
              <w:pStyle w:val="Tablebullet20"/>
            </w:pPr>
            <w:r>
              <w:t>Describe how shift work can impact sleep quantity and quality</w:t>
            </w:r>
          </w:p>
          <w:p w14:paraId="2C7B10E3" w14:textId="77777777" w:rsidR="00287514" w:rsidRPr="001772C8" w:rsidRDefault="00287514" w:rsidP="00A800EC">
            <w:pPr>
              <w:pStyle w:val="Tablebullet20"/>
            </w:pPr>
            <w:r>
              <w:t>Develop an understand of h</w:t>
            </w:r>
            <w:r w:rsidRPr="00E310F2">
              <w:t>ow shift work can result in working at times of circadian lows</w:t>
            </w:r>
            <w:r>
              <w:t>.</w:t>
            </w:r>
          </w:p>
        </w:tc>
        <w:tc>
          <w:tcPr>
            <w:tcW w:w="3274" w:type="dxa"/>
          </w:tcPr>
          <w:p w14:paraId="0843A29E" w14:textId="77777777" w:rsidR="00287514" w:rsidRPr="001772C8" w:rsidRDefault="00287514" w:rsidP="00A800EC">
            <w:r w:rsidRPr="00E310F2">
              <w:t xml:space="preserve">Session </w:t>
            </w:r>
            <w:r>
              <w:t>2</w:t>
            </w:r>
          </w:p>
        </w:tc>
      </w:tr>
      <w:tr w:rsidR="00287514" w:rsidRPr="00E310F2" w14:paraId="2292269A" w14:textId="77777777" w:rsidTr="00A800EC">
        <w:trPr>
          <w:cantSplit/>
        </w:trPr>
        <w:tc>
          <w:tcPr>
            <w:tcW w:w="6416" w:type="dxa"/>
          </w:tcPr>
          <w:p w14:paraId="29F1772D" w14:textId="77777777" w:rsidR="00287514" w:rsidRDefault="00287514" w:rsidP="00A800EC">
            <w:pPr>
              <w:pStyle w:val="Tabletext"/>
            </w:pPr>
            <w:r>
              <w:t>1.6 Jet lag</w:t>
            </w:r>
          </w:p>
          <w:p w14:paraId="2F75B37E" w14:textId="77777777" w:rsidR="00287514" w:rsidRDefault="00287514" w:rsidP="00A800EC">
            <w:pPr>
              <w:pStyle w:val="Tablebullet"/>
            </w:pPr>
            <w:r>
              <w:t>Achieve an understanding of how trans-meridian flight can disrupt circadian rhythms:</w:t>
            </w:r>
          </w:p>
          <w:p w14:paraId="5173C0D0" w14:textId="77777777" w:rsidR="00287514" w:rsidRDefault="00287514" w:rsidP="00A800EC">
            <w:pPr>
              <w:pStyle w:val="Tablebullet20"/>
            </w:pPr>
            <w:r>
              <w:tab/>
              <w:t>Describe how international travel can leave an individual’s biological rhythms out of alignment with the local day (circadian dysrhythmia)</w:t>
            </w:r>
          </w:p>
          <w:p w14:paraId="60B8D5CF" w14:textId="77777777" w:rsidR="00287514" w:rsidRDefault="00287514" w:rsidP="00A800EC">
            <w:pPr>
              <w:pStyle w:val="Tablebullet"/>
            </w:pPr>
            <w:r>
              <w:t>Develop an awareness of the rate at which individuals adapt to time zone changes:</w:t>
            </w:r>
          </w:p>
          <w:p w14:paraId="2DEF55C5" w14:textId="77777777" w:rsidR="00287514" w:rsidRPr="00E310F2" w:rsidRDefault="00287514" w:rsidP="00A800EC">
            <w:pPr>
              <w:pStyle w:val="Tablebullet20"/>
            </w:pPr>
            <w:r>
              <w:tab/>
              <w:t>Achieve an understanding of the potential effect of jet lag on performance before/while adapting.</w:t>
            </w:r>
          </w:p>
        </w:tc>
        <w:tc>
          <w:tcPr>
            <w:tcW w:w="3274" w:type="dxa"/>
          </w:tcPr>
          <w:p w14:paraId="51BA2BCD" w14:textId="77777777" w:rsidR="00287514" w:rsidRDefault="00287514" w:rsidP="00A800EC">
            <w:r w:rsidRPr="00094C71">
              <w:t>Session 2</w:t>
            </w:r>
          </w:p>
          <w:p w14:paraId="6E2F2B04" w14:textId="77777777" w:rsidR="00287514" w:rsidRPr="00E310F2" w:rsidRDefault="00287514" w:rsidP="00A800EC">
            <w:pPr>
              <w:ind w:left="751" w:hanging="751"/>
            </w:pPr>
            <w:r w:rsidRPr="009F2860">
              <w:rPr>
                <w:rStyle w:val="Authorinstructionsbold"/>
                <w:color w:val="B12C0C"/>
              </w:rPr>
              <w:t>Note:</w:t>
            </w:r>
            <w:r w:rsidRPr="009F2860">
              <w:rPr>
                <w:rStyle w:val="Authorinstructions"/>
                <w:color w:val="B12C0C"/>
              </w:rPr>
              <w:tab/>
              <w:t>Optional, not generally required for flying operations however if pilots travel for simulator training or personal reasons it might be of value.</w:t>
            </w:r>
          </w:p>
        </w:tc>
      </w:tr>
      <w:tr w:rsidR="00287514" w:rsidRPr="001772C8" w14:paraId="20AE0855" w14:textId="77777777" w:rsidTr="00A800EC">
        <w:trPr>
          <w:cantSplit/>
        </w:trPr>
        <w:tc>
          <w:tcPr>
            <w:tcW w:w="6416" w:type="dxa"/>
          </w:tcPr>
          <w:p w14:paraId="5BDF9605" w14:textId="77777777" w:rsidR="00287514" w:rsidRDefault="00287514" w:rsidP="00287514">
            <w:pPr>
              <w:pStyle w:val="TableHeader"/>
              <w:numPr>
                <w:ilvl w:val="0"/>
                <w:numId w:val="49"/>
              </w:numPr>
            </w:pPr>
            <w:r w:rsidRPr="00E310F2">
              <w:t>Fatigue</w:t>
            </w:r>
          </w:p>
          <w:p w14:paraId="2B8B20E0" w14:textId="77777777" w:rsidR="00287514" w:rsidRPr="001772C8" w:rsidRDefault="00287514" w:rsidP="00A800EC">
            <w:pPr>
              <w:pStyle w:val="TableHeader"/>
            </w:pPr>
            <w:r w:rsidRPr="00E310F2">
              <w:t>Duration: 1hr (1x 50 min sessions with 10 min break)</w:t>
            </w:r>
          </w:p>
        </w:tc>
        <w:tc>
          <w:tcPr>
            <w:tcW w:w="3274" w:type="dxa"/>
          </w:tcPr>
          <w:p w14:paraId="1378E9CD" w14:textId="7278B1EE" w:rsidR="00287514" w:rsidRPr="001772C8" w:rsidRDefault="00287514" w:rsidP="00A800EC">
            <w:pPr>
              <w:ind w:left="751" w:hanging="751"/>
            </w:pPr>
            <w:r w:rsidRPr="00AF1A60">
              <w:rPr>
                <w:rStyle w:val="Authorinstructionsbold"/>
                <w:color w:val="B12C0C"/>
              </w:rPr>
              <w:t>Note:</w:t>
            </w:r>
            <w:r w:rsidRPr="009F2860">
              <w:rPr>
                <w:rStyle w:val="Authorinstructions"/>
                <w:color w:val="B12C0C"/>
              </w:rPr>
              <w:tab/>
            </w:r>
            <w:r w:rsidRPr="00AD1614">
              <w:rPr>
                <w:rStyle w:val="Authorinstructionsbold"/>
                <w:b w:val="0"/>
                <w:bCs w:val="0"/>
                <w:color w:val="B12C0C"/>
              </w:rPr>
              <w:t>Suggested session timings only.</w:t>
            </w:r>
          </w:p>
        </w:tc>
      </w:tr>
      <w:tr w:rsidR="00287514" w:rsidRPr="001772C8" w14:paraId="7284CE36" w14:textId="77777777" w:rsidTr="00A800EC">
        <w:trPr>
          <w:cantSplit/>
        </w:trPr>
        <w:tc>
          <w:tcPr>
            <w:tcW w:w="6416" w:type="dxa"/>
          </w:tcPr>
          <w:p w14:paraId="4F827AD2" w14:textId="77777777" w:rsidR="00287514" w:rsidRDefault="00287514" w:rsidP="00A800EC">
            <w:pPr>
              <w:pStyle w:val="Tabletext"/>
            </w:pPr>
            <w:r>
              <w:lastRenderedPageBreak/>
              <w:t>2.1 Understanding fatigue</w:t>
            </w:r>
          </w:p>
          <w:p w14:paraId="5BAEB13D" w14:textId="77777777" w:rsidR="00287514" w:rsidRDefault="00287514" w:rsidP="00A800EC">
            <w:pPr>
              <w:pStyle w:val="Tablebullet"/>
            </w:pPr>
            <w:r>
              <w:t>Define fatigue</w:t>
            </w:r>
          </w:p>
          <w:p w14:paraId="57D26107" w14:textId="77777777" w:rsidR="00287514" w:rsidRDefault="00287514" w:rsidP="00A800EC">
            <w:pPr>
              <w:pStyle w:val="Tablebullet"/>
            </w:pPr>
            <w:r>
              <w:t>Achieve an understanding of the types of fatigue:</w:t>
            </w:r>
          </w:p>
          <w:p w14:paraId="3CE12AA7" w14:textId="77777777" w:rsidR="00287514" w:rsidRPr="001772C8" w:rsidRDefault="00287514" w:rsidP="00A800EC">
            <w:pPr>
              <w:pStyle w:val="Tablebullet20"/>
            </w:pPr>
            <w:r>
              <w:t>Describe transient and cumulative fatigue.</w:t>
            </w:r>
          </w:p>
        </w:tc>
        <w:tc>
          <w:tcPr>
            <w:tcW w:w="3274" w:type="dxa"/>
          </w:tcPr>
          <w:p w14:paraId="252E0BBB" w14:textId="77777777" w:rsidR="00287514" w:rsidRPr="001772C8" w:rsidRDefault="00287514" w:rsidP="00A800EC">
            <w:r w:rsidRPr="00E310F2">
              <w:t xml:space="preserve">Session </w:t>
            </w:r>
            <w:r>
              <w:t>3</w:t>
            </w:r>
          </w:p>
        </w:tc>
      </w:tr>
      <w:tr w:rsidR="00287514" w:rsidRPr="001772C8" w14:paraId="409A8A65" w14:textId="77777777" w:rsidTr="00A800EC">
        <w:trPr>
          <w:cantSplit/>
        </w:trPr>
        <w:tc>
          <w:tcPr>
            <w:tcW w:w="6416" w:type="dxa"/>
          </w:tcPr>
          <w:p w14:paraId="6BE7E02E" w14:textId="77777777" w:rsidR="00287514" w:rsidRPr="00E310F2" w:rsidRDefault="00287514" w:rsidP="00A800EC">
            <w:pPr>
              <w:pStyle w:val="Tabletext"/>
            </w:pPr>
            <w:r w:rsidRPr="00E310F2">
              <w:t>2.2 The causes and contributors to fatigue</w:t>
            </w:r>
          </w:p>
          <w:p w14:paraId="39903A93" w14:textId="77777777" w:rsidR="00287514" w:rsidRPr="00B872E2" w:rsidRDefault="00287514" w:rsidP="00A800EC">
            <w:pPr>
              <w:pStyle w:val="Tablebullet"/>
            </w:pPr>
            <w:r w:rsidRPr="00B872E2">
              <w:t>Identify major factors affecting fatigue including:</w:t>
            </w:r>
          </w:p>
          <w:p w14:paraId="6D23E899" w14:textId="77777777" w:rsidR="00287514" w:rsidRPr="00B872E2" w:rsidRDefault="00287514" w:rsidP="00A800EC">
            <w:pPr>
              <w:pStyle w:val="Tablebullet20"/>
            </w:pPr>
            <w:r w:rsidRPr="00B872E2">
              <w:t>Time of day (circadian rhythm effects)</w:t>
            </w:r>
          </w:p>
          <w:p w14:paraId="159F3590" w14:textId="77777777" w:rsidR="00287514" w:rsidRPr="00B872E2" w:rsidRDefault="00287514" w:rsidP="00A800EC">
            <w:pPr>
              <w:pStyle w:val="Tablebullet20"/>
            </w:pPr>
            <w:r w:rsidRPr="00B872E2">
              <w:t>Recent sleep quantity and quality</w:t>
            </w:r>
          </w:p>
          <w:p w14:paraId="17D69215" w14:textId="77777777" w:rsidR="00287514" w:rsidRPr="00B872E2" w:rsidRDefault="00287514" w:rsidP="00A800EC">
            <w:pPr>
              <w:pStyle w:val="Tablebullet20"/>
            </w:pPr>
            <w:r w:rsidRPr="00B872E2">
              <w:t>Time awake</w:t>
            </w:r>
          </w:p>
          <w:p w14:paraId="1DAEEF05" w14:textId="77777777" w:rsidR="00287514" w:rsidRPr="00B872E2" w:rsidRDefault="00287514" w:rsidP="00A800EC">
            <w:pPr>
              <w:pStyle w:val="Tablebullet20"/>
            </w:pPr>
            <w:r w:rsidRPr="00B872E2">
              <w:t>Time on Task</w:t>
            </w:r>
          </w:p>
          <w:p w14:paraId="5B145FEB" w14:textId="77777777" w:rsidR="00287514" w:rsidRPr="00B872E2" w:rsidRDefault="00287514" w:rsidP="00A800EC">
            <w:pPr>
              <w:pStyle w:val="Tablebullet20"/>
            </w:pPr>
            <w:r w:rsidRPr="00B872E2">
              <w:t>Nature of tasks</w:t>
            </w:r>
          </w:p>
          <w:p w14:paraId="37B090B0" w14:textId="77777777" w:rsidR="00287514" w:rsidRPr="00B872E2" w:rsidRDefault="00287514" w:rsidP="00A800EC">
            <w:pPr>
              <w:pStyle w:val="Tablebullet20"/>
            </w:pPr>
            <w:r w:rsidRPr="00B872E2">
              <w:t>Environmental conditions</w:t>
            </w:r>
          </w:p>
          <w:p w14:paraId="0BAB935F" w14:textId="77777777" w:rsidR="00287514" w:rsidRPr="00B872E2" w:rsidRDefault="00287514" w:rsidP="00A800EC">
            <w:pPr>
              <w:pStyle w:val="Tablebullet20"/>
            </w:pPr>
            <w:r w:rsidRPr="00B872E2">
              <w:t>Hydration</w:t>
            </w:r>
          </w:p>
          <w:p w14:paraId="50415869" w14:textId="77777777" w:rsidR="00287514" w:rsidRPr="00B872E2" w:rsidRDefault="00287514" w:rsidP="00A800EC">
            <w:pPr>
              <w:pStyle w:val="Tablebullet20"/>
            </w:pPr>
            <w:r w:rsidRPr="00B872E2">
              <w:t>Fitness</w:t>
            </w:r>
          </w:p>
          <w:p w14:paraId="75E9971F" w14:textId="77777777" w:rsidR="00287514" w:rsidRPr="001772C8" w:rsidRDefault="00287514" w:rsidP="00A800EC">
            <w:pPr>
              <w:pStyle w:val="Tablebullet20"/>
            </w:pPr>
            <w:r>
              <w:t>Food.</w:t>
            </w:r>
          </w:p>
        </w:tc>
        <w:tc>
          <w:tcPr>
            <w:tcW w:w="3274" w:type="dxa"/>
          </w:tcPr>
          <w:p w14:paraId="1D577E72" w14:textId="77777777" w:rsidR="00287514" w:rsidRPr="001772C8" w:rsidRDefault="00287514" w:rsidP="00A800EC">
            <w:r w:rsidRPr="00E310F2">
              <w:t xml:space="preserve">Session </w:t>
            </w:r>
            <w:r>
              <w:t>3</w:t>
            </w:r>
          </w:p>
        </w:tc>
      </w:tr>
      <w:tr w:rsidR="00287514" w:rsidRPr="001772C8" w14:paraId="3709BAB9" w14:textId="77777777" w:rsidTr="00A800EC">
        <w:trPr>
          <w:cantSplit/>
        </w:trPr>
        <w:tc>
          <w:tcPr>
            <w:tcW w:w="6416" w:type="dxa"/>
          </w:tcPr>
          <w:p w14:paraId="03BC1A43" w14:textId="77777777" w:rsidR="00287514" w:rsidRPr="00E310F2" w:rsidRDefault="00287514" w:rsidP="00A800EC">
            <w:pPr>
              <w:pStyle w:val="Tabletext"/>
            </w:pPr>
            <w:r w:rsidRPr="00E310F2">
              <w:t>2.3 Signs and symptoms of fatigue</w:t>
            </w:r>
          </w:p>
          <w:p w14:paraId="62484073" w14:textId="77777777" w:rsidR="00287514" w:rsidRPr="00B872E2" w:rsidRDefault="00287514" w:rsidP="00A800EC">
            <w:pPr>
              <w:pStyle w:val="Tablebullet"/>
            </w:pPr>
            <w:r w:rsidRPr="00B872E2">
              <w:t>Identify the range of signs and symptoms associated with fatigue including:</w:t>
            </w:r>
          </w:p>
          <w:p w14:paraId="08DD59E4" w14:textId="77777777" w:rsidR="00287514" w:rsidRPr="00B872E2" w:rsidRDefault="00287514" w:rsidP="00A800EC">
            <w:pPr>
              <w:pStyle w:val="Tablebullet20"/>
            </w:pPr>
            <w:r w:rsidRPr="00B872E2">
              <w:t>Physical</w:t>
            </w:r>
          </w:p>
          <w:p w14:paraId="2ECE38B3" w14:textId="77777777" w:rsidR="00287514" w:rsidRPr="00B872E2" w:rsidRDefault="00287514" w:rsidP="00A800EC">
            <w:pPr>
              <w:pStyle w:val="Tablebullet20"/>
            </w:pPr>
            <w:r w:rsidRPr="00B872E2">
              <w:t>Mental</w:t>
            </w:r>
          </w:p>
          <w:p w14:paraId="3861FFB2" w14:textId="77777777" w:rsidR="00287514" w:rsidRPr="001772C8" w:rsidRDefault="00287514" w:rsidP="00A800EC">
            <w:pPr>
              <w:pStyle w:val="Tablebullet20"/>
            </w:pPr>
            <w:r>
              <w:t>Emotional.</w:t>
            </w:r>
          </w:p>
        </w:tc>
        <w:tc>
          <w:tcPr>
            <w:tcW w:w="3274" w:type="dxa"/>
          </w:tcPr>
          <w:p w14:paraId="229B333F" w14:textId="77777777" w:rsidR="00287514" w:rsidRPr="001772C8" w:rsidRDefault="00287514" w:rsidP="00A800EC">
            <w:r w:rsidRPr="00E310F2">
              <w:t xml:space="preserve">Session </w:t>
            </w:r>
            <w:r>
              <w:t>3</w:t>
            </w:r>
          </w:p>
        </w:tc>
      </w:tr>
      <w:tr w:rsidR="00287514" w:rsidRPr="001772C8" w14:paraId="14181745" w14:textId="77777777" w:rsidTr="00A800EC">
        <w:trPr>
          <w:cantSplit/>
        </w:trPr>
        <w:tc>
          <w:tcPr>
            <w:tcW w:w="6416" w:type="dxa"/>
          </w:tcPr>
          <w:p w14:paraId="0B4D25F3" w14:textId="77777777" w:rsidR="00287514" w:rsidRDefault="00287514" w:rsidP="00A800EC">
            <w:pPr>
              <w:pStyle w:val="Tabletext"/>
            </w:pPr>
            <w:r w:rsidRPr="00E310F2">
              <w:t>2.4 The consequences of fatigue on safety</w:t>
            </w:r>
          </w:p>
          <w:p w14:paraId="29B58D7B" w14:textId="77777777" w:rsidR="00287514" w:rsidRPr="001772C8" w:rsidRDefault="00287514" w:rsidP="00A800EC">
            <w:pPr>
              <w:pStyle w:val="Tablebullet"/>
            </w:pPr>
            <w:r>
              <w:t>Understanding the impact of fatigue on the effective performance of tasks.</w:t>
            </w:r>
          </w:p>
        </w:tc>
        <w:tc>
          <w:tcPr>
            <w:tcW w:w="3274" w:type="dxa"/>
          </w:tcPr>
          <w:p w14:paraId="350175FC" w14:textId="77777777" w:rsidR="00287514" w:rsidRPr="001772C8" w:rsidRDefault="00287514" w:rsidP="00A800EC">
            <w:r w:rsidRPr="00E310F2">
              <w:t xml:space="preserve">Session </w:t>
            </w:r>
            <w:r>
              <w:t>4</w:t>
            </w:r>
          </w:p>
        </w:tc>
      </w:tr>
      <w:tr w:rsidR="00287514" w:rsidRPr="001772C8" w14:paraId="4232C1A5" w14:textId="77777777" w:rsidTr="00A800EC">
        <w:trPr>
          <w:cantSplit/>
        </w:trPr>
        <w:tc>
          <w:tcPr>
            <w:tcW w:w="6416" w:type="dxa"/>
          </w:tcPr>
          <w:p w14:paraId="7B4179EB" w14:textId="77777777" w:rsidR="00287514" w:rsidRDefault="00287514" w:rsidP="00A800EC">
            <w:pPr>
              <w:pStyle w:val="Tabletext"/>
            </w:pPr>
            <w:r w:rsidRPr="00E310F2">
              <w:t>2.5 High fatigue risk situations</w:t>
            </w:r>
          </w:p>
          <w:p w14:paraId="19EF33FE" w14:textId="77777777" w:rsidR="00287514" w:rsidRPr="00B872E2" w:rsidRDefault="00287514" w:rsidP="00A800EC">
            <w:pPr>
              <w:pStyle w:val="Tablebullet"/>
            </w:pPr>
            <w:r w:rsidRPr="00B872E2">
              <w:t>Be aware of the areas of human performance most affected by fatigue:</w:t>
            </w:r>
          </w:p>
          <w:p w14:paraId="08AA686D" w14:textId="77777777" w:rsidR="00287514" w:rsidRPr="00B872E2" w:rsidRDefault="00287514" w:rsidP="00A800EC">
            <w:pPr>
              <w:pStyle w:val="Tablebullet20"/>
            </w:pPr>
            <w:r w:rsidRPr="00B872E2">
              <w:t>Develop knowledge of the type of tasks more sensitive to onset of fatigue related performance decrease.</w:t>
            </w:r>
          </w:p>
          <w:p w14:paraId="0C74C636" w14:textId="77777777" w:rsidR="00287514" w:rsidRPr="001772C8" w:rsidRDefault="00287514" w:rsidP="00A800EC">
            <w:pPr>
              <w:pStyle w:val="Tablebullet"/>
            </w:pPr>
            <w:r>
              <w:t>Develop an understanding of environments and times of the day where fatigue is more likely to occur or to dev</w:t>
            </w:r>
            <w:r w:rsidRPr="00E310F2">
              <w:t>elop more quickly</w:t>
            </w:r>
            <w:r>
              <w:t>.</w:t>
            </w:r>
          </w:p>
        </w:tc>
        <w:tc>
          <w:tcPr>
            <w:tcW w:w="3274" w:type="dxa"/>
          </w:tcPr>
          <w:p w14:paraId="76E4CA53" w14:textId="77777777" w:rsidR="00287514" w:rsidRPr="001772C8" w:rsidRDefault="00287514" w:rsidP="00A800EC">
            <w:r w:rsidRPr="00E310F2">
              <w:t xml:space="preserve">Session </w:t>
            </w:r>
            <w:r>
              <w:t>4</w:t>
            </w:r>
          </w:p>
        </w:tc>
      </w:tr>
      <w:tr w:rsidR="00287514" w:rsidRPr="001772C8" w14:paraId="7CAC1EFB" w14:textId="77777777" w:rsidTr="00A800EC">
        <w:trPr>
          <w:cantSplit/>
        </w:trPr>
        <w:tc>
          <w:tcPr>
            <w:tcW w:w="6416" w:type="dxa"/>
          </w:tcPr>
          <w:p w14:paraId="303BBB92" w14:textId="77777777" w:rsidR="00287514" w:rsidRDefault="00287514" w:rsidP="00A800EC">
            <w:pPr>
              <w:pStyle w:val="Tabletext"/>
            </w:pPr>
            <w:r w:rsidRPr="00E310F2">
              <w:t>2.6 The contribution of fatigue in accidents</w:t>
            </w:r>
          </w:p>
          <w:p w14:paraId="7E97A7B4" w14:textId="77777777" w:rsidR="00287514" w:rsidRPr="00B872E2" w:rsidRDefault="00287514" w:rsidP="00A800EC">
            <w:pPr>
              <w:pStyle w:val="Tablebullet"/>
            </w:pPr>
            <w:r w:rsidRPr="00B872E2">
              <w:t>Appreciate the contribution of fatigue to incidents and accidents in the aviation environment:</w:t>
            </w:r>
          </w:p>
          <w:p w14:paraId="1B09922A" w14:textId="77777777" w:rsidR="00287514" w:rsidRPr="001772C8" w:rsidRDefault="00287514" w:rsidP="00A800EC">
            <w:pPr>
              <w:pStyle w:val="Tablebullet20"/>
            </w:pPr>
            <w:r>
              <w:t>Review international and Australian case studies of fatigue related aviation incidents a</w:t>
            </w:r>
            <w:r w:rsidRPr="00E310F2">
              <w:t>nd accidents</w:t>
            </w:r>
            <w:r>
              <w:t>.</w:t>
            </w:r>
          </w:p>
        </w:tc>
        <w:tc>
          <w:tcPr>
            <w:tcW w:w="3274" w:type="dxa"/>
          </w:tcPr>
          <w:p w14:paraId="59390CC7" w14:textId="77777777" w:rsidR="00287514" w:rsidRPr="001772C8" w:rsidRDefault="00287514" w:rsidP="00A800EC">
            <w:r w:rsidRPr="00E310F2">
              <w:t xml:space="preserve">Session </w:t>
            </w:r>
            <w:r>
              <w:t>4</w:t>
            </w:r>
          </w:p>
        </w:tc>
      </w:tr>
      <w:tr w:rsidR="00287514" w:rsidRPr="001772C8" w14:paraId="6A437604" w14:textId="77777777" w:rsidTr="00A800EC">
        <w:trPr>
          <w:cantSplit/>
        </w:trPr>
        <w:tc>
          <w:tcPr>
            <w:tcW w:w="6416" w:type="dxa"/>
          </w:tcPr>
          <w:p w14:paraId="722D8A94" w14:textId="77777777" w:rsidR="00287514" w:rsidRDefault="00287514" w:rsidP="00A800EC">
            <w:pPr>
              <w:pStyle w:val="Tabletext"/>
            </w:pPr>
            <w:r w:rsidRPr="00E310F2">
              <w:t xml:space="preserve">2.7 Recovery from </w:t>
            </w:r>
            <w:r>
              <w:t>f</w:t>
            </w:r>
            <w:r w:rsidRPr="00E310F2">
              <w:t>atigue</w:t>
            </w:r>
          </w:p>
          <w:p w14:paraId="582A324C" w14:textId="77777777" w:rsidR="00287514" w:rsidRPr="00E310F2" w:rsidRDefault="00287514" w:rsidP="00A800EC">
            <w:pPr>
              <w:pStyle w:val="Tabletext"/>
            </w:pPr>
            <w:r>
              <w:t>Understand sleep is the only way to recover from fatigue:</w:t>
            </w:r>
          </w:p>
          <w:p w14:paraId="65D8620D" w14:textId="77777777" w:rsidR="00287514" w:rsidRPr="00B872E2" w:rsidRDefault="00287514" w:rsidP="00A800EC">
            <w:pPr>
              <w:pStyle w:val="Tablebullet"/>
            </w:pPr>
            <w:r w:rsidRPr="00B872E2">
              <w:t>Develop an understanding of the average time needed to recover from:</w:t>
            </w:r>
          </w:p>
          <w:p w14:paraId="393681C3" w14:textId="77777777" w:rsidR="00287514" w:rsidRPr="00B872E2" w:rsidRDefault="00287514" w:rsidP="00A800EC">
            <w:pPr>
              <w:pStyle w:val="Tablebullet20"/>
            </w:pPr>
            <w:r w:rsidRPr="00B872E2">
              <w:t>Transient</w:t>
            </w:r>
          </w:p>
          <w:p w14:paraId="7B1CE509" w14:textId="77777777" w:rsidR="00287514" w:rsidRPr="001772C8" w:rsidRDefault="00287514" w:rsidP="00A800EC">
            <w:pPr>
              <w:pStyle w:val="Tablebullet20"/>
            </w:pPr>
            <w:r>
              <w:t>Cumulative fatigue.</w:t>
            </w:r>
          </w:p>
        </w:tc>
        <w:tc>
          <w:tcPr>
            <w:tcW w:w="3274" w:type="dxa"/>
          </w:tcPr>
          <w:p w14:paraId="1E8B8A40" w14:textId="77777777" w:rsidR="00287514" w:rsidRPr="001772C8" w:rsidRDefault="00287514" w:rsidP="00A800EC">
            <w:r w:rsidRPr="00E310F2">
              <w:t xml:space="preserve">Session </w:t>
            </w:r>
            <w:r>
              <w:t>4</w:t>
            </w:r>
          </w:p>
        </w:tc>
      </w:tr>
      <w:tr w:rsidR="00287514" w:rsidRPr="001772C8" w14:paraId="1C473A4F" w14:textId="77777777" w:rsidTr="00A800EC">
        <w:trPr>
          <w:cantSplit/>
        </w:trPr>
        <w:tc>
          <w:tcPr>
            <w:tcW w:w="6416" w:type="dxa"/>
          </w:tcPr>
          <w:p w14:paraId="39135D35" w14:textId="77777777" w:rsidR="00287514" w:rsidRDefault="00287514" w:rsidP="00287514">
            <w:pPr>
              <w:pStyle w:val="TableHeader"/>
              <w:numPr>
                <w:ilvl w:val="0"/>
                <w:numId w:val="49"/>
              </w:numPr>
            </w:pPr>
            <w:r w:rsidRPr="00E310F2">
              <w:t>Countermeasures</w:t>
            </w:r>
          </w:p>
          <w:p w14:paraId="36EB875B" w14:textId="77777777" w:rsidR="00287514" w:rsidRPr="001772C8" w:rsidRDefault="00287514" w:rsidP="00A800EC">
            <w:pPr>
              <w:pStyle w:val="TableHeader"/>
            </w:pPr>
            <w:r w:rsidRPr="00E310F2">
              <w:t xml:space="preserve">Duration: 1hr (1x </w:t>
            </w:r>
            <w:r>
              <w:t>5</w:t>
            </w:r>
            <w:r w:rsidRPr="00E310F2">
              <w:t>0 min sessions with 10 min break)</w:t>
            </w:r>
          </w:p>
        </w:tc>
        <w:tc>
          <w:tcPr>
            <w:tcW w:w="3274" w:type="dxa"/>
          </w:tcPr>
          <w:p w14:paraId="04B48461" w14:textId="1C4A890E" w:rsidR="00287514" w:rsidRPr="001772C8" w:rsidRDefault="00287514" w:rsidP="00A800EC">
            <w:pPr>
              <w:ind w:left="751" w:hanging="751"/>
            </w:pPr>
            <w:r w:rsidRPr="00AF1A60">
              <w:rPr>
                <w:rStyle w:val="Authorinstructionsbold"/>
                <w:color w:val="B12C0C"/>
              </w:rPr>
              <w:t>Note:</w:t>
            </w:r>
            <w:r w:rsidRPr="009F2860">
              <w:rPr>
                <w:rStyle w:val="Authorinstructions"/>
                <w:color w:val="B12C0C"/>
              </w:rPr>
              <w:tab/>
            </w:r>
            <w:r w:rsidRPr="00AD1614">
              <w:rPr>
                <w:rStyle w:val="Authorinstructionsbold"/>
                <w:b w:val="0"/>
                <w:bCs w:val="0"/>
                <w:color w:val="B12C0C"/>
              </w:rPr>
              <w:t>Suggested session timings only.</w:t>
            </w:r>
          </w:p>
        </w:tc>
      </w:tr>
      <w:tr w:rsidR="00287514" w:rsidRPr="001772C8" w14:paraId="45DB4434" w14:textId="77777777" w:rsidTr="00A800EC">
        <w:trPr>
          <w:cantSplit/>
        </w:trPr>
        <w:tc>
          <w:tcPr>
            <w:tcW w:w="6416" w:type="dxa"/>
          </w:tcPr>
          <w:p w14:paraId="73949D99" w14:textId="77777777" w:rsidR="00287514" w:rsidRDefault="00287514" w:rsidP="00A800EC">
            <w:pPr>
              <w:pStyle w:val="Tabletext"/>
            </w:pPr>
            <w:r w:rsidRPr="00E310F2">
              <w:t xml:space="preserve">3.1 </w:t>
            </w:r>
            <w:r>
              <w:t>T</w:t>
            </w:r>
            <w:r w:rsidRPr="00E310F2">
              <w:t>ailoring the sleep environment</w:t>
            </w:r>
          </w:p>
          <w:p w14:paraId="276ED990" w14:textId="77777777" w:rsidR="00287514" w:rsidRPr="001772C8" w:rsidRDefault="00287514" w:rsidP="00A800EC">
            <w:pPr>
              <w:pStyle w:val="Tablebullet"/>
            </w:pPr>
            <w:r>
              <w:t>Describe setting up a bedroom or sleeping facility to aid in achieving quality sleep.</w:t>
            </w:r>
          </w:p>
        </w:tc>
        <w:tc>
          <w:tcPr>
            <w:tcW w:w="3274" w:type="dxa"/>
          </w:tcPr>
          <w:p w14:paraId="629D4134" w14:textId="77777777" w:rsidR="00287514" w:rsidRPr="001772C8" w:rsidRDefault="00287514" w:rsidP="00A800EC">
            <w:r w:rsidRPr="00E310F2">
              <w:t xml:space="preserve">Session </w:t>
            </w:r>
            <w:r>
              <w:t>5</w:t>
            </w:r>
          </w:p>
        </w:tc>
      </w:tr>
      <w:tr w:rsidR="00287514" w:rsidRPr="001772C8" w14:paraId="5762F89E" w14:textId="77777777" w:rsidTr="00A800EC">
        <w:trPr>
          <w:cantSplit/>
        </w:trPr>
        <w:tc>
          <w:tcPr>
            <w:tcW w:w="6416" w:type="dxa"/>
          </w:tcPr>
          <w:p w14:paraId="07D45057" w14:textId="77777777" w:rsidR="00287514" w:rsidRDefault="00287514" w:rsidP="00A800EC">
            <w:pPr>
              <w:pStyle w:val="Tabletext"/>
            </w:pPr>
            <w:r w:rsidRPr="00E310F2">
              <w:lastRenderedPageBreak/>
              <w:t xml:space="preserve">3.2 </w:t>
            </w:r>
            <w:r>
              <w:t>M</w:t>
            </w:r>
            <w:r w:rsidRPr="00E310F2">
              <w:t>anaging sleep habits</w:t>
            </w:r>
          </w:p>
          <w:p w14:paraId="771ADE16" w14:textId="77777777" w:rsidR="00287514" w:rsidRPr="001772C8" w:rsidRDefault="00287514" w:rsidP="00A800EC">
            <w:pPr>
              <w:pStyle w:val="Tablebullet"/>
            </w:pPr>
            <w:r>
              <w:t>Understand how to develop habits beneficial to quality sleep.</w:t>
            </w:r>
          </w:p>
        </w:tc>
        <w:tc>
          <w:tcPr>
            <w:tcW w:w="3274" w:type="dxa"/>
          </w:tcPr>
          <w:p w14:paraId="5CC6F2F1" w14:textId="77777777" w:rsidR="00287514" w:rsidRPr="001772C8" w:rsidRDefault="00287514" w:rsidP="00A800EC">
            <w:r w:rsidRPr="00E310F2">
              <w:t xml:space="preserve">Session </w:t>
            </w:r>
            <w:r>
              <w:t>5</w:t>
            </w:r>
          </w:p>
        </w:tc>
      </w:tr>
      <w:tr w:rsidR="00287514" w:rsidRPr="001772C8" w14:paraId="2395ECC6" w14:textId="77777777" w:rsidTr="00A800EC">
        <w:trPr>
          <w:cantSplit/>
        </w:trPr>
        <w:tc>
          <w:tcPr>
            <w:tcW w:w="6416" w:type="dxa"/>
          </w:tcPr>
          <w:p w14:paraId="0AE8A2EA" w14:textId="77777777" w:rsidR="00287514" w:rsidRDefault="00287514" w:rsidP="00A800EC">
            <w:pPr>
              <w:pStyle w:val="Tabletext"/>
            </w:pPr>
            <w:r w:rsidRPr="00E310F2">
              <w:t xml:space="preserve">3.3 </w:t>
            </w:r>
            <w:r>
              <w:t>N</w:t>
            </w:r>
            <w:r w:rsidRPr="00E310F2">
              <w:t>apping</w:t>
            </w:r>
          </w:p>
          <w:p w14:paraId="19BE927F" w14:textId="77777777" w:rsidR="00287514" w:rsidRPr="00B872E2" w:rsidRDefault="00287514" w:rsidP="00A800EC">
            <w:pPr>
              <w:pStyle w:val="Tablebullet"/>
            </w:pPr>
            <w:r w:rsidRPr="00B872E2">
              <w:t>Describe the benefits of napping</w:t>
            </w:r>
          </w:p>
          <w:p w14:paraId="3F06E169" w14:textId="77777777" w:rsidR="00287514" w:rsidRPr="00B872E2" w:rsidRDefault="00287514" w:rsidP="00A800EC">
            <w:pPr>
              <w:pStyle w:val="Tablebullet"/>
            </w:pPr>
            <w:r w:rsidRPr="00B872E2">
              <w:t>Develop an understanding of how napping can reduce the impact of fatigue during duties</w:t>
            </w:r>
          </w:p>
          <w:p w14:paraId="060259BB" w14:textId="77777777" w:rsidR="00287514" w:rsidRPr="00B872E2" w:rsidRDefault="00287514" w:rsidP="00A800EC">
            <w:pPr>
              <w:pStyle w:val="Tablebullet"/>
            </w:pPr>
            <w:r w:rsidRPr="00B872E2">
              <w:t>Describe effective napping techniques:</w:t>
            </w:r>
          </w:p>
          <w:p w14:paraId="23391395" w14:textId="77777777" w:rsidR="00287514" w:rsidRPr="001772C8" w:rsidRDefault="00287514" w:rsidP="00A800EC">
            <w:pPr>
              <w:pStyle w:val="Tablebullet20"/>
            </w:pPr>
            <w:r>
              <w:t>Achieve an understanding of controlling napping duration to reduce sleep inertia</w:t>
            </w:r>
          </w:p>
        </w:tc>
        <w:tc>
          <w:tcPr>
            <w:tcW w:w="3274" w:type="dxa"/>
          </w:tcPr>
          <w:p w14:paraId="5FB0FAE4" w14:textId="77777777" w:rsidR="00287514" w:rsidRPr="001772C8" w:rsidRDefault="00287514" w:rsidP="00A800EC">
            <w:r w:rsidRPr="00E310F2">
              <w:t xml:space="preserve">Session </w:t>
            </w:r>
            <w:r>
              <w:t>5</w:t>
            </w:r>
          </w:p>
        </w:tc>
      </w:tr>
      <w:tr w:rsidR="00287514" w:rsidRPr="001772C8" w14:paraId="19CD3E96" w14:textId="77777777" w:rsidTr="00A800EC">
        <w:trPr>
          <w:cantSplit/>
        </w:trPr>
        <w:tc>
          <w:tcPr>
            <w:tcW w:w="6416" w:type="dxa"/>
          </w:tcPr>
          <w:p w14:paraId="49A929A4" w14:textId="77777777" w:rsidR="00287514" w:rsidRDefault="00287514" w:rsidP="00A800EC">
            <w:pPr>
              <w:pStyle w:val="Tabletext"/>
            </w:pPr>
            <w:r w:rsidRPr="00E310F2">
              <w:t xml:space="preserve">3.4 </w:t>
            </w:r>
            <w:r>
              <w:t>E</w:t>
            </w:r>
            <w:r w:rsidRPr="00E310F2">
              <w:t>xercise</w:t>
            </w:r>
          </w:p>
          <w:p w14:paraId="79AF5DE1" w14:textId="77777777" w:rsidR="00287514" w:rsidRPr="00B872E2" w:rsidRDefault="00287514" w:rsidP="00A800EC">
            <w:pPr>
              <w:pStyle w:val="Tablebullet"/>
            </w:pPr>
            <w:r w:rsidRPr="00B872E2">
              <w:t>Describe how exercise can assist in mitigating the impact of fatigue.</w:t>
            </w:r>
          </w:p>
          <w:p w14:paraId="57B170C1" w14:textId="77777777" w:rsidR="00287514" w:rsidRPr="001772C8" w:rsidRDefault="00287514" w:rsidP="00A800EC">
            <w:pPr>
              <w:pStyle w:val="Tablebullet"/>
            </w:pPr>
            <w:r>
              <w:t>Describe how increased fitness can improve individual resistance to the onset of fatigue.</w:t>
            </w:r>
          </w:p>
        </w:tc>
        <w:tc>
          <w:tcPr>
            <w:tcW w:w="3274" w:type="dxa"/>
          </w:tcPr>
          <w:p w14:paraId="4D3F8B3B" w14:textId="77777777" w:rsidR="00287514" w:rsidRPr="001772C8" w:rsidRDefault="00287514" w:rsidP="00A800EC">
            <w:r w:rsidRPr="00E310F2">
              <w:t xml:space="preserve">Session </w:t>
            </w:r>
            <w:r>
              <w:t>5</w:t>
            </w:r>
          </w:p>
        </w:tc>
      </w:tr>
      <w:tr w:rsidR="00287514" w:rsidRPr="001772C8" w14:paraId="09A4F8F1" w14:textId="77777777" w:rsidTr="00A800EC">
        <w:trPr>
          <w:cantSplit/>
        </w:trPr>
        <w:tc>
          <w:tcPr>
            <w:tcW w:w="6416" w:type="dxa"/>
          </w:tcPr>
          <w:p w14:paraId="71E6C666" w14:textId="77777777" w:rsidR="00287514" w:rsidRDefault="00287514" w:rsidP="00A800EC">
            <w:pPr>
              <w:pStyle w:val="Tabletext"/>
            </w:pPr>
            <w:r w:rsidRPr="00E310F2">
              <w:t xml:space="preserve">3.5 </w:t>
            </w:r>
            <w:r>
              <w:t>N</w:t>
            </w:r>
            <w:r w:rsidRPr="00E310F2">
              <w:t>utrition and hydration</w:t>
            </w:r>
          </w:p>
          <w:p w14:paraId="3D5622F4" w14:textId="77777777" w:rsidR="00287514" w:rsidRPr="00B872E2" w:rsidRDefault="00287514" w:rsidP="00A800EC">
            <w:pPr>
              <w:pStyle w:val="Tablebullet"/>
            </w:pPr>
            <w:r w:rsidRPr="00B872E2">
              <w:t>Describe how appropriate nutrition and hydration can aid in mitigating fatigue.</w:t>
            </w:r>
          </w:p>
          <w:p w14:paraId="2C87B3B2" w14:textId="77777777" w:rsidR="00287514" w:rsidRPr="001772C8" w:rsidRDefault="00287514" w:rsidP="00A800EC">
            <w:pPr>
              <w:pStyle w:val="Tablebullet"/>
            </w:pPr>
            <w:r>
              <w:t xml:space="preserve">Develop an </w:t>
            </w:r>
            <w:r w:rsidRPr="00E310F2">
              <w:t>understanding of food types and nutrition strategies that maintain energy without causing undue drowsiness</w:t>
            </w:r>
            <w:r>
              <w:t>.</w:t>
            </w:r>
          </w:p>
        </w:tc>
        <w:tc>
          <w:tcPr>
            <w:tcW w:w="3274" w:type="dxa"/>
          </w:tcPr>
          <w:p w14:paraId="6D059152" w14:textId="77777777" w:rsidR="00287514" w:rsidRPr="001772C8" w:rsidRDefault="00287514" w:rsidP="00A800EC">
            <w:r w:rsidRPr="00E310F2">
              <w:t xml:space="preserve">Session </w:t>
            </w:r>
            <w:r>
              <w:t>5</w:t>
            </w:r>
          </w:p>
        </w:tc>
      </w:tr>
      <w:tr w:rsidR="00287514" w:rsidRPr="001772C8" w14:paraId="301EC917" w14:textId="77777777" w:rsidTr="00A800EC">
        <w:trPr>
          <w:cantSplit/>
        </w:trPr>
        <w:tc>
          <w:tcPr>
            <w:tcW w:w="6416" w:type="dxa"/>
          </w:tcPr>
          <w:p w14:paraId="18EEFCA9" w14:textId="77777777" w:rsidR="00287514" w:rsidRDefault="00287514" w:rsidP="00A800EC">
            <w:pPr>
              <w:pStyle w:val="Tabletext"/>
            </w:pPr>
            <w:r w:rsidRPr="00E310F2">
              <w:t xml:space="preserve">3.6 </w:t>
            </w:r>
            <w:r>
              <w:t>C</w:t>
            </w:r>
            <w:r w:rsidRPr="00E310F2">
              <w:t>affeine</w:t>
            </w:r>
          </w:p>
          <w:p w14:paraId="235FA155" w14:textId="77777777" w:rsidR="00287514" w:rsidRPr="00B872E2" w:rsidRDefault="00287514" w:rsidP="00A800EC">
            <w:pPr>
              <w:pStyle w:val="Tablebullet"/>
            </w:pPr>
            <w:r w:rsidRPr="00B872E2">
              <w:t>Describe the effect of caffeine on alertness.</w:t>
            </w:r>
          </w:p>
          <w:p w14:paraId="26BD0DBA" w14:textId="77777777" w:rsidR="00287514" w:rsidRPr="001772C8" w:rsidRDefault="00287514" w:rsidP="00A800EC">
            <w:pPr>
              <w:pStyle w:val="Tablebullet"/>
            </w:pPr>
            <w:r>
              <w:t>Develop an understanding of the benefits and limitations of the strategic use of</w:t>
            </w:r>
            <w:r w:rsidRPr="00E310F2">
              <w:t xml:space="preserve"> caffeine to mitigate fatigue</w:t>
            </w:r>
            <w:r>
              <w:t>.</w:t>
            </w:r>
          </w:p>
        </w:tc>
        <w:tc>
          <w:tcPr>
            <w:tcW w:w="3274" w:type="dxa"/>
          </w:tcPr>
          <w:p w14:paraId="3DC455DD" w14:textId="77777777" w:rsidR="00287514" w:rsidRPr="001772C8" w:rsidRDefault="00287514" w:rsidP="00A800EC">
            <w:r w:rsidRPr="00E310F2">
              <w:t xml:space="preserve">Session </w:t>
            </w:r>
            <w:r>
              <w:t>6</w:t>
            </w:r>
          </w:p>
        </w:tc>
      </w:tr>
      <w:tr w:rsidR="00287514" w:rsidRPr="001772C8" w14:paraId="3FA289A7" w14:textId="77777777" w:rsidTr="00A800EC">
        <w:trPr>
          <w:cantSplit/>
        </w:trPr>
        <w:tc>
          <w:tcPr>
            <w:tcW w:w="6416" w:type="dxa"/>
          </w:tcPr>
          <w:p w14:paraId="28154DF9" w14:textId="77777777" w:rsidR="00287514" w:rsidRDefault="00287514" w:rsidP="00A800EC">
            <w:pPr>
              <w:pStyle w:val="Tabletext"/>
            </w:pPr>
            <w:r w:rsidRPr="00E310F2">
              <w:t xml:space="preserve">3.7 </w:t>
            </w:r>
            <w:r>
              <w:t>A</w:t>
            </w:r>
            <w:r w:rsidRPr="00E310F2">
              <w:t xml:space="preserve">voidance of alcohol before bed </w:t>
            </w:r>
          </w:p>
          <w:p w14:paraId="545D2265" w14:textId="77777777" w:rsidR="00287514" w:rsidRPr="00B872E2" w:rsidRDefault="00287514" w:rsidP="00A800EC">
            <w:pPr>
              <w:pStyle w:val="Tablebullet"/>
            </w:pPr>
            <w:r w:rsidRPr="00B872E2">
              <w:t>Be aware of the impact of alcohol on the quality of sleep:</w:t>
            </w:r>
          </w:p>
          <w:p w14:paraId="13FD6DD6" w14:textId="77777777" w:rsidR="00287514" w:rsidRPr="001772C8" w:rsidRDefault="00287514" w:rsidP="00A800EC">
            <w:pPr>
              <w:pStyle w:val="Tablebullet20"/>
            </w:pPr>
            <w:r>
              <w:t>Develop an understanding of appropriate consumption of alcohol to limit the impact on sleep quality.</w:t>
            </w:r>
          </w:p>
        </w:tc>
        <w:tc>
          <w:tcPr>
            <w:tcW w:w="3274" w:type="dxa"/>
          </w:tcPr>
          <w:p w14:paraId="7C6B68DB" w14:textId="77777777" w:rsidR="00287514" w:rsidRPr="001772C8" w:rsidRDefault="00287514" w:rsidP="00A800EC">
            <w:r w:rsidRPr="00E310F2">
              <w:t xml:space="preserve">Session </w:t>
            </w:r>
            <w:r>
              <w:t>6</w:t>
            </w:r>
          </w:p>
        </w:tc>
      </w:tr>
      <w:tr w:rsidR="00287514" w:rsidRPr="001772C8" w14:paraId="520FBCEF" w14:textId="77777777" w:rsidTr="00A800EC">
        <w:trPr>
          <w:cantSplit/>
        </w:trPr>
        <w:tc>
          <w:tcPr>
            <w:tcW w:w="6416" w:type="dxa"/>
          </w:tcPr>
          <w:p w14:paraId="59879B51" w14:textId="77777777" w:rsidR="00287514" w:rsidRDefault="00287514" w:rsidP="00A800EC">
            <w:pPr>
              <w:pStyle w:val="Tabletext"/>
            </w:pPr>
            <w:r w:rsidRPr="00E310F2">
              <w:t xml:space="preserve">3.8 </w:t>
            </w:r>
            <w:r>
              <w:t>U</w:t>
            </w:r>
            <w:r w:rsidRPr="00E310F2">
              <w:t>se of sleep aids</w:t>
            </w:r>
          </w:p>
          <w:p w14:paraId="425E4F7D" w14:textId="77777777" w:rsidR="00287514" w:rsidRPr="00B872E2" w:rsidRDefault="00287514" w:rsidP="00A800EC">
            <w:pPr>
              <w:pStyle w:val="Tablebullet"/>
            </w:pPr>
            <w:r w:rsidRPr="00B872E2">
              <w:t>Describe common prescription and over the counter sleeping pills and sedatives.</w:t>
            </w:r>
          </w:p>
          <w:p w14:paraId="371C38D1" w14:textId="77777777" w:rsidR="00287514" w:rsidRPr="00B872E2" w:rsidRDefault="00287514" w:rsidP="00A800EC">
            <w:pPr>
              <w:pStyle w:val="Tablebullet"/>
            </w:pPr>
            <w:r w:rsidRPr="00B872E2">
              <w:t>Understand the use, limitations and risks associated with the use of sleep aids:</w:t>
            </w:r>
          </w:p>
          <w:p w14:paraId="50BC6B90" w14:textId="77777777" w:rsidR="00287514" w:rsidRPr="00EC1F41" w:rsidRDefault="00287514" w:rsidP="00A800EC">
            <w:pPr>
              <w:pStyle w:val="Tablebullet20"/>
            </w:pPr>
            <w:r w:rsidRPr="00EC1F41">
              <w:t>Develop an understanding of the health and performance effects of sleeping pills and sedatives.</w:t>
            </w:r>
          </w:p>
          <w:p w14:paraId="677751A5" w14:textId="77777777" w:rsidR="00287514" w:rsidRPr="001772C8" w:rsidRDefault="00287514" w:rsidP="00A800EC">
            <w:pPr>
              <w:pStyle w:val="Tablebullet20"/>
            </w:pPr>
            <w:r>
              <w:t>Describe the concept of clearance times associated with the use of sleep aids.</w:t>
            </w:r>
          </w:p>
        </w:tc>
        <w:tc>
          <w:tcPr>
            <w:tcW w:w="3274" w:type="dxa"/>
          </w:tcPr>
          <w:p w14:paraId="67841B14" w14:textId="77777777" w:rsidR="00287514" w:rsidRPr="001772C8" w:rsidRDefault="00287514" w:rsidP="00A800EC">
            <w:r w:rsidRPr="00E310F2">
              <w:t xml:space="preserve">Session </w:t>
            </w:r>
            <w:r>
              <w:t>6</w:t>
            </w:r>
          </w:p>
        </w:tc>
      </w:tr>
      <w:tr w:rsidR="00287514" w:rsidRPr="001772C8" w14:paraId="37494A53" w14:textId="77777777" w:rsidTr="00A800EC">
        <w:trPr>
          <w:cantSplit/>
        </w:trPr>
        <w:tc>
          <w:tcPr>
            <w:tcW w:w="6416" w:type="dxa"/>
          </w:tcPr>
          <w:p w14:paraId="40D00187" w14:textId="77777777" w:rsidR="00287514" w:rsidRDefault="00287514" w:rsidP="00A800EC">
            <w:pPr>
              <w:pStyle w:val="Tabletext"/>
            </w:pPr>
            <w:r w:rsidRPr="00E310F2">
              <w:t xml:space="preserve">3.9 </w:t>
            </w:r>
            <w:r>
              <w:t>A</w:t>
            </w:r>
            <w:r w:rsidRPr="00E310F2">
              <w:t>voidance of nicotine</w:t>
            </w:r>
          </w:p>
          <w:p w14:paraId="06D776AE" w14:textId="77777777" w:rsidR="00287514" w:rsidRPr="001772C8" w:rsidRDefault="00287514" w:rsidP="00A800EC">
            <w:pPr>
              <w:pStyle w:val="Tablebullet"/>
            </w:pPr>
            <w:r>
              <w:t>Develop awareness that nicotine i</w:t>
            </w:r>
            <w:r w:rsidRPr="00E310F2">
              <w:t>s a stimulant that may impact ability to sleep</w:t>
            </w:r>
            <w:r>
              <w:t>.</w:t>
            </w:r>
          </w:p>
        </w:tc>
        <w:tc>
          <w:tcPr>
            <w:tcW w:w="3274" w:type="dxa"/>
          </w:tcPr>
          <w:p w14:paraId="12F0B480" w14:textId="77777777" w:rsidR="00287514" w:rsidRPr="001772C8" w:rsidRDefault="00287514" w:rsidP="00A800EC">
            <w:r w:rsidRPr="00E310F2">
              <w:t xml:space="preserve">Session </w:t>
            </w:r>
            <w:r>
              <w:t>6</w:t>
            </w:r>
          </w:p>
        </w:tc>
      </w:tr>
      <w:tr w:rsidR="00287514" w:rsidRPr="001772C8" w14:paraId="2520C6ED" w14:textId="77777777" w:rsidTr="00A800EC">
        <w:trPr>
          <w:cantSplit/>
        </w:trPr>
        <w:tc>
          <w:tcPr>
            <w:tcW w:w="6416" w:type="dxa"/>
          </w:tcPr>
          <w:p w14:paraId="11B511FF" w14:textId="77777777" w:rsidR="00287514" w:rsidRDefault="00287514" w:rsidP="00A800EC">
            <w:pPr>
              <w:pStyle w:val="Tabletext"/>
            </w:pPr>
            <w:r w:rsidRPr="00E310F2">
              <w:t xml:space="preserve">3.10 </w:t>
            </w:r>
            <w:r>
              <w:t>K</w:t>
            </w:r>
            <w:r w:rsidRPr="00E310F2">
              <w:t>eeping a sleep log</w:t>
            </w:r>
          </w:p>
          <w:p w14:paraId="6A800DD2" w14:textId="77777777" w:rsidR="00287514" w:rsidRPr="00EC1F41" w:rsidRDefault="00287514" w:rsidP="00A800EC">
            <w:pPr>
              <w:pStyle w:val="Tablebullet"/>
            </w:pPr>
            <w:r w:rsidRPr="00EC1F41">
              <w:t>Discuss the limitations of informally tracking sleep quantity and quality:</w:t>
            </w:r>
          </w:p>
          <w:p w14:paraId="4D9F153E" w14:textId="77777777" w:rsidR="00287514" w:rsidRPr="00D74456" w:rsidRDefault="00287514" w:rsidP="00A800EC">
            <w:pPr>
              <w:pStyle w:val="Tablebullet20"/>
            </w:pPr>
            <w:r w:rsidRPr="00D74456">
              <w:t>Develop an awareness of the potential for overestimating sleep.</w:t>
            </w:r>
          </w:p>
          <w:p w14:paraId="6AFED133" w14:textId="77777777" w:rsidR="00287514" w:rsidRPr="00EC1F41" w:rsidRDefault="00287514" w:rsidP="00A800EC">
            <w:pPr>
              <w:pStyle w:val="Tablebullet"/>
            </w:pPr>
            <w:r w:rsidRPr="00EC1F41">
              <w:t>Discuss the use of a structured sleep log to accurately record sleep quantity and quality:</w:t>
            </w:r>
          </w:p>
          <w:p w14:paraId="4CAC7E06" w14:textId="77777777" w:rsidR="00287514" w:rsidRPr="00E310F2" w:rsidRDefault="00287514" w:rsidP="00A800EC">
            <w:pPr>
              <w:pStyle w:val="Tablebullet20"/>
            </w:pPr>
            <w:r>
              <w:t>Ident</w:t>
            </w:r>
            <w:r w:rsidRPr="00E310F2">
              <w:t>ify the structure and content of an appropriate log to aide recording of sleep information</w:t>
            </w:r>
            <w:r>
              <w:t>.</w:t>
            </w:r>
          </w:p>
          <w:p w14:paraId="106B869F" w14:textId="77777777" w:rsidR="00287514" w:rsidRPr="001772C8" w:rsidRDefault="00287514" w:rsidP="00A800EC">
            <w:pPr>
              <w:pStyle w:val="Tablebullet20"/>
            </w:pPr>
            <w:r>
              <w:t>Develop an appreciation of the benefits of a sleep log in identifying negative habits or repeated minor sleep deficits and in forming beneficial sleep habits.</w:t>
            </w:r>
          </w:p>
        </w:tc>
        <w:tc>
          <w:tcPr>
            <w:tcW w:w="3274" w:type="dxa"/>
          </w:tcPr>
          <w:p w14:paraId="08183E75" w14:textId="77777777" w:rsidR="00287514" w:rsidRPr="001772C8" w:rsidRDefault="00287514" w:rsidP="00A800EC">
            <w:r w:rsidRPr="00E310F2">
              <w:t xml:space="preserve">Session </w:t>
            </w:r>
            <w:r>
              <w:t>6</w:t>
            </w:r>
          </w:p>
        </w:tc>
      </w:tr>
      <w:tr w:rsidR="00287514" w:rsidRPr="001772C8" w14:paraId="18790FD8" w14:textId="77777777" w:rsidTr="00A800EC">
        <w:trPr>
          <w:cantSplit/>
        </w:trPr>
        <w:tc>
          <w:tcPr>
            <w:tcW w:w="6416" w:type="dxa"/>
          </w:tcPr>
          <w:p w14:paraId="757C4351" w14:textId="77777777" w:rsidR="00287514" w:rsidRDefault="00287514" w:rsidP="00287514">
            <w:pPr>
              <w:pStyle w:val="TableHeader"/>
              <w:numPr>
                <w:ilvl w:val="0"/>
                <w:numId w:val="49"/>
              </w:numPr>
            </w:pPr>
            <w:r w:rsidRPr="00E310F2">
              <w:lastRenderedPageBreak/>
              <w:t>Company fatigue management procedures</w:t>
            </w:r>
          </w:p>
          <w:p w14:paraId="3B2F76BC" w14:textId="77777777" w:rsidR="00287514" w:rsidRPr="001772C8" w:rsidRDefault="00287514" w:rsidP="00A800EC">
            <w:pPr>
              <w:pStyle w:val="TableHeader"/>
            </w:pPr>
            <w:r w:rsidRPr="00E310F2">
              <w:t>Duration: 1hr (1x 50 min sessions with 10 min break)</w:t>
            </w:r>
          </w:p>
        </w:tc>
        <w:tc>
          <w:tcPr>
            <w:tcW w:w="3274" w:type="dxa"/>
          </w:tcPr>
          <w:p w14:paraId="26EACAF6" w14:textId="3B38D7DA" w:rsidR="00287514" w:rsidRPr="001772C8" w:rsidRDefault="00287514" w:rsidP="00AD1614">
            <w:pPr>
              <w:ind w:left="749" w:hanging="749"/>
            </w:pPr>
            <w:r w:rsidRPr="00AF1A60">
              <w:rPr>
                <w:rStyle w:val="Authorinstructionsbold"/>
                <w:color w:val="B12C0C"/>
              </w:rPr>
              <w:t>Note:</w:t>
            </w:r>
            <w:r w:rsidRPr="009F2860">
              <w:rPr>
                <w:rStyle w:val="Authorinstructions"/>
                <w:color w:val="B12C0C"/>
              </w:rPr>
              <w:tab/>
            </w:r>
            <w:r w:rsidRPr="00AD1614">
              <w:rPr>
                <w:rStyle w:val="Authorinstructionsbold"/>
                <w:b w:val="0"/>
                <w:bCs w:val="0"/>
                <w:color w:val="B12C0C"/>
              </w:rPr>
              <w:t>Suggested session timings only.</w:t>
            </w:r>
          </w:p>
        </w:tc>
      </w:tr>
      <w:tr w:rsidR="00287514" w:rsidRPr="001772C8" w14:paraId="50ED0CEB" w14:textId="77777777" w:rsidTr="00A800EC">
        <w:trPr>
          <w:cantSplit/>
        </w:trPr>
        <w:tc>
          <w:tcPr>
            <w:tcW w:w="6416" w:type="dxa"/>
          </w:tcPr>
          <w:p w14:paraId="77618817" w14:textId="77777777" w:rsidR="00287514" w:rsidRDefault="00287514" w:rsidP="00A800EC">
            <w:pPr>
              <w:pStyle w:val="Tabletext"/>
            </w:pPr>
            <w:r w:rsidRPr="00E310F2">
              <w:t>4.1 Fatigue Risk Management Policies</w:t>
            </w:r>
          </w:p>
          <w:p w14:paraId="73AEC427" w14:textId="77777777" w:rsidR="00287514" w:rsidRPr="001772C8" w:rsidRDefault="00287514" w:rsidP="00A800EC">
            <w:pPr>
              <w:pStyle w:val="Tablebullet"/>
            </w:pPr>
            <w:r>
              <w:t xml:space="preserve">Develop an understanding of organisational fatigue risk </w:t>
            </w:r>
            <w:r w:rsidRPr="00E310F2">
              <w:t>management policies appropriate for the individuals’ position and duties</w:t>
            </w:r>
            <w:r>
              <w:t>.</w:t>
            </w:r>
          </w:p>
        </w:tc>
        <w:tc>
          <w:tcPr>
            <w:tcW w:w="3274" w:type="dxa"/>
          </w:tcPr>
          <w:p w14:paraId="12A7F84B" w14:textId="77777777" w:rsidR="00287514" w:rsidRPr="001772C8" w:rsidRDefault="00287514" w:rsidP="00A800EC">
            <w:r w:rsidRPr="00E310F2">
              <w:t xml:space="preserve">Session </w:t>
            </w:r>
            <w:r>
              <w:t>7</w:t>
            </w:r>
          </w:p>
        </w:tc>
      </w:tr>
      <w:tr w:rsidR="00287514" w:rsidRPr="001772C8" w14:paraId="4F29F965" w14:textId="77777777" w:rsidTr="00A800EC">
        <w:trPr>
          <w:cantSplit/>
        </w:trPr>
        <w:tc>
          <w:tcPr>
            <w:tcW w:w="6416" w:type="dxa"/>
          </w:tcPr>
          <w:p w14:paraId="31156BA3" w14:textId="77777777" w:rsidR="00287514" w:rsidRDefault="00287514" w:rsidP="00A800EC">
            <w:pPr>
              <w:pStyle w:val="Tabletext"/>
            </w:pPr>
            <w:r w:rsidRPr="00E310F2">
              <w:t>4.2 Application of Flight and Duty Limits</w:t>
            </w:r>
          </w:p>
          <w:p w14:paraId="1DCF2502" w14:textId="77777777" w:rsidR="00287514" w:rsidRPr="001772C8" w:rsidRDefault="00287514" w:rsidP="00A800EC">
            <w:pPr>
              <w:pStyle w:val="Tablebullet"/>
            </w:pPr>
            <w:r>
              <w:t>Ensure an understanding of the application of organisational flight and duty time limits.</w:t>
            </w:r>
          </w:p>
        </w:tc>
        <w:tc>
          <w:tcPr>
            <w:tcW w:w="3274" w:type="dxa"/>
          </w:tcPr>
          <w:p w14:paraId="2ECB7A92" w14:textId="77777777" w:rsidR="00287514" w:rsidRPr="001772C8" w:rsidRDefault="00287514" w:rsidP="00A800EC">
            <w:r w:rsidRPr="00E310F2">
              <w:t xml:space="preserve">Session </w:t>
            </w:r>
            <w:r>
              <w:t>7</w:t>
            </w:r>
          </w:p>
        </w:tc>
      </w:tr>
      <w:tr w:rsidR="00287514" w:rsidRPr="001772C8" w14:paraId="161C9D74" w14:textId="77777777" w:rsidTr="00A800EC">
        <w:trPr>
          <w:cantSplit/>
        </w:trPr>
        <w:tc>
          <w:tcPr>
            <w:tcW w:w="6416" w:type="dxa"/>
            <w:tcBorders>
              <w:bottom w:val="single" w:sz="4" w:space="0" w:color="0080A2"/>
            </w:tcBorders>
          </w:tcPr>
          <w:p w14:paraId="1851870A" w14:textId="77777777" w:rsidR="00287514" w:rsidRDefault="00287514" w:rsidP="00A800EC">
            <w:pPr>
              <w:pStyle w:val="Tabletext"/>
            </w:pPr>
            <w:r w:rsidRPr="00E310F2">
              <w:t xml:space="preserve">4.3 Fatigue Management processes and </w:t>
            </w:r>
            <w:r>
              <w:t>p</w:t>
            </w:r>
            <w:r w:rsidRPr="00E310F2">
              <w:t>rocedures</w:t>
            </w:r>
          </w:p>
          <w:p w14:paraId="0AB63AF7" w14:textId="77777777" w:rsidR="00287514" w:rsidRPr="001772C8" w:rsidRDefault="00287514" w:rsidP="00A800EC">
            <w:pPr>
              <w:pStyle w:val="Tablebullet"/>
            </w:pPr>
            <w:r w:rsidRPr="005E1A5A">
              <w:t>Develop a</w:t>
            </w:r>
            <w:r w:rsidRPr="00E310F2">
              <w:t xml:space="preserve"> working understanding of organisational fatigue management procedures and processes (including proper use of forms)</w:t>
            </w:r>
            <w:r>
              <w:t>.</w:t>
            </w:r>
          </w:p>
        </w:tc>
        <w:tc>
          <w:tcPr>
            <w:tcW w:w="3274" w:type="dxa"/>
            <w:tcBorders>
              <w:bottom w:val="single" w:sz="4" w:space="0" w:color="0080A2"/>
            </w:tcBorders>
          </w:tcPr>
          <w:p w14:paraId="0C00CF47" w14:textId="77777777" w:rsidR="00287514" w:rsidRPr="001772C8" w:rsidRDefault="00287514" w:rsidP="00A800EC">
            <w:r w:rsidRPr="00E310F2">
              <w:t xml:space="preserve">Session </w:t>
            </w:r>
            <w:r>
              <w:t>7</w:t>
            </w:r>
          </w:p>
        </w:tc>
      </w:tr>
      <w:tr w:rsidR="00287514" w:rsidRPr="00E310F2" w14:paraId="2D3A527F" w14:textId="77777777" w:rsidTr="00A800EC">
        <w:tblPrEx>
          <w:tblBorders>
            <w:left w:val="none" w:sz="0" w:space="0" w:color="auto"/>
            <w:right w:val="none" w:sz="0" w:space="0" w:color="auto"/>
            <w:insideV w:val="none" w:sz="0" w:space="0" w:color="auto"/>
          </w:tblBorders>
          <w:tblLook w:val="04A0" w:firstRow="1" w:lastRow="0" w:firstColumn="1" w:lastColumn="0" w:noHBand="0" w:noVBand="1"/>
        </w:tblPrEx>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6416" w:type="dxa"/>
            <w:tcBorders>
              <w:left w:val="single" w:sz="4" w:space="0" w:color="0080A2"/>
              <w:right w:val="single" w:sz="4" w:space="0" w:color="0080A2"/>
            </w:tcBorders>
            <w:shd w:val="clear" w:color="auto" w:fill="FFFFFF" w:themeFill="background1"/>
          </w:tcPr>
          <w:p w14:paraId="62D129A1" w14:textId="77777777" w:rsidR="00287514" w:rsidRPr="009F5D13" w:rsidRDefault="00287514" w:rsidP="00A800EC">
            <w:pPr>
              <w:pStyle w:val="Tabletext"/>
              <w:rPr>
                <w:b w:val="0"/>
              </w:rPr>
            </w:pPr>
            <w:r w:rsidRPr="009F5D13">
              <w:rPr>
                <w:b w:val="0"/>
              </w:rPr>
              <w:t>4.4 Extension policy and procedures</w:t>
            </w:r>
          </w:p>
          <w:p w14:paraId="0D36F210" w14:textId="77777777" w:rsidR="00287514" w:rsidRPr="009F5D13" w:rsidRDefault="00287514" w:rsidP="00A800EC">
            <w:pPr>
              <w:pStyle w:val="Tablebullet"/>
            </w:pPr>
            <w:r w:rsidRPr="00006D15">
              <w:rPr>
                <w:b w:val="0"/>
              </w:rPr>
              <w:t>Understand the application of organisational policy and procedure for extensions (and exceedances).</w:t>
            </w:r>
          </w:p>
        </w:tc>
        <w:tc>
          <w:tcPr>
            <w:tcW w:w="3274" w:type="dxa"/>
            <w:tcBorders>
              <w:left w:val="single" w:sz="4" w:space="0" w:color="0080A2"/>
              <w:right w:val="single" w:sz="4" w:space="0" w:color="0080A2"/>
            </w:tcBorders>
            <w:shd w:val="clear" w:color="auto" w:fill="FFFFFF" w:themeFill="background1"/>
          </w:tcPr>
          <w:p w14:paraId="0FF10ADC" w14:textId="77777777" w:rsidR="00287514" w:rsidRPr="00E310F2" w:rsidRDefault="00287514" w:rsidP="00A800EC">
            <w:pPr>
              <w:pStyle w:val="Tabletext"/>
              <w:cnfStyle w:val="000000100000" w:firstRow="0" w:lastRow="0" w:firstColumn="0" w:lastColumn="0" w:oddVBand="0" w:evenVBand="0" w:oddHBand="1" w:evenHBand="0" w:firstRowFirstColumn="0" w:firstRowLastColumn="0" w:lastRowFirstColumn="0" w:lastRowLastColumn="0"/>
            </w:pPr>
            <w:r w:rsidRPr="00E310F2">
              <w:t>Session 8</w:t>
            </w:r>
          </w:p>
        </w:tc>
      </w:tr>
      <w:tr w:rsidR="00287514" w:rsidRPr="001772C8" w14:paraId="348ABE10" w14:textId="77777777" w:rsidTr="00A800EC">
        <w:trPr>
          <w:cantSplit/>
        </w:trPr>
        <w:tc>
          <w:tcPr>
            <w:tcW w:w="6416" w:type="dxa"/>
          </w:tcPr>
          <w:p w14:paraId="317B8AEF" w14:textId="77777777" w:rsidR="00287514" w:rsidRDefault="00287514" w:rsidP="00A800EC">
            <w:pPr>
              <w:pStyle w:val="Tabletext"/>
            </w:pPr>
            <w:r w:rsidRPr="00E310F2">
              <w:t>4.</w:t>
            </w:r>
            <w:r>
              <w:t xml:space="preserve">5 </w:t>
            </w:r>
            <w:r w:rsidRPr="00E310F2">
              <w:t>Flight Crew Members’ obligations</w:t>
            </w:r>
          </w:p>
          <w:p w14:paraId="6B8DC086" w14:textId="77777777" w:rsidR="00287514" w:rsidRPr="001772C8" w:rsidRDefault="00287514" w:rsidP="00A800EC">
            <w:pPr>
              <w:pStyle w:val="Tablebullet"/>
            </w:pPr>
            <w:r>
              <w:t>Deve</w:t>
            </w:r>
            <w:r w:rsidRPr="00E310F2">
              <w:t>lop an awareness of the pilot’s obligations regarding individual fatigue management</w:t>
            </w:r>
            <w:r>
              <w:t>.</w:t>
            </w:r>
          </w:p>
        </w:tc>
        <w:tc>
          <w:tcPr>
            <w:tcW w:w="3274" w:type="dxa"/>
          </w:tcPr>
          <w:p w14:paraId="381FBC62" w14:textId="77777777" w:rsidR="00287514" w:rsidRPr="001772C8" w:rsidRDefault="00287514" w:rsidP="00A800EC">
            <w:r>
              <w:t>Session 8</w:t>
            </w:r>
          </w:p>
        </w:tc>
      </w:tr>
      <w:tr w:rsidR="00287514" w14:paraId="4C268BD3" w14:textId="77777777" w:rsidTr="00A800EC">
        <w:trPr>
          <w:cantSplit/>
        </w:trPr>
        <w:tc>
          <w:tcPr>
            <w:tcW w:w="6416" w:type="dxa"/>
          </w:tcPr>
          <w:p w14:paraId="49AA4A12" w14:textId="77777777" w:rsidR="00287514" w:rsidRDefault="00287514" w:rsidP="00287514">
            <w:pPr>
              <w:pStyle w:val="Tabletext"/>
              <w:numPr>
                <w:ilvl w:val="1"/>
                <w:numId w:val="49"/>
              </w:numPr>
            </w:pPr>
            <w:r w:rsidRPr="004712F4">
              <w:t>Rostering and recording system</w:t>
            </w:r>
          </w:p>
          <w:p w14:paraId="24E881B6" w14:textId="77777777" w:rsidR="00287514" w:rsidRPr="00E310F2" w:rsidRDefault="00287514" w:rsidP="00A800EC">
            <w:pPr>
              <w:pStyle w:val="Tablebullet"/>
            </w:pPr>
            <w:r w:rsidRPr="0096495C">
              <w:t>Understand the use of the organisation’s rostering and recording system.</w:t>
            </w:r>
          </w:p>
        </w:tc>
        <w:tc>
          <w:tcPr>
            <w:tcW w:w="3274" w:type="dxa"/>
          </w:tcPr>
          <w:p w14:paraId="06C4EF8C" w14:textId="77777777" w:rsidR="00287514" w:rsidRDefault="00287514" w:rsidP="00A800EC">
            <w:r>
              <w:t>Session 8</w:t>
            </w:r>
          </w:p>
        </w:tc>
      </w:tr>
    </w:tbl>
    <w:p w14:paraId="248BB2F8" w14:textId="77777777" w:rsidR="00124ECA" w:rsidRPr="002E748D" w:rsidRDefault="00124ECA" w:rsidP="00124ECA">
      <w:pPr>
        <w:pStyle w:val="Heading3"/>
      </w:pPr>
      <w:bookmarkStart w:id="107" w:name="_Toc34662192"/>
      <w:bookmarkStart w:id="108" w:name="_Toc191569816"/>
      <w:r w:rsidRPr="002E748D">
        <w:t>Fatigue hazard identification</w:t>
      </w:r>
      <w:bookmarkEnd w:id="107"/>
      <w:bookmarkEnd w:id="108"/>
    </w:p>
    <w:p w14:paraId="1E5DACD0" w14:textId="77777777" w:rsidR="00124ECA" w:rsidRPr="00E310F2" w:rsidRDefault="00124ECA" w:rsidP="00124ECA">
      <w:bookmarkStart w:id="109" w:name="_Hlk34569794"/>
      <w:r w:rsidRPr="002E584A">
        <w:rPr>
          <w:highlight w:val="green"/>
        </w:rPr>
        <w:t>&lt;XXXX&gt;</w:t>
      </w:r>
      <w:r w:rsidRPr="00E310F2">
        <w:t xml:space="preserve"> will undertake fatigue hazard identification and management, to ensure that pilots can safely operate an aircraft or perform safety related duties and minimise any fatigue risk.</w:t>
      </w:r>
    </w:p>
    <w:p w14:paraId="0ABB5D71" w14:textId="77777777" w:rsidR="00124ECA" w:rsidRPr="00E310F2" w:rsidRDefault="00124ECA" w:rsidP="00124ECA">
      <w:r>
        <w:t>The fatigue hazard identification follows through three</w:t>
      </w:r>
      <w:r w:rsidRPr="00E310F2">
        <w:t xml:space="preserve"> phases and will be an ongoing process</w:t>
      </w:r>
      <w:r>
        <w:t xml:space="preserve">. </w:t>
      </w:r>
      <w:r w:rsidRPr="00E310F2">
        <w:t xml:space="preserve">It will also be used to determine adjustments to prescriptive limits to suit </w:t>
      </w:r>
      <w:r w:rsidRPr="00E310F2">
        <w:rPr>
          <w:highlight w:val="green"/>
        </w:rPr>
        <w:t>&lt;XXXX&gt;’s</w:t>
      </w:r>
      <w:r w:rsidRPr="00E310F2">
        <w:t xml:space="preserve"> operations and circumstances (which will not in any case exceed Appendix </w:t>
      </w:r>
      <w:r>
        <w:t>2</w:t>
      </w:r>
      <w:r w:rsidRPr="00E310F2">
        <w:t xml:space="preserve"> limits)</w:t>
      </w:r>
      <w:r>
        <w:t xml:space="preserve">. </w:t>
      </w:r>
      <w:r w:rsidRPr="00E310F2">
        <w:t>Any proposed operations will be subject to the fatigue hazard identification process before pilots will be permitted to conduct the operation</w:t>
      </w:r>
      <w:r>
        <w:t xml:space="preserve">. </w:t>
      </w:r>
      <w:r w:rsidRPr="00E310F2">
        <w:t>The process may also determine other controls that can be used to minimise fatigue risks.</w:t>
      </w:r>
    </w:p>
    <w:p w14:paraId="50FC5C2A" w14:textId="77777777" w:rsidR="00124ECA" w:rsidRPr="00E310F2" w:rsidRDefault="00124ECA" w:rsidP="00124ECA">
      <w:r w:rsidRPr="002E584A">
        <w:rPr>
          <w:highlight w:val="green"/>
        </w:rPr>
        <w:t>&lt;XXXX&gt;</w:t>
      </w:r>
      <w:r w:rsidRPr="00E310F2">
        <w:t xml:space="preserve"> will undertake the following hazard identification and risk management phases:</w:t>
      </w:r>
    </w:p>
    <w:p w14:paraId="7C68A639" w14:textId="77777777" w:rsidR="00124ECA" w:rsidRPr="004D5C82" w:rsidRDefault="00124ECA" w:rsidP="00124ECA">
      <w:pPr>
        <w:pStyle w:val="Heading4"/>
      </w:pPr>
      <w:r w:rsidRPr="004D5C82">
        <w:t xml:space="preserve">Initial </w:t>
      </w:r>
      <w:r>
        <w:t>h</w:t>
      </w:r>
      <w:r w:rsidRPr="004D5C82">
        <w:t xml:space="preserve">azard </w:t>
      </w:r>
      <w:r>
        <w:t>i</w:t>
      </w:r>
      <w:r w:rsidRPr="004D5C82">
        <w:t xml:space="preserve">dentification </w:t>
      </w:r>
    </w:p>
    <w:p w14:paraId="55BDD948" w14:textId="77777777" w:rsidR="00124ECA" w:rsidRPr="00E310F2" w:rsidRDefault="00124ECA" w:rsidP="00124ECA">
      <w:r w:rsidRPr="00EF5F7B">
        <w:rPr>
          <w:highlight w:val="green"/>
        </w:rPr>
        <w:t>&lt;XXXX&gt;</w:t>
      </w:r>
      <w:r w:rsidRPr="00E310F2">
        <w:t xml:space="preserve"> will identify fatigue hazards that could potentially cause harm to the health and safety of people or damage to plant and equipment</w:t>
      </w:r>
      <w:r>
        <w:t xml:space="preserve">. </w:t>
      </w:r>
      <w:r w:rsidRPr="00E310F2">
        <w:rPr>
          <w:highlight w:val="green"/>
        </w:rPr>
        <w:t>&lt;XXXX&gt;</w:t>
      </w:r>
      <w:r w:rsidRPr="00E310F2">
        <w:t xml:space="preserve"> will work with pilots and other staff to identify fatigue hazards that may occur within the following situations:</w:t>
      </w:r>
    </w:p>
    <w:p w14:paraId="6F4593AB" w14:textId="43109ABC" w:rsidR="00124ECA" w:rsidRPr="00FE4B3D" w:rsidRDefault="00124ECA" w:rsidP="00FE4B3D">
      <w:pPr>
        <w:pStyle w:val="ListBullet"/>
      </w:pPr>
      <w:r w:rsidRPr="00FE4B3D">
        <w:t>work tasks &amp; how performed (e.g. rostering practices, flying without an autopilot)</w:t>
      </w:r>
    </w:p>
    <w:p w14:paraId="5B3EF244" w14:textId="6F0CFC67" w:rsidR="00124ECA" w:rsidRPr="00FE4B3D" w:rsidRDefault="00124ECA" w:rsidP="00FE4B3D">
      <w:pPr>
        <w:pStyle w:val="ListBullet"/>
      </w:pPr>
      <w:r w:rsidRPr="00FE4B3D">
        <w:t>physical work environment (e.g. hot weather conditions)</w:t>
      </w:r>
    </w:p>
    <w:p w14:paraId="18E11151" w14:textId="603C0103" w:rsidR="00124ECA" w:rsidRPr="00FE4B3D" w:rsidRDefault="00124ECA" w:rsidP="00FE4B3D">
      <w:pPr>
        <w:pStyle w:val="ListBullet"/>
      </w:pPr>
      <w:r w:rsidRPr="00FE4B3D">
        <w:t>use of equipment, material (e.g. NVG operations)</w:t>
      </w:r>
    </w:p>
    <w:p w14:paraId="0D621883" w14:textId="78FFCB32" w:rsidR="00124ECA" w:rsidRPr="00FE4B3D" w:rsidRDefault="00124ECA" w:rsidP="00FE4B3D">
      <w:pPr>
        <w:pStyle w:val="ListBullet"/>
      </w:pPr>
      <w:r w:rsidRPr="00FE4B3D">
        <w:t>work design and management (e.g. low level flying or limits for newly qualified pilots).</w:t>
      </w:r>
    </w:p>
    <w:p w14:paraId="07530307" w14:textId="77777777" w:rsidR="00124ECA" w:rsidRPr="00E310F2" w:rsidRDefault="00124ECA" w:rsidP="00124ECA">
      <w:r w:rsidRPr="00EF5F7B">
        <w:rPr>
          <w:highlight w:val="green"/>
        </w:rPr>
        <w:t xml:space="preserve">&lt;XXXX&gt; </w:t>
      </w:r>
      <w:r w:rsidRPr="00E310F2">
        <w:t>may use a number of methods to assist in the process of identifying fatigue hazards and these may include one or more of the following:</w:t>
      </w:r>
    </w:p>
    <w:p w14:paraId="16A7E82E" w14:textId="77777777" w:rsidR="00124ECA" w:rsidRPr="00FE4B3D" w:rsidRDefault="00124ECA" w:rsidP="00FE4B3D">
      <w:pPr>
        <w:pStyle w:val="ListBullet"/>
      </w:pPr>
      <w:r w:rsidRPr="00FE4B3D">
        <w:t>pilot’s input from their experience of particular types of operations</w:t>
      </w:r>
    </w:p>
    <w:p w14:paraId="4282EEDF" w14:textId="77777777" w:rsidR="00124ECA" w:rsidRPr="00FE4B3D" w:rsidRDefault="00124ECA" w:rsidP="00FE4B3D">
      <w:pPr>
        <w:pStyle w:val="ListBullet"/>
      </w:pPr>
      <w:r w:rsidRPr="00FE4B3D">
        <w:lastRenderedPageBreak/>
        <w:t xml:space="preserve">any fatigue problems brought to the attention of the Chief Pilot </w:t>
      </w:r>
      <w:r w:rsidRPr="00FE4B3D">
        <w:rPr>
          <w:highlight w:val="green"/>
        </w:rPr>
        <w:t>(or delegated person)</w:t>
      </w:r>
    </w:p>
    <w:p w14:paraId="3412C9C3" w14:textId="77777777" w:rsidR="00124ECA" w:rsidRPr="00FE4B3D" w:rsidRDefault="00124ECA" w:rsidP="00FE4B3D">
      <w:pPr>
        <w:pStyle w:val="ListBullet"/>
      </w:pPr>
      <w:r w:rsidRPr="00FE4B3D">
        <w:t>information from Flight and Duty records, including fatigue reports, extension reports and any reported exceedances</w:t>
      </w:r>
    </w:p>
    <w:p w14:paraId="4FD31521" w14:textId="77777777" w:rsidR="00124ECA" w:rsidRPr="00FE4B3D" w:rsidRDefault="00124ECA" w:rsidP="00FE4B3D">
      <w:pPr>
        <w:pStyle w:val="ListBullet"/>
      </w:pPr>
      <w:r w:rsidRPr="00FE4B3D">
        <w:t>consulting with colleagues/discussion</w:t>
      </w:r>
    </w:p>
    <w:p w14:paraId="6FDE8447" w14:textId="77777777" w:rsidR="00124ECA" w:rsidRPr="00FE4B3D" w:rsidRDefault="00124ECA" w:rsidP="00FE4B3D">
      <w:pPr>
        <w:pStyle w:val="ListBullet"/>
      </w:pPr>
      <w:r w:rsidRPr="00FE4B3D">
        <w:t>review of standards, procedures and systems (including observations)</w:t>
      </w:r>
    </w:p>
    <w:p w14:paraId="46858A35" w14:textId="77777777" w:rsidR="00124ECA" w:rsidRPr="00FE4B3D" w:rsidRDefault="00124ECA" w:rsidP="00FE4B3D">
      <w:pPr>
        <w:pStyle w:val="ListBullet"/>
      </w:pPr>
      <w:r w:rsidRPr="00FE4B3D">
        <w:t>staff surveys or questionnaires (if conducted)</w:t>
      </w:r>
    </w:p>
    <w:p w14:paraId="0C13FB2F" w14:textId="77777777" w:rsidR="00124ECA" w:rsidRPr="00FE4B3D" w:rsidRDefault="00124ECA" w:rsidP="00FE4B3D">
      <w:pPr>
        <w:pStyle w:val="ListBullet"/>
      </w:pPr>
      <w:r w:rsidRPr="00FE4B3D">
        <w:t>external sources (such as industry specific knowledge sources and industry groups)</w:t>
      </w:r>
    </w:p>
    <w:p w14:paraId="7597EB13" w14:textId="77777777" w:rsidR="00124ECA" w:rsidRPr="00FE4B3D" w:rsidRDefault="00124ECA" w:rsidP="00FE4B3D">
      <w:pPr>
        <w:pStyle w:val="ListBullet"/>
      </w:pPr>
      <w:r w:rsidRPr="00FE4B3D">
        <w:t>details from external audits/safety assessments.</w:t>
      </w:r>
    </w:p>
    <w:p w14:paraId="60223029" w14:textId="6F05B124" w:rsidR="00124ECA" w:rsidRPr="00E310F2" w:rsidRDefault="00124ECA" w:rsidP="00124ECA">
      <w:r w:rsidRPr="00EF5F7B">
        <w:rPr>
          <w:highlight w:val="green"/>
        </w:rPr>
        <w:t xml:space="preserve">&lt;XXXX&gt; </w:t>
      </w:r>
      <w:r w:rsidRPr="00E310F2">
        <w:t xml:space="preserve">will take action to minimise or eliminate fatigue risk </w:t>
      </w:r>
      <w:r w:rsidR="006D2036">
        <w:t>‘</w:t>
      </w:r>
      <w:r w:rsidRPr="00E310F2">
        <w:t>as low as reasonably practicable</w:t>
      </w:r>
      <w:r w:rsidR="006D2036">
        <w:t>’</w:t>
      </w:r>
      <w:r>
        <w:t xml:space="preserve">. </w:t>
      </w:r>
      <w:r w:rsidRPr="00E310F2">
        <w:t xml:space="preserve">Information gathered through this phase and the following two phases will be used to populate Table </w:t>
      </w:r>
      <w:r>
        <w:t xml:space="preserve">10 </w:t>
      </w:r>
      <w:r w:rsidRPr="00E310F2">
        <w:rPr>
          <w:highlight w:val="green"/>
        </w:rPr>
        <w:t>(or an equivalent)</w:t>
      </w:r>
      <w:r w:rsidRPr="00E310F2">
        <w:t xml:space="preserve">. </w:t>
      </w:r>
    </w:p>
    <w:p w14:paraId="1A9E8344" w14:textId="77777777" w:rsidR="00124ECA" w:rsidRPr="00E310F2" w:rsidRDefault="00124ECA" w:rsidP="00124ECA">
      <w:r>
        <w:t xml:space="preserve">Column 1 in </w:t>
      </w:r>
      <w:r w:rsidRPr="00E310F2">
        <w:t xml:space="preserve">Table </w:t>
      </w:r>
      <w:r>
        <w:t>10</w:t>
      </w:r>
      <w:r w:rsidRPr="00E310F2">
        <w:t xml:space="preserve"> details the hazards identified by the above steps</w:t>
      </w:r>
      <w:r>
        <w:t xml:space="preserve">. </w:t>
      </w:r>
      <w:r w:rsidRPr="00E310F2">
        <w:t xml:space="preserve">Any existing controls (such as legislation) will be entered into the table (column 2). This column will also include any other controls that could reasonably be considered as acting to manage the fatigue risk such as workload on the ground, the temperature, noise and vibration, hunger and hydration. </w:t>
      </w:r>
      <w:r>
        <w:t>Column 3 designates whether the hazard is still present and / or reduced.</w:t>
      </w:r>
    </w:p>
    <w:p w14:paraId="4E1E9088" w14:textId="03E23062" w:rsidR="00124ECA" w:rsidRPr="00E310F2" w:rsidRDefault="00124ECA" w:rsidP="00124ECA">
      <w:r>
        <w:t xml:space="preserve">Further risk management controls (especially limit adjustment) to manage the risk </w:t>
      </w:r>
      <w:r w:rsidR="0047405F">
        <w:t>‘</w:t>
      </w:r>
      <w:r>
        <w:t>as low as reasonably practicable</w:t>
      </w:r>
      <w:r w:rsidR="0047405F">
        <w:t>’</w:t>
      </w:r>
      <w:r>
        <w:t xml:space="preserve"> will be found in column 4. </w:t>
      </w:r>
      <w:r w:rsidRPr="00E310F2">
        <w:t xml:space="preserve">It is important to consider any informal controls that are being used and consider whether they need to be made more formal (documented) as an additional control to ensure they are reliably applied. The information in column </w:t>
      </w:r>
      <w:r>
        <w:t>4</w:t>
      </w:r>
      <w:r w:rsidRPr="00E310F2">
        <w:t xml:space="preserve"> should then be considered for adequacy and a decision made as to whether any limits such as those in in Section </w:t>
      </w:r>
      <w:r>
        <w:fldChar w:fldCharType="begin"/>
      </w:r>
      <w:r>
        <w:instrText xml:space="preserve"> REF _Ref33001375 \r \h </w:instrText>
      </w:r>
      <w:r>
        <w:fldChar w:fldCharType="separate"/>
      </w:r>
      <w:r w:rsidR="000B746E">
        <w:rPr>
          <w:b/>
          <w:bCs/>
          <w:lang w:val="en-US"/>
        </w:rPr>
        <w:t>Error! Reference source not found.</w:t>
      </w:r>
      <w:r>
        <w:fldChar w:fldCharType="end"/>
      </w:r>
      <w:r w:rsidRPr="00E310F2">
        <w:t xml:space="preserve"> Duty </w:t>
      </w:r>
      <w:r w:rsidR="007F7CF7">
        <w:t>t</w:t>
      </w:r>
      <w:r w:rsidRPr="00E310F2">
        <w:t xml:space="preserve">ime FDP, </w:t>
      </w:r>
      <w:r w:rsidR="007F7CF7">
        <w:t>f</w:t>
      </w:r>
      <w:r w:rsidRPr="00E310F2">
        <w:t xml:space="preserve">light </w:t>
      </w:r>
      <w:r w:rsidR="007F7CF7">
        <w:t>t</w:t>
      </w:r>
      <w:r w:rsidRPr="00E310F2">
        <w:t xml:space="preserve">ime and </w:t>
      </w:r>
      <w:r w:rsidR="007F7CF7">
        <w:t>c</w:t>
      </w:r>
      <w:r w:rsidRPr="00E310F2">
        <w:t>umulative limits need to be adjusted.</w:t>
      </w:r>
      <w:r>
        <w:t xml:space="preserve"> Column 5 designates whether the hazard remains and/or is further reduced with the mitigation(s).</w:t>
      </w:r>
    </w:p>
    <w:p w14:paraId="059BA087" w14:textId="77777777" w:rsidR="00124ECA" w:rsidRPr="00E310F2" w:rsidRDefault="00124ECA" w:rsidP="00124ECA">
      <w:r>
        <w:t>To ensure monitoring and evaluation of the risk management procedures, a responsible person will be assigned for each entry and any further policy or pract</w:t>
      </w:r>
      <w:r w:rsidRPr="00E310F2">
        <w:t xml:space="preserve">ice considerations will be entered into column </w:t>
      </w:r>
      <w:r>
        <w:t>6.</w:t>
      </w:r>
    </w:p>
    <w:p w14:paraId="3E6A1CD5" w14:textId="5CF1E3A8" w:rsidR="00124ECA" w:rsidRPr="00E310F2" w:rsidRDefault="00124ECA" w:rsidP="00124ECA">
      <w:r>
        <w:t xml:space="preserve">The major outcome of this initial phase is to identify </w:t>
      </w:r>
      <w:r w:rsidRPr="00E310F2">
        <w:t>hazards and recommend any mitigations required.</w:t>
      </w:r>
    </w:p>
    <w:p w14:paraId="07E0DD4A" w14:textId="77777777" w:rsidR="00124ECA" w:rsidRPr="00E310F2" w:rsidRDefault="00124ECA" w:rsidP="00124ECA">
      <w:r w:rsidRPr="00F9422D">
        <w:rPr>
          <w:rStyle w:val="Strong"/>
        </w:rPr>
        <w:t>Incident</w:t>
      </w:r>
      <w:r>
        <w:rPr>
          <w:rStyle w:val="Strong"/>
        </w:rPr>
        <w:t>s</w:t>
      </w:r>
      <w:r w:rsidRPr="00F9422D">
        <w:rPr>
          <w:rStyle w:val="Strong"/>
        </w:rPr>
        <w:t>:</w:t>
      </w:r>
      <w:r>
        <w:t xml:space="preserve"> </w:t>
      </w:r>
      <w:r w:rsidRPr="00E310F2">
        <w:rPr>
          <w:highlight w:val="green"/>
        </w:rPr>
        <w:t xml:space="preserve">&lt;XXXX&gt; </w:t>
      </w:r>
      <w:r w:rsidRPr="00E310F2">
        <w:t>will analyse reports received through the incident and/or fatigue occurrence or extension reporting systems for root causes (the ‘why’ of a situation)</w:t>
      </w:r>
      <w:r>
        <w:t xml:space="preserve">. </w:t>
      </w:r>
    </w:p>
    <w:p w14:paraId="5896256A" w14:textId="77777777" w:rsidR="00124ECA" w:rsidRPr="00E310F2" w:rsidRDefault="00124ECA" w:rsidP="00124ECA">
      <w:r>
        <w:t>The results of this analysis may</w:t>
      </w:r>
      <w:r w:rsidRPr="00E310F2">
        <w:t xml:space="preserve"> identif</w:t>
      </w:r>
      <w:r>
        <w:t xml:space="preserve">y new </w:t>
      </w:r>
      <w:r w:rsidRPr="00E310F2">
        <w:t xml:space="preserve">fatigue hazards or </w:t>
      </w:r>
      <w:r>
        <w:t xml:space="preserve">lead to </w:t>
      </w:r>
      <w:r w:rsidRPr="00E310F2">
        <w:t>amend</w:t>
      </w:r>
      <w:r>
        <w:t>ing</w:t>
      </w:r>
      <w:r w:rsidRPr="00E310F2">
        <w:t xml:space="preserve"> existing fatigue risk mitigation</w:t>
      </w:r>
      <w:r>
        <w:t xml:space="preserve">. </w:t>
      </w:r>
    </w:p>
    <w:p w14:paraId="132642EE" w14:textId="77777777" w:rsidR="00124ECA" w:rsidRPr="00E310F2" w:rsidRDefault="00124ECA" w:rsidP="00124ECA">
      <w:r>
        <w:t xml:space="preserve">These results must be entered into Table 10 (and may have a reference linking them back to the specific </w:t>
      </w:r>
      <w:r w:rsidRPr="00E310F2">
        <w:t>report).</w:t>
      </w:r>
    </w:p>
    <w:p w14:paraId="3DE25BC2" w14:textId="408F1749" w:rsidR="00124ECA" w:rsidRPr="00E310F2" w:rsidRDefault="00124ECA" w:rsidP="00124ECA">
      <w:r>
        <w:t>(Refer Section</w:t>
      </w:r>
      <w:r w:rsidR="00C80AF6">
        <w:t>s</w:t>
      </w:r>
      <w:r>
        <w:t xml:space="preserve"> </w:t>
      </w:r>
      <w:r>
        <w:fldChar w:fldCharType="begin"/>
      </w:r>
      <w:r>
        <w:instrText xml:space="preserve"> REF _Ref33001394 \r \h </w:instrText>
      </w:r>
      <w:r>
        <w:fldChar w:fldCharType="separate"/>
      </w:r>
      <w:r w:rsidR="000B746E">
        <w:rPr>
          <w:b/>
          <w:bCs/>
          <w:lang w:val="en-US"/>
        </w:rPr>
        <w:t>Error! Reference source not found.</w:t>
      </w:r>
      <w:r>
        <w:fldChar w:fldCharType="end"/>
      </w:r>
      <w:r>
        <w:t xml:space="preserve"> Reporting</w:t>
      </w:r>
      <w:r w:rsidR="00C80AF6">
        <w:t xml:space="preserve"> and</w:t>
      </w:r>
      <w:r w:rsidRPr="00E310F2">
        <w:t xml:space="preserve"> 1</w:t>
      </w:r>
      <w:r>
        <w:t>.2.13.2</w:t>
      </w:r>
      <w:r w:rsidRPr="00E310F2">
        <w:t xml:space="preserve"> Extensions</w:t>
      </w:r>
      <w:r>
        <w:t>)</w:t>
      </w:r>
      <w:r w:rsidRPr="00E310F2">
        <w:t>.</w:t>
      </w:r>
    </w:p>
    <w:p w14:paraId="2FE6FD44" w14:textId="524EF766" w:rsidR="00124ECA" w:rsidRPr="00E310F2" w:rsidRDefault="00124ECA" w:rsidP="00124ECA">
      <w:r w:rsidRPr="00F9422D">
        <w:rPr>
          <w:rStyle w:val="Strong"/>
        </w:rPr>
        <w:t>Annual Review and Significant Change:</w:t>
      </w:r>
      <w:r w:rsidRPr="00E310F2">
        <w:t xml:space="preserve"> At this time the fatigue management approach (including hazard identification and risk mitigation) is reviewed and amended where necessary. Refer to Section </w:t>
      </w:r>
      <w:r>
        <w:t>1.1</w:t>
      </w:r>
      <w:r w:rsidRPr="00E310F2">
        <w:t xml:space="preserve"> Fatigue </w:t>
      </w:r>
      <w:r>
        <w:t>m</w:t>
      </w:r>
      <w:r w:rsidRPr="00E310F2">
        <w:t xml:space="preserve">anagement </w:t>
      </w:r>
      <w:r>
        <w:t>p</w:t>
      </w:r>
      <w:r w:rsidRPr="00E310F2">
        <w:t>olicy.</w:t>
      </w:r>
    </w:p>
    <w:p w14:paraId="4B8EE0BC" w14:textId="77777777" w:rsidR="00124ECA" w:rsidRPr="00E310F2" w:rsidRDefault="00124ECA" w:rsidP="00124ECA">
      <w:r w:rsidRPr="00EF5F7B">
        <w:rPr>
          <w:highlight w:val="green"/>
        </w:rPr>
        <w:t>&lt;XXXX&gt;</w:t>
      </w:r>
      <w:r w:rsidRPr="00E310F2">
        <w:t xml:space="preserve"> will meet with all pilots and staff (or provide a way for their input into the process) every 12 months (at a minimum) and will discuss:</w:t>
      </w:r>
    </w:p>
    <w:p w14:paraId="43506DA1" w14:textId="77777777" w:rsidR="00124ECA" w:rsidRPr="00FE4B3D" w:rsidRDefault="00124ECA" w:rsidP="00FE4B3D">
      <w:pPr>
        <w:pStyle w:val="ListBullet"/>
      </w:pPr>
      <w:r w:rsidRPr="00FE4B3D">
        <w:t>a summary of fatigue reports including specific mention of more significant reports and all hazards identified and mitigation actions since the last review</w:t>
      </w:r>
    </w:p>
    <w:p w14:paraId="7F8A9173" w14:textId="77777777" w:rsidR="00124ECA" w:rsidRPr="00FE4B3D" w:rsidRDefault="00124ECA" w:rsidP="00FE4B3D">
      <w:pPr>
        <w:pStyle w:val="ListBullet"/>
      </w:pPr>
      <w:r w:rsidRPr="00FE4B3D">
        <w:t xml:space="preserve">fatigue Risk Management controls – general review of adequacy </w:t>
      </w:r>
    </w:p>
    <w:p w14:paraId="01FAF26D" w14:textId="77777777" w:rsidR="00124ECA" w:rsidRPr="00FE4B3D" w:rsidRDefault="00124ECA" w:rsidP="00FE4B3D">
      <w:pPr>
        <w:pStyle w:val="ListBullet"/>
      </w:pPr>
      <w:r w:rsidRPr="00FE4B3D">
        <w:t>review all limits (as defined in Section 1.2.3) as set by &lt;XXXX&gt; - review adequacy</w:t>
      </w:r>
    </w:p>
    <w:p w14:paraId="1332E6A3" w14:textId="062E4F9F" w:rsidR="00124ECA" w:rsidRPr="00FE4B3D" w:rsidRDefault="00124ECA" w:rsidP="00FE4B3D">
      <w:pPr>
        <w:pStyle w:val="ListBullet"/>
      </w:pPr>
      <w:r w:rsidRPr="00FE4B3D">
        <w:t xml:space="preserve">accommodation – </w:t>
      </w:r>
      <w:r w:rsidR="00FE4B3D">
        <w:t>a</w:t>
      </w:r>
      <w:r w:rsidRPr="00FE4B3D">
        <w:t>ny issues or required improvements</w:t>
      </w:r>
    </w:p>
    <w:p w14:paraId="22C6C70C" w14:textId="77777777" w:rsidR="00124ECA" w:rsidRPr="00FE4B3D" w:rsidRDefault="00124ECA" w:rsidP="00FE4B3D">
      <w:pPr>
        <w:pStyle w:val="ListBullet"/>
      </w:pPr>
      <w:r w:rsidRPr="00FE4B3D">
        <w:t>extension Reports – review procedures and improvement recommendations that could be made</w:t>
      </w:r>
    </w:p>
    <w:p w14:paraId="3ECEDAF2" w14:textId="5F1CA771" w:rsidR="00124ECA" w:rsidRPr="00FE4B3D" w:rsidRDefault="00124ECA" w:rsidP="00FE4B3D">
      <w:pPr>
        <w:pStyle w:val="ListBullet"/>
      </w:pPr>
      <w:r w:rsidRPr="00FE4B3D">
        <w:t xml:space="preserve">communication Protocols – </w:t>
      </w:r>
      <w:r w:rsidR="00FE4B3D">
        <w:t>i</w:t>
      </w:r>
      <w:r w:rsidRPr="00FE4B3D">
        <w:t>mprovement recommendations</w:t>
      </w:r>
    </w:p>
    <w:p w14:paraId="20B2499C" w14:textId="77777777" w:rsidR="00124ECA" w:rsidRPr="00FE4B3D" w:rsidRDefault="00124ECA" w:rsidP="00FE4B3D">
      <w:pPr>
        <w:pStyle w:val="ListBullet"/>
      </w:pPr>
      <w:r w:rsidRPr="00FE4B3D">
        <w:t>hazard Identification process – review adequacy.</w:t>
      </w:r>
    </w:p>
    <w:p w14:paraId="72BEBB63" w14:textId="77777777" w:rsidR="00124ECA" w:rsidRPr="00E310F2" w:rsidRDefault="00124ECA" w:rsidP="00124ECA">
      <w:r>
        <w:lastRenderedPageBreak/>
        <w:t>This review will also occur when there are significant operational change</w:t>
      </w:r>
      <w:r w:rsidRPr="00E310F2">
        <w:t>s including those affecting rostering, the introduction of new aircraft types, new operational areas or routes, new training methods or the introduction of new technology.</w:t>
      </w:r>
    </w:p>
    <w:p w14:paraId="1A27BD61" w14:textId="38FD48D5" w:rsidR="00124ECA" w:rsidRPr="00E310F2" w:rsidRDefault="00124ECA" w:rsidP="00124ECA">
      <w:r>
        <w:t>Records from the Fatigue Hazard Identification Phases and associated reviews will be</w:t>
      </w:r>
      <w:r w:rsidRPr="00E310F2">
        <w:t xml:space="preserve"> kept with the </w:t>
      </w:r>
      <w:r>
        <w:t>f</w:t>
      </w:r>
      <w:r w:rsidRPr="00E310F2">
        <w:t xml:space="preserve">light and </w:t>
      </w:r>
      <w:r>
        <w:t>d</w:t>
      </w:r>
      <w:r w:rsidRPr="00E310F2">
        <w:t xml:space="preserve">uty </w:t>
      </w:r>
      <w:r>
        <w:t>r</w:t>
      </w:r>
      <w:r w:rsidRPr="00E310F2">
        <w:t xml:space="preserve">ecords (Section </w:t>
      </w:r>
      <w:r>
        <w:t>1.2.12 Recording flight and duty times</w:t>
      </w:r>
      <w:r w:rsidRPr="00E310F2">
        <w:t>).</w:t>
      </w:r>
    </w:p>
    <w:p w14:paraId="56075E83" w14:textId="77777777" w:rsidR="0046221C" w:rsidRDefault="00124ECA" w:rsidP="00124ECA">
      <w:pPr>
        <w:sectPr w:rsidR="0046221C" w:rsidSect="00366178">
          <w:headerReference w:type="default" r:id="rId19"/>
          <w:footerReference w:type="default" r:id="rId20"/>
          <w:pgSz w:w="11906" w:h="16838" w:code="9"/>
          <w:pgMar w:top="1134" w:right="1134" w:bottom="1134" w:left="1134" w:header="567" w:footer="567" w:gutter="0"/>
          <w:cols w:space="708"/>
          <w:docGrid w:linePitch="360"/>
        </w:sectPr>
      </w:pPr>
      <w:r>
        <w:t>The table and analysis form part of the Flight and Duty Records</w:t>
      </w:r>
      <w:r w:rsidRPr="00E310F2">
        <w:t>.</w:t>
      </w:r>
    </w:p>
    <w:p w14:paraId="6E484E58" w14:textId="77777777" w:rsidR="00716C13" w:rsidRDefault="00716C13" w:rsidP="00FC2218">
      <w:pPr>
        <w:pStyle w:val="Caption"/>
      </w:pPr>
    </w:p>
    <w:p w14:paraId="530CBF40" w14:textId="79E56ACD" w:rsidR="009F38DC" w:rsidRDefault="009F38DC" w:rsidP="009F38DC">
      <w:pPr>
        <w:pStyle w:val="Caption"/>
        <w:keepNext/>
      </w:pPr>
      <w:r>
        <w:t xml:space="preserve">Table </w:t>
      </w:r>
      <w:r>
        <w:fldChar w:fldCharType="begin"/>
      </w:r>
      <w:r>
        <w:instrText xml:space="preserve"> SEQ Table \* ARABIC </w:instrText>
      </w:r>
      <w:r>
        <w:fldChar w:fldCharType="separate"/>
      </w:r>
      <w:r w:rsidR="000B746E">
        <w:rPr>
          <w:noProof/>
        </w:rPr>
        <w:t>10</w:t>
      </w:r>
      <w:r>
        <w:fldChar w:fldCharType="end"/>
      </w:r>
      <w:r>
        <w:t xml:space="preserve"> Fatigue hazard identification register</w:t>
      </w:r>
    </w:p>
    <w:tbl>
      <w:tblPr>
        <w:tblStyle w:val="SDPMtable"/>
        <w:tblW w:w="13320" w:type="dxa"/>
        <w:tblBorders>
          <w:top w:val="single" w:sz="4" w:space="0" w:color="0080A2" w:themeColor="accent2"/>
          <w:left w:val="single" w:sz="4" w:space="0" w:color="0080A2" w:themeColor="accent2"/>
          <w:bottom w:val="single" w:sz="4" w:space="0" w:color="0080A2" w:themeColor="accent2"/>
          <w:right w:val="single" w:sz="4" w:space="0" w:color="0080A2" w:themeColor="accent2"/>
          <w:insideH w:val="single" w:sz="4" w:space="0" w:color="0080A2" w:themeColor="accent2"/>
          <w:insideV w:val="single" w:sz="4" w:space="0" w:color="0080A2" w:themeColor="accent2"/>
        </w:tblBorders>
        <w:tblLook w:val="04A0" w:firstRow="1" w:lastRow="0" w:firstColumn="1" w:lastColumn="0" w:noHBand="0" w:noVBand="1"/>
        <w:tblCaption w:val="Table 6. Cumulative limits on flight and duty times"/>
        <w:tblDescription w:val="Table identifying limits on flight and duty times"/>
      </w:tblPr>
      <w:tblGrid>
        <w:gridCol w:w="1919"/>
        <w:gridCol w:w="1439"/>
        <w:gridCol w:w="2344"/>
        <w:gridCol w:w="1536"/>
        <w:gridCol w:w="2348"/>
        <w:gridCol w:w="3734"/>
      </w:tblGrid>
      <w:tr w:rsidR="00716C13" w:rsidRPr="0038092E" w14:paraId="64D9016F" w14:textId="77777777" w:rsidTr="00A800EC">
        <w:trPr>
          <w:cnfStyle w:val="100000000000" w:firstRow="1" w:lastRow="0" w:firstColumn="0" w:lastColumn="0" w:oddVBand="0" w:evenVBand="0" w:oddHBand="0" w:evenHBand="0" w:firstRowFirstColumn="0" w:firstRowLastColumn="0" w:lastRowFirstColumn="0" w:lastRowLastColumn="0"/>
          <w:cantSplit/>
        </w:trPr>
        <w:tc>
          <w:tcPr>
            <w:tcW w:w="1919" w:type="dxa"/>
            <w:tcBorders>
              <w:right w:val="single" w:sz="4" w:space="0" w:color="FFFFFF" w:themeColor="background1"/>
            </w:tcBorders>
            <w:shd w:val="clear" w:color="auto" w:fill="0080A2" w:themeFill="accent2"/>
          </w:tcPr>
          <w:p w14:paraId="646B1425" w14:textId="77777777" w:rsidR="00716C13" w:rsidRPr="0038092E" w:rsidRDefault="00716C13" w:rsidP="00A800EC">
            <w:pPr>
              <w:pStyle w:val="TableHeader"/>
              <w:rPr>
                <w:b w:val="0"/>
                <w:bCs/>
                <w:color w:val="FFFFFF" w:themeColor="background1"/>
                <w:sz w:val="20"/>
                <w:szCs w:val="20"/>
              </w:rPr>
            </w:pPr>
            <w:r w:rsidRPr="0038092E">
              <w:rPr>
                <w:bCs/>
                <w:color w:val="FFFFFF" w:themeColor="background1"/>
                <w:sz w:val="20"/>
                <w:szCs w:val="20"/>
              </w:rPr>
              <w:t xml:space="preserve">Identified </w:t>
            </w:r>
            <w:r>
              <w:rPr>
                <w:bCs/>
                <w:color w:val="FFFFFF" w:themeColor="background1"/>
                <w:sz w:val="20"/>
                <w:szCs w:val="20"/>
              </w:rPr>
              <w:t>f</w:t>
            </w:r>
            <w:r w:rsidRPr="0038092E">
              <w:rPr>
                <w:bCs/>
                <w:color w:val="FFFFFF" w:themeColor="background1"/>
                <w:sz w:val="20"/>
                <w:szCs w:val="20"/>
              </w:rPr>
              <w:t xml:space="preserve">atigued </w:t>
            </w:r>
            <w:r>
              <w:rPr>
                <w:bCs/>
                <w:color w:val="FFFFFF" w:themeColor="background1"/>
                <w:sz w:val="20"/>
                <w:szCs w:val="20"/>
              </w:rPr>
              <w:t>h</w:t>
            </w:r>
            <w:r w:rsidRPr="0038092E">
              <w:rPr>
                <w:bCs/>
                <w:color w:val="FFFFFF" w:themeColor="background1"/>
                <w:sz w:val="20"/>
                <w:szCs w:val="20"/>
              </w:rPr>
              <w:t>azard (date recorded)</w:t>
            </w:r>
          </w:p>
        </w:tc>
        <w:tc>
          <w:tcPr>
            <w:tcW w:w="1439" w:type="dxa"/>
            <w:tcBorders>
              <w:top w:val="single" w:sz="4" w:space="0" w:color="0080A2" w:themeColor="accent2"/>
              <w:left w:val="single" w:sz="4" w:space="0" w:color="FFFFFF" w:themeColor="background1"/>
              <w:bottom w:val="single" w:sz="4" w:space="0" w:color="0080A2" w:themeColor="accent2"/>
              <w:right w:val="single" w:sz="4" w:space="0" w:color="FFFFFF" w:themeColor="background1"/>
            </w:tcBorders>
            <w:shd w:val="clear" w:color="auto" w:fill="0080A2" w:themeFill="accent2"/>
          </w:tcPr>
          <w:p w14:paraId="7AF0C60D" w14:textId="77777777" w:rsidR="00716C13" w:rsidRPr="0038092E" w:rsidRDefault="00716C13" w:rsidP="00A800EC">
            <w:pPr>
              <w:pStyle w:val="TableHeader"/>
              <w:rPr>
                <w:b w:val="0"/>
                <w:bCs/>
                <w:color w:val="FFFFFF" w:themeColor="background1"/>
                <w:sz w:val="20"/>
                <w:szCs w:val="20"/>
              </w:rPr>
            </w:pPr>
            <w:r w:rsidRPr="0038092E">
              <w:rPr>
                <w:bCs/>
                <w:color w:val="FFFFFF" w:themeColor="background1"/>
                <w:sz w:val="20"/>
                <w:szCs w:val="20"/>
              </w:rPr>
              <w:t xml:space="preserve">Existing </w:t>
            </w:r>
            <w:r>
              <w:rPr>
                <w:bCs/>
                <w:color w:val="FFFFFF" w:themeColor="background1"/>
                <w:sz w:val="20"/>
                <w:szCs w:val="20"/>
              </w:rPr>
              <w:t>c</w:t>
            </w:r>
            <w:r w:rsidRPr="0038092E">
              <w:rPr>
                <w:bCs/>
                <w:color w:val="FFFFFF" w:themeColor="background1"/>
                <w:sz w:val="20"/>
                <w:szCs w:val="20"/>
              </w:rPr>
              <w:t>ontrols</w:t>
            </w:r>
          </w:p>
        </w:tc>
        <w:tc>
          <w:tcPr>
            <w:tcW w:w="2344" w:type="dxa"/>
            <w:tcBorders>
              <w:top w:val="single" w:sz="4" w:space="0" w:color="0080A2" w:themeColor="accent2"/>
              <w:left w:val="single" w:sz="4" w:space="0" w:color="FFFFFF" w:themeColor="background1"/>
              <w:bottom w:val="single" w:sz="4" w:space="0" w:color="0080A2" w:themeColor="accent2"/>
              <w:right w:val="single" w:sz="4" w:space="0" w:color="FFFFFF" w:themeColor="background1"/>
            </w:tcBorders>
            <w:shd w:val="clear" w:color="auto" w:fill="0080A2" w:themeFill="accent2"/>
          </w:tcPr>
          <w:p w14:paraId="01EACF2C" w14:textId="77777777" w:rsidR="00716C13" w:rsidRPr="0038092E" w:rsidRDefault="00716C13" w:rsidP="00A800EC">
            <w:pPr>
              <w:pStyle w:val="TableHeader"/>
              <w:rPr>
                <w:b w:val="0"/>
                <w:bCs/>
                <w:color w:val="FFFFFF" w:themeColor="background1"/>
                <w:sz w:val="20"/>
                <w:szCs w:val="20"/>
              </w:rPr>
            </w:pPr>
            <w:r w:rsidRPr="0038092E">
              <w:rPr>
                <w:bCs/>
                <w:color w:val="FFFFFF" w:themeColor="background1"/>
                <w:sz w:val="20"/>
                <w:szCs w:val="20"/>
              </w:rPr>
              <w:t>Hazard still present Yes/No/Diminished?</w:t>
            </w:r>
          </w:p>
        </w:tc>
        <w:tc>
          <w:tcPr>
            <w:tcW w:w="1536" w:type="dxa"/>
            <w:tcBorders>
              <w:top w:val="single" w:sz="4" w:space="0" w:color="0080A2" w:themeColor="accent2"/>
              <w:left w:val="single" w:sz="4" w:space="0" w:color="FFFFFF" w:themeColor="background1"/>
              <w:bottom w:val="single" w:sz="4" w:space="0" w:color="0080A2" w:themeColor="accent2"/>
              <w:right w:val="single" w:sz="4" w:space="0" w:color="FFFFFF" w:themeColor="background1"/>
            </w:tcBorders>
            <w:shd w:val="clear" w:color="auto" w:fill="0080A2" w:themeFill="accent2"/>
          </w:tcPr>
          <w:p w14:paraId="281A7492" w14:textId="77777777" w:rsidR="00716C13" w:rsidRPr="0038092E" w:rsidRDefault="00716C13" w:rsidP="00A800EC">
            <w:pPr>
              <w:pStyle w:val="TableHeader"/>
              <w:rPr>
                <w:b w:val="0"/>
                <w:bCs/>
                <w:color w:val="FFFFFF" w:themeColor="background1"/>
                <w:sz w:val="20"/>
                <w:szCs w:val="20"/>
              </w:rPr>
            </w:pPr>
            <w:r w:rsidRPr="0038092E">
              <w:rPr>
                <w:bCs/>
                <w:color w:val="FFFFFF" w:themeColor="background1"/>
                <w:sz w:val="20"/>
                <w:szCs w:val="20"/>
              </w:rPr>
              <w:t>Additional mitigations</w:t>
            </w:r>
          </w:p>
        </w:tc>
        <w:tc>
          <w:tcPr>
            <w:tcW w:w="2348" w:type="dxa"/>
            <w:tcBorders>
              <w:top w:val="single" w:sz="4" w:space="0" w:color="0080A2" w:themeColor="accent2"/>
              <w:left w:val="single" w:sz="4" w:space="0" w:color="FFFFFF" w:themeColor="background1"/>
              <w:bottom w:val="single" w:sz="4" w:space="0" w:color="0080A2" w:themeColor="accent2"/>
              <w:right w:val="single" w:sz="4" w:space="0" w:color="FFFFFF" w:themeColor="background1"/>
            </w:tcBorders>
            <w:shd w:val="clear" w:color="auto" w:fill="0080A2" w:themeFill="accent2"/>
          </w:tcPr>
          <w:p w14:paraId="19F6D79D" w14:textId="77777777" w:rsidR="00716C13" w:rsidRPr="0038092E" w:rsidRDefault="00716C13" w:rsidP="00A800EC">
            <w:pPr>
              <w:pStyle w:val="TableHeader"/>
              <w:rPr>
                <w:b w:val="0"/>
                <w:bCs/>
                <w:color w:val="FFFFFF" w:themeColor="background1"/>
                <w:sz w:val="20"/>
                <w:szCs w:val="20"/>
              </w:rPr>
            </w:pPr>
            <w:r w:rsidRPr="0038092E">
              <w:rPr>
                <w:bCs/>
                <w:color w:val="FFFFFF" w:themeColor="background1"/>
                <w:sz w:val="20"/>
                <w:szCs w:val="20"/>
              </w:rPr>
              <w:t>Hazard still present Yes/No/Diminished?</w:t>
            </w:r>
          </w:p>
        </w:tc>
        <w:tc>
          <w:tcPr>
            <w:tcW w:w="3734" w:type="dxa"/>
            <w:tcBorders>
              <w:left w:val="single" w:sz="4" w:space="0" w:color="FFFFFF" w:themeColor="background1"/>
            </w:tcBorders>
            <w:shd w:val="clear" w:color="auto" w:fill="0080A2" w:themeFill="accent2"/>
          </w:tcPr>
          <w:p w14:paraId="2DBA72F6" w14:textId="77777777" w:rsidR="00716C13" w:rsidRPr="0038092E" w:rsidRDefault="00716C13" w:rsidP="00A800EC">
            <w:pPr>
              <w:pStyle w:val="TableHeader"/>
              <w:rPr>
                <w:b w:val="0"/>
                <w:bCs/>
                <w:color w:val="FFFFFF" w:themeColor="background1"/>
                <w:sz w:val="20"/>
                <w:szCs w:val="20"/>
              </w:rPr>
            </w:pPr>
            <w:r w:rsidRPr="0038092E">
              <w:rPr>
                <w:bCs/>
                <w:color w:val="FFFFFF" w:themeColor="background1"/>
                <w:sz w:val="20"/>
                <w:szCs w:val="20"/>
              </w:rPr>
              <w:t xml:space="preserve">Responsible </w:t>
            </w:r>
            <w:r>
              <w:rPr>
                <w:bCs/>
                <w:color w:val="FFFFFF" w:themeColor="background1"/>
                <w:sz w:val="20"/>
                <w:szCs w:val="20"/>
              </w:rPr>
              <w:t>p</w:t>
            </w:r>
            <w:r w:rsidRPr="0038092E">
              <w:rPr>
                <w:bCs/>
                <w:color w:val="FFFFFF" w:themeColor="background1"/>
                <w:sz w:val="20"/>
                <w:szCs w:val="20"/>
              </w:rPr>
              <w:t xml:space="preserve">erson and </w:t>
            </w:r>
            <w:r>
              <w:rPr>
                <w:bCs/>
                <w:color w:val="FFFFFF" w:themeColor="background1"/>
                <w:sz w:val="20"/>
                <w:szCs w:val="20"/>
              </w:rPr>
              <w:t>p</w:t>
            </w:r>
            <w:r w:rsidRPr="0038092E">
              <w:rPr>
                <w:bCs/>
                <w:color w:val="FFFFFF" w:themeColor="background1"/>
                <w:sz w:val="20"/>
                <w:szCs w:val="20"/>
              </w:rPr>
              <w:t xml:space="preserve">olicies and </w:t>
            </w:r>
            <w:r>
              <w:rPr>
                <w:bCs/>
                <w:color w:val="FFFFFF" w:themeColor="background1"/>
                <w:sz w:val="20"/>
                <w:szCs w:val="20"/>
              </w:rPr>
              <w:t>p</w:t>
            </w:r>
            <w:r w:rsidRPr="0038092E">
              <w:rPr>
                <w:bCs/>
                <w:color w:val="FFFFFF" w:themeColor="background1"/>
                <w:sz w:val="20"/>
                <w:szCs w:val="20"/>
              </w:rPr>
              <w:t xml:space="preserve">ractice </w:t>
            </w:r>
            <w:r>
              <w:rPr>
                <w:bCs/>
                <w:color w:val="FFFFFF" w:themeColor="background1"/>
                <w:sz w:val="20"/>
                <w:szCs w:val="20"/>
              </w:rPr>
              <w:t>c</w:t>
            </w:r>
            <w:r w:rsidRPr="0038092E">
              <w:rPr>
                <w:bCs/>
                <w:color w:val="FFFFFF" w:themeColor="background1"/>
                <w:sz w:val="20"/>
                <w:szCs w:val="20"/>
              </w:rPr>
              <w:t>onsiderations</w:t>
            </w:r>
          </w:p>
        </w:tc>
      </w:tr>
      <w:tr w:rsidR="00716C13" w:rsidRPr="00DF2558" w14:paraId="55D76CF8" w14:textId="77777777" w:rsidTr="00A800EC">
        <w:trPr>
          <w:cantSplit/>
        </w:trPr>
        <w:tc>
          <w:tcPr>
            <w:tcW w:w="1919" w:type="dxa"/>
          </w:tcPr>
          <w:p w14:paraId="7418F6C2" w14:textId="77777777" w:rsidR="00716C13" w:rsidRPr="00E9261E" w:rsidRDefault="00716C13" w:rsidP="00A800EC">
            <w:pPr>
              <w:pStyle w:val="Tabletext"/>
              <w:rPr>
                <w:rStyle w:val="Authorexampletext"/>
                <w:color w:val="000000"/>
              </w:rPr>
            </w:pPr>
            <w:r w:rsidRPr="00687119">
              <w:t>Insufficient or disrupted sleep prior to duty period</w:t>
            </w:r>
            <w:r w:rsidRPr="007125EE">
              <w:t xml:space="preserve"> </w:t>
            </w:r>
          </w:p>
        </w:tc>
        <w:tc>
          <w:tcPr>
            <w:tcW w:w="1439" w:type="dxa"/>
            <w:tcBorders>
              <w:top w:val="single" w:sz="4" w:space="0" w:color="0080A2" w:themeColor="accent2"/>
            </w:tcBorders>
          </w:tcPr>
          <w:p w14:paraId="7CBF5ED8" w14:textId="77777777" w:rsidR="00716C13" w:rsidRPr="007125EE" w:rsidRDefault="00716C13" w:rsidP="00A800EC">
            <w:r w:rsidRPr="00687119">
              <w:t>Report fatigued</w:t>
            </w:r>
          </w:p>
          <w:p w14:paraId="54A673BD" w14:textId="77777777" w:rsidR="00716C13" w:rsidRPr="00AA3434" w:rsidRDefault="00716C13" w:rsidP="00A800EC">
            <w:pPr>
              <w:rPr>
                <w:sz w:val="16"/>
                <w:szCs w:val="16"/>
              </w:rPr>
            </w:pPr>
          </w:p>
          <w:p w14:paraId="10B2E976" w14:textId="1A7E88BE" w:rsidR="00716C13" w:rsidRPr="00DF2558" w:rsidRDefault="003D77F3" w:rsidP="00A800EC">
            <w:pPr>
              <w:pStyle w:val="Tabletext"/>
              <w:rPr>
                <w:rStyle w:val="italics"/>
                <w:i w:val="0"/>
                <w:iCs w:val="0"/>
              </w:rPr>
            </w:pPr>
            <w:r>
              <w:t>f</w:t>
            </w:r>
            <w:r w:rsidR="00716C13" w:rsidRPr="00687119">
              <w:t xml:space="preserve">atigue </w:t>
            </w:r>
            <w:r>
              <w:t>t</w:t>
            </w:r>
            <w:r w:rsidR="00716C13" w:rsidRPr="00687119">
              <w:t>raining</w:t>
            </w:r>
          </w:p>
        </w:tc>
        <w:tc>
          <w:tcPr>
            <w:tcW w:w="2344" w:type="dxa"/>
            <w:tcBorders>
              <w:top w:val="single" w:sz="4" w:space="0" w:color="0080A2" w:themeColor="accent2"/>
            </w:tcBorders>
          </w:tcPr>
          <w:p w14:paraId="3AB31881" w14:textId="77777777" w:rsidR="00716C13" w:rsidRPr="00F55FF0" w:rsidRDefault="00716C13" w:rsidP="00A800EC">
            <w:pPr>
              <w:pStyle w:val="Tabletext"/>
              <w:rPr>
                <w:highlight w:val="green"/>
              </w:rPr>
            </w:pPr>
            <w:r w:rsidRPr="00687119">
              <w:t>Yes</w:t>
            </w:r>
          </w:p>
        </w:tc>
        <w:tc>
          <w:tcPr>
            <w:tcW w:w="1536" w:type="dxa"/>
            <w:tcBorders>
              <w:top w:val="single" w:sz="4" w:space="0" w:color="0080A2" w:themeColor="accent2"/>
            </w:tcBorders>
          </w:tcPr>
          <w:p w14:paraId="03BFCF07" w14:textId="77777777" w:rsidR="00716C13" w:rsidRPr="007125EE" w:rsidRDefault="00716C13" w:rsidP="00A800EC">
            <w:r w:rsidRPr="00687119">
              <w:t>Controlled rest</w:t>
            </w:r>
          </w:p>
          <w:p w14:paraId="707601ED" w14:textId="77777777" w:rsidR="00716C13" w:rsidRPr="00AA3434" w:rsidRDefault="00716C13" w:rsidP="00A800EC">
            <w:pPr>
              <w:rPr>
                <w:sz w:val="16"/>
                <w:szCs w:val="16"/>
              </w:rPr>
            </w:pPr>
          </w:p>
          <w:p w14:paraId="7A34DEC0" w14:textId="77777777" w:rsidR="00716C13" w:rsidRPr="00F55FF0" w:rsidRDefault="00716C13" w:rsidP="00A800EC">
            <w:pPr>
              <w:rPr>
                <w:highlight w:val="green"/>
              </w:rPr>
            </w:pPr>
            <w:r w:rsidRPr="00687119">
              <w:t>Caffeine</w:t>
            </w:r>
          </w:p>
        </w:tc>
        <w:tc>
          <w:tcPr>
            <w:tcW w:w="2348" w:type="dxa"/>
            <w:tcBorders>
              <w:top w:val="single" w:sz="4" w:space="0" w:color="0080A2" w:themeColor="accent2"/>
            </w:tcBorders>
          </w:tcPr>
          <w:p w14:paraId="59525D1E" w14:textId="77777777" w:rsidR="00716C13" w:rsidRPr="00F55FF0" w:rsidRDefault="00716C13" w:rsidP="00A800EC">
            <w:pPr>
              <w:pStyle w:val="Tabletext"/>
              <w:rPr>
                <w:highlight w:val="green"/>
              </w:rPr>
            </w:pPr>
            <w:r w:rsidRPr="00687119">
              <w:t>D</w:t>
            </w:r>
            <w:r w:rsidRPr="007125EE">
              <w:t xml:space="preserve">iminished. </w:t>
            </w:r>
          </w:p>
        </w:tc>
        <w:tc>
          <w:tcPr>
            <w:tcW w:w="3734" w:type="dxa"/>
          </w:tcPr>
          <w:p w14:paraId="47CB1AFE" w14:textId="77777777" w:rsidR="00716C13" w:rsidRPr="00F55FF0" w:rsidRDefault="00716C13" w:rsidP="00A800EC">
            <w:pPr>
              <w:pStyle w:val="Tabletext"/>
              <w:rPr>
                <w:highlight w:val="green"/>
              </w:rPr>
            </w:pPr>
            <w:r>
              <w:t xml:space="preserve">Operations </w:t>
            </w:r>
            <w:r w:rsidRPr="0090309C">
              <w:t>Manager to monitor fatigue reports. FCM survey to be conducted 6 months after the additional mitigations are introduced</w:t>
            </w:r>
            <w:r w:rsidRPr="007125EE">
              <w:t>.</w:t>
            </w:r>
          </w:p>
        </w:tc>
      </w:tr>
      <w:tr w:rsidR="00716C13" w:rsidRPr="00DF2558" w14:paraId="56D33055" w14:textId="77777777" w:rsidTr="00A800EC">
        <w:trPr>
          <w:cantSplit/>
        </w:trPr>
        <w:tc>
          <w:tcPr>
            <w:tcW w:w="1919" w:type="dxa"/>
          </w:tcPr>
          <w:p w14:paraId="447C591C" w14:textId="77777777" w:rsidR="00716C13" w:rsidRDefault="00716C13" w:rsidP="00A800EC">
            <w:r>
              <w:t>Extreme</w:t>
            </w:r>
          </w:p>
          <w:p w14:paraId="71735A0A" w14:textId="77777777" w:rsidR="00716C13" w:rsidRPr="00E9261E" w:rsidRDefault="00716C13" w:rsidP="00A800EC">
            <w:pPr>
              <w:pStyle w:val="Tabletext"/>
              <w:rPr>
                <w:rStyle w:val="Authorexampletext"/>
                <w:color w:val="000000"/>
              </w:rPr>
            </w:pPr>
            <w:r>
              <w:t>temperatures</w:t>
            </w:r>
            <w:r w:rsidRPr="00E55DC4">
              <w:t>/</w:t>
            </w:r>
            <w:r>
              <w:br/>
            </w:r>
            <w:r w:rsidRPr="00E55DC4">
              <w:t xml:space="preserve">humidity </w:t>
            </w:r>
          </w:p>
        </w:tc>
        <w:tc>
          <w:tcPr>
            <w:tcW w:w="1439" w:type="dxa"/>
          </w:tcPr>
          <w:p w14:paraId="71522DC9" w14:textId="77777777" w:rsidR="00716C13" w:rsidRDefault="00716C13" w:rsidP="00A800EC">
            <w:pPr>
              <w:pStyle w:val="Tabletext"/>
            </w:pPr>
            <w:r>
              <w:t>Cockpit climate control</w:t>
            </w:r>
          </w:p>
          <w:p w14:paraId="78B37778" w14:textId="77777777" w:rsidR="00716C13" w:rsidRDefault="00716C13" w:rsidP="00A800EC">
            <w:pPr>
              <w:pStyle w:val="Tabletext"/>
            </w:pPr>
          </w:p>
          <w:p w14:paraId="17FB35C0" w14:textId="47E48713" w:rsidR="00716C13" w:rsidRPr="00DF2558" w:rsidRDefault="003D77F3" w:rsidP="00A800EC">
            <w:pPr>
              <w:pStyle w:val="Tabletext"/>
              <w:rPr>
                <w:rStyle w:val="italics"/>
                <w:i w:val="0"/>
                <w:iCs w:val="0"/>
              </w:rPr>
            </w:pPr>
            <w:r>
              <w:t>f</w:t>
            </w:r>
            <w:r w:rsidR="00716C13">
              <w:t xml:space="preserve">atigue </w:t>
            </w:r>
            <w:r>
              <w:t>t</w:t>
            </w:r>
            <w:r w:rsidR="00716C13">
              <w:t>raining</w:t>
            </w:r>
          </w:p>
        </w:tc>
        <w:tc>
          <w:tcPr>
            <w:tcW w:w="2344" w:type="dxa"/>
          </w:tcPr>
          <w:p w14:paraId="1B49C3AB" w14:textId="77777777" w:rsidR="00716C13" w:rsidRPr="00F55FF0" w:rsidRDefault="00716C13" w:rsidP="00A800EC">
            <w:pPr>
              <w:pStyle w:val="Tabletext"/>
              <w:rPr>
                <w:highlight w:val="green"/>
              </w:rPr>
            </w:pPr>
            <w:r>
              <w:t>Diminished</w:t>
            </w:r>
          </w:p>
        </w:tc>
        <w:tc>
          <w:tcPr>
            <w:tcW w:w="1536" w:type="dxa"/>
          </w:tcPr>
          <w:p w14:paraId="77E44472" w14:textId="77777777" w:rsidR="00716C13" w:rsidRPr="00E55DC4" w:rsidRDefault="00716C13" w:rsidP="00A800EC">
            <w:r>
              <w:t xml:space="preserve">Rest intervals between </w:t>
            </w:r>
            <w:r w:rsidRPr="00E55DC4">
              <w:t>sectors conducted in air-conditioned rest facilities</w:t>
            </w:r>
          </w:p>
          <w:p w14:paraId="0B22B4A4" w14:textId="77777777" w:rsidR="00716C13" w:rsidRPr="00AA3434" w:rsidRDefault="00716C13" w:rsidP="00A800EC">
            <w:pPr>
              <w:rPr>
                <w:sz w:val="16"/>
                <w:szCs w:val="16"/>
              </w:rPr>
            </w:pPr>
          </w:p>
          <w:p w14:paraId="4D78A85B" w14:textId="77777777" w:rsidR="00716C13" w:rsidRPr="00F55FF0" w:rsidRDefault="00716C13" w:rsidP="00A800EC">
            <w:pPr>
              <w:pStyle w:val="Tabletext"/>
              <w:rPr>
                <w:highlight w:val="green"/>
              </w:rPr>
            </w:pPr>
            <w:r w:rsidRPr="00E55DC4">
              <w:t>Encourage regular hydration with electrolyte drinks</w:t>
            </w:r>
          </w:p>
        </w:tc>
        <w:tc>
          <w:tcPr>
            <w:tcW w:w="2348" w:type="dxa"/>
          </w:tcPr>
          <w:p w14:paraId="28DF8E6A" w14:textId="77777777" w:rsidR="00716C13" w:rsidRDefault="00716C13" w:rsidP="00A800EC">
            <w:pPr>
              <w:pStyle w:val="Tabletext"/>
            </w:pPr>
            <w:r>
              <w:t>Diminished</w:t>
            </w:r>
            <w:r w:rsidRPr="00E55DC4">
              <w:t xml:space="preserve"> to acceptable levels</w:t>
            </w:r>
          </w:p>
          <w:p w14:paraId="23674CCE" w14:textId="77777777" w:rsidR="00716C13" w:rsidRPr="00AA3434" w:rsidRDefault="00716C13" w:rsidP="00A800EC">
            <w:pPr>
              <w:rPr>
                <w:sz w:val="16"/>
                <w:szCs w:val="16"/>
              </w:rPr>
            </w:pPr>
          </w:p>
          <w:p w14:paraId="4CFA3B93" w14:textId="77777777" w:rsidR="00716C13" w:rsidRPr="00F55FF0" w:rsidRDefault="00716C13" w:rsidP="00A800EC">
            <w:pPr>
              <w:pStyle w:val="Tabletext"/>
              <w:rPr>
                <w:highlight w:val="green"/>
              </w:rPr>
            </w:pPr>
            <w:r>
              <w:t xml:space="preserve">Hazard </w:t>
            </w:r>
            <w:r w:rsidRPr="00E55DC4">
              <w:t>for operations in high temperatures does not exist for operations between April and November (base specific)</w:t>
            </w:r>
          </w:p>
        </w:tc>
        <w:tc>
          <w:tcPr>
            <w:tcW w:w="3734" w:type="dxa"/>
          </w:tcPr>
          <w:p w14:paraId="36CC4DD8" w14:textId="77777777" w:rsidR="00716C13" w:rsidRPr="00F55FF0" w:rsidRDefault="00716C13" w:rsidP="00A800EC">
            <w:pPr>
              <w:pStyle w:val="Tabletext"/>
              <w:rPr>
                <w:highlight w:val="green"/>
              </w:rPr>
            </w:pPr>
            <w:r w:rsidRPr="00667139">
              <w:t>Head of Maintenance to monitor levels of aircraft climate control unserviceability’s</w:t>
            </w:r>
          </w:p>
        </w:tc>
      </w:tr>
      <w:tr w:rsidR="00716C13" w:rsidRPr="00DF2558" w14:paraId="242ED1E3" w14:textId="77777777" w:rsidTr="00A800EC">
        <w:trPr>
          <w:cantSplit/>
        </w:trPr>
        <w:tc>
          <w:tcPr>
            <w:tcW w:w="1919" w:type="dxa"/>
          </w:tcPr>
          <w:p w14:paraId="7EF2170C" w14:textId="77777777" w:rsidR="00716C13" w:rsidRPr="00E9261E" w:rsidRDefault="00716C13" w:rsidP="00A800EC">
            <w:pPr>
              <w:pStyle w:val="Tabletext"/>
              <w:rPr>
                <w:rStyle w:val="Authorexampletext"/>
                <w:color w:val="000000"/>
              </w:rPr>
            </w:pPr>
            <w:r w:rsidRPr="000A6CFA">
              <w:t xml:space="preserve">High </w:t>
            </w:r>
            <w:r>
              <w:t>n</w:t>
            </w:r>
            <w:r w:rsidRPr="007125EE">
              <w:t xml:space="preserve">oise levels </w:t>
            </w:r>
          </w:p>
        </w:tc>
        <w:tc>
          <w:tcPr>
            <w:tcW w:w="1439" w:type="dxa"/>
          </w:tcPr>
          <w:p w14:paraId="286B3653" w14:textId="77777777" w:rsidR="00716C13" w:rsidRPr="00DF2558" w:rsidRDefault="00716C13" w:rsidP="00A800EC">
            <w:pPr>
              <w:pStyle w:val="Tabletext"/>
              <w:rPr>
                <w:rStyle w:val="italics"/>
                <w:i w:val="0"/>
                <w:iCs w:val="0"/>
              </w:rPr>
            </w:pPr>
            <w:r w:rsidRPr="000A6CFA">
              <w:t xml:space="preserve">Mandatory use </w:t>
            </w:r>
            <w:r w:rsidRPr="0090309C">
              <w:t xml:space="preserve">headsets (Ops manual ref </w:t>
            </w:r>
            <w:r w:rsidRPr="0090309C">
              <w:rPr>
                <w:highlight w:val="green"/>
              </w:rPr>
              <w:t>XXXX</w:t>
            </w:r>
            <w:r w:rsidRPr="0090309C">
              <w:t>)</w:t>
            </w:r>
          </w:p>
        </w:tc>
        <w:tc>
          <w:tcPr>
            <w:tcW w:w="2344" w:type="dxa"/>
          </w:tcPr>
          <w:p w14:paraId="340FD782" w14:textId="77777777" w:rsidR="00716C13" w:rsidRPr="00F55FF0" w:rsidRDefault="00716C13" w:rsidP="00A800EC">
            <w:pPr>
              <w:pStyle w:val="Tabletext"/>
              <w:rPr>
                <w:highlight w:val="green"/>
              </w:rPr>
            </w:pPr>
            <w:r>
              <w:t>Diminished</w:t>
            </w:r>
          </w:p>
        </w:tc>
        <w:tc>
          <w:tcPr>
            <w:tcW w:w="1536" w:type="dxa"/>
          </w:tcPr>
          <w:p w14:paraId="5ECB6965" w14:textId="77777777" w:rsidR="00716C13" w:rsidRPr="00F55FF0" w:rsidRDefault="00716C13" w:rsidP="00A800EC">
            <w:pPr>
              <w:pStyle w:val="Tabletext"/>
              <w:rPr>
                <w:highlight w:val="green"/>
              </w:rPr>
            </w:pPr>
            <w:r w:rsidRPr="009D0013">
              <w:t>Upgrade headsets to be noise cancelling</w:t>
            </w:r>
          </w:p>
        </w:tc>
        <w:tc>
          <w:tcPr>
            <w:tcW w:w="2348" w:type="dxa"/>
          </w:tcPr>
          <w:p w14:paraId="3C97395C" w14:textId="77777777" w:rsidR="00716C13" w:rsidRPr="00F55FF0" w:rsidRDefault="00716C13" w:rsidP="00A800EC">
            <w:pPr>
              <w:pStyle w:val="Tabletext"/>
              <w:rPr>
                <w:highlight w:val="green"/>
              </w:rPr>
            </w:pPr>
            <w:r>
              <w:t>No</w:t>
            </w:r>
            <w:r w:rsidRPr="007125EE">
              <w:t xml:space="preserve"> – noise reduced to normal range</w:t>
            </w:r>
          </w:p>
        </w:tc>
        <w:tc>
          <w:tcPr>
            <w:tcW w:w="3734" w:type="dxa"/>
          </w:tcPr>
          <w:p w14:paraId="108046F5" w14:textId="77777777" w:rsidR="00716C13" w:rsidRPr="00F55FF0" w:rsidRDefault="00716C13" w:rsidP="00A800EC">
            <w:pPr>
              <w:pStyle w:val="Tabletext"/>
              <w:rPr>
                <w:highlight w:val="green"/>
              </w:rPr>
            </w:pPr>
            <w:r>
              <w:t xml:space="preserve">Chief Pilot </w:t>
            </w:r>
            <w:r w:rsidRPr="007125EE">
              <w:t>– amend Ops manual policy</w:t>
            </w:r>
          </w:p>
        </w:tc>
      </w:tr>
      <w:tr w:rsidR="00716C13" w:rsidRPr="00DF2558" w14:paraId="48961C84" w14:textId="77777777" w:rsidTr="00A800EC">
        <w:trPr>
          <w:cantSplit/>
        </w:trPr>
        <w:tc>
          <w:tcPr>
            <w:tcW w:w="1919" w:type="dxa"/>
          </w:tcPr>
          <w:p w14:paraId="3336C3BD" w14:textId="77777777" w:rsidR="00716C13" w:rsidRDefault="00716C13" w:rsidP="00A800EC">
            <w:pPr>
              <w:pStyle w:val="Tabletext"/>
            </w:pPr>
            <w:r w:rsidRPr="008C676A">
              <w:t>Flight within Instrument meteorological conditions (IMC) or at night</w:t>
            </w:r>
          </w:p>
        </w:tc>
        <w:tc>
          <w:tcPr>
            <w:tcW w:w="1439" w:type="dxa"/>
          </w:tcPr>
          <w:p w14:paraId="56FFEE12" w14:textId="77777777" w:rsidR="00716C13" w:rsidRDefault="00716C13" w:rsidP="00A800EC">
            <w:r w:rsidRPr="008C676A">
              <w:t>CAR 217 training and checking</w:t>
            </w:r>
          </w:p>
          <w:p w14:paraId="335CFC29" w14:textId="77777777" w:rsidR="00716C13" w:rsidRPr="00AA3434" w:rsidRDefault="00716C13" w:rsidP="00A800EC">
            <w:pPr>
              <w:rPr>
                <w:sz w:val="16"/>
                <w:szCs w:val="16"/>
              </w:rPr>
            </w:pPr>
          </w:p>
          <w:p w14:paraId="11427FA6" w14:textId="77777777" w:rsidR="00716C13" w:rsidRDefault="00716C13" w:rsidP="00A800EC">
            <w:r>
              <w:t>Part 61 If recency requir</w:t>
            </w:r>
            <w:r w:rsidRPr="00087993">
              <w:t>ements</w:t>
            </w:r>
          </w:p>
        </w:tc>
        <w:tc>
          <w:tcPr>
            <w:tcW w:w="2344" w:type="dxa"/>
          </w:tcPr>
          <w:p w14:paraId="3F27B31C" w14:textId="77777777" w:rsidR="00716C13" w:rsidRDefault="00716C13" w:rsidP="00A800EC">
            <w:pPr>
              <w:pStyle w:val="Tabletext"/>
            </w:pPr>
            <w:r>
              <w:t>Diminished</w:t>
            </w:r>
          </w:p>
        </w:tc>
        <w:tc>
          <w:tcPr>
            <w:tcW w:w="1536" w:type="dxa"/>
          </w:tcPr>
          <w:p w14:paraId="710F0EAA" w14:textId="77777777" w:rsidR="00716C13" w:rsidRDefault="00716C13" w:rsidP="00A800EC">
            <w:r>
              <w:t>Autopilot must be serviceable or two crew</w:t>
            </w:r>
          </w:p>
          <w:p w14:paraId="69B27343" w14:textId="77777777" w:rsidR="00716C13" w:rsidRPr="00AA3434" w:rsidRDefault="00716C13" w:rsidP="00A800EC">
            <w:pPr>
              <w:rPr>
                <w:sz w:val="16"/>
                <w:szCs w:val="16"/>
              </w:rPr>
            </w:pPr>
          </w:p>
          <w:p w14:paraId="7DFCB391" w14:textId="77777777" w:rsidR="00716C13" w:rsidRDefault="00716C13" w:rsidP="00A800EC">
            <w:r>
              <w:t xml:space="preserve">Increase If recency requirements to </w:t>
            </w:r>
            <w:r w:rsidRPr="008332E2">
              <w:rPr>
                <w:highlight w:val="green"/>
              </w:rPr>
              <w:t>XX</w:t>
            </w:r>
            <w:r>
              <w:t xml:space="preserve"> hours every </w:t>
            </w:r>
            <w:r w:rsidRPr="008332E2">
              <w:rPr>
                <w:highlight w:val="green"/>
              </w:rPr>
              <w:t>XX</w:t>
            </w:r>
            <w:r>
              <w:t xml:space="preserve"> days</w:t>
            </w:r>
          </w:p>
        </w:tc>
        <w:tc>
          <w:tcPr>
            <w:tcW w:w="2348" w:type="dxa"/>
          </w:tcPr>
          <w:p w14:paraId="6281C6E6" w14:textId="0FA93AAB" w:rsidR="009537A8" w:rsidRPr="009537A8" w:rsidRDefault="00716C13" w:rsidP="001A6842">
            <w:pPr>
              <w:pStyle w:val="Tabletext"/>
            </w:pPr>
            <w:r>
              <w:t>Dimi</w:t>
            </w:r>
            <w:r w:rsidRPr="00087993">
              <w:t>nished to acceptable levels</w:t>
            </w:r>
          </w:p>
        </w:tc>
        <w:tc>
          <w:tcPr>
            <w:tcW w:w="3734" w:type="dxa"/>
          </w:tcPr>
          <w:p w14:paraId="27B83DE6" w14:textId="77777777" w:rsidR="00716C13" w:rsidRDefault="00716C13" w:rsidP="00A800EC">
            <w:pPr>
              <w:pStyle w:val="Tabletext"/>
            </w:pPr>
            <w:r>
              <w:t>H</w:t>
            </w:r>
            <w:r w:rsidRPr="00087993">
              <w:t>ead of Maintenance to monitor levels of autopilot unserviceability’s</w:t>
            </w:r>
          </w:p>
          <w:p w14:paraId="622B59F3" w14:textId="77777777" w:rsidR="00716C13" w:rsidRPr="00AA3434" w:rsidRDefault="00716C13" w:rsidP="00A800EC">
            <w:pPr>
              <w:rPr>
                <w:sz w:val="16"/>
                <w:szCs w:val="16"/>
              </w:rPr>
            </w:pPr>
          </w:p>
          <w:p w14:paraId="34269E5D" w14:textId="77777777" w:rsidR="00716C13" w:rsidRDefault="00716C13" w:rsidP="00A800EC">
            <w:pPr>
              <w:pStyle w:val="Tabletext"/>
            </w:pPr>
            <w:r>
              <w:t xml:space="preserve">Chief Pilot </w:t>
            </w:r>
            <w:r w:rsidRPr="00087993">
              <w:t>to make system changes to monitor new recency recording</w:t>
            </w:r>
          </w:p>
        </w:tc>
      </w:tr>
      <w:tr w:rsidR="00716C13" w:rsidRPr="00DF2558" w14:paraId="06497D9A" w14:textId="77777777" w:rsidTr="00A800EC">
        <w:trPr>
          <w:cantSplit/>
        </w:trPr>
        <w:tc>
          <w:tcPr>
            <w:tcW w:w="1919" w:type="dxa"/>
          </w:tcPr>
          <w:p w14:paraId="41D0DFC6" w14:textId="77777777" w:rsidR="00716C13" w:rsidRPr="00D40609" w:rsidRDefault="00716C13" w:rsidP="00A800EC">
            <w:r>
              <w:lastRenderedPageBreak/>
              <w:t>A</w:t>
            </w:r>
            <w:r w:rsidRPr="00D40609">
              <w:t>utomation not available.</w:t>
            </w:r>
          </w:p>
          <w:p w14:paraId="05259762" w14:textId="77777777" w:rsidR="00716C13" w:rsidRPr="00AA3434" w:rsidRDefault="00716C13" w:rsidP="00A800EC">
            <w:pPr>
              <w:rPr>
                <w:sz w:val="16"/>
                <w:szCs w:val="16"/>
              </w:rPr>
            </w:pPr>
          </w:p>
          <w:p w14:paraId="0E2D4606" w14:textId="77777777" w:rsidR="00716C13" w:rsidRPr="00D40609" w:rsidRDefault="00716C13" w:rsidP="00A800EC">
            <w:r>
              <w:t>For example:</w:t>
            </w:r>
          </w:p>
          <w:p w14:paraId="79E4093A" w14:textId="77777777" w:rsidR="00716C13" w:rsidRDefault="00716C13" w:rsidP="00A800EC">
            <w:pPr>
              <w:pStyle w:val="Tabletext"/>
            </w:pPr>
            <w:r>
              <w:t xml:space="preserve">No </w:t>
            </w:r>
            <w:r w:rsidRPr="00D40609">
              <w:t>Autopilot</w:t>
            </w:r>
          </w:p>
        </w:tc>
        <w:tc>
          <w:tcPr>
            <w:tcW w:w="1439" w:type="dxa"/>
          </w:tcPr>
          <w:p w14:paraId="3C42E6FD" w14:textId="77777777" w:rsidR="00716C13" w:rsidRDefault="00716C13" w:rsidP="00A800EC">
            <w:r w:rsidRPr="00CC332F">
              <w:t xml:space="preserve">Appropriate training </w:t>
            </w:r>
          </w:p>
        </w:tc>
        <w:tc>
          <w:tcPr>
            <w:tcW w:w="2344" w:type="dxa"/>
          </w:tcPr>
          <w:p w14:paraId="6DA4478E" w14:textId="77777777" w:rsidR="00716C13" w:rsidRDefault="00716C13" w:rsidP="00A800EC">
            <w:pPr>
              <w:pStyle w:val="Tabletext"/>
            </w:pPr>
            <w:r w:rsidRPr="00CC332F">
              <w:t>Diminished</w:t>
            </w:r>
          </w:p>
        </w:tc>
        <w:tc>
          <w:tcPr>
            <w:tcW w:w="1536" w:type="dxa"/>
          </w:tcPr>
          <w:p w14:paraId="525A1602" w14:textId="77777777" w:rsidR="00716C13" w:rsidRDefault="00716C13" w:rsidP="00A800EC">
            <w:r>
              <w:t>Increased rest intervals between sectors.</w:t>
            </w:r>
          </w:p>
          <w:p w14:paraId="650B3BA4" w14:textId="77777777" w:rsidR="00716C13" w:rsidRDefault="00716C13" w:rsidP="00A800EC"/>
          <w:p w14:paraId="7AFBF883" w14:textId="77777777" w:rsidR="00716C13" w:rsidRDefault="00716C13" w:rsidP="00A800EC">
            <w:r>
              <w:t xml:space="preserve">Reduce night  flying to less than </w:t>
            </w:r>
            <w:r w:rsidRPr="008374FD">
              <w:rPr>
                <w:highlight w:val="green"/>
              </w:rPr>
              <w:t>XXX</w:t>
            </w:r>
            <w:r>
              <w:t xml:space="preserve"> per FDP</w:t>
            </w:r>
          </w:p>
        </w:tc>
        <w:tc>
          <w:tcPr>
            <w:tcW w:w="2348" w:type="dxa"/>
          </w:tcPr>
          <w:p w14:paraId="2F79B60C" w14:textId="77777777" w:rsidR="00716C13" w:rsidRDefault="00716C13" w:rsidP="00A800EC">
            <w:pPr>
              <w:pStyle w:val="Tabletext"/>
            </w:pPr>
            <w:r w:rsidRPr="006139B2">
              <w:t>Diminished to acceptable levels</w:t>
            </w:r>
          </w:p>
        </w:tc>
        <w:tc>
          <w:tcPr>
            <w:tcW w:w="3734" w:type="dxa"/>
          </w:tcPr>
          <w:p w14:paraId="6B49B8F5" w14:textId="77777777" w:rsidR="00716C13" w:rsidRDefault="00716C13" w:rsidP="00A800EC">
            <w:pPr>
              <w:pStyle w:val="Tabletext"/>
            </w:pPr>
            <w:r w:rsidRPr="006139B2">
              <w:t>Head of Maintenance to monitor levels of autopilot unserviceability’s.</w:t>
            </w:r>
          </w:p>
        </w:tc>
      </w:tr>
      <w:tr w:rsidR="00716C13" w:rsidRPr="00DF2558" w14:paraId="16C58C47" w14:textId="77777777" w:rsidTr="00A800EC">
        <w:trPr>
          <w:cantSplit/>
        </w:trPr>
        <w:tc>
          <w:tcPr>
            <w:tcW w:w="1919" w:type="dxa"/>
          </w:tcPr>
          <w:p w14:paraId="4C643451" w14:textId="77777777" w:rsidR="00716C13" w:rsidRPr="00E9261E" w:rsidRDefault="00716C13" w:rsidP="00A800EC">
            <w:pPr>
              <w:pStyle w:val="Tabletext"/>
              <w:rPr>
                <w:rStyle w:val="Authorexampletext"/>
                <w:color w:val="000000"/>
              </w:rPr>
            </w:pPr>
            <w:r>
              <w:t>Consecutive WOCL duties causing fatigue</w:t>
            </w:r>
          </w:p>
        </w:tc>
        <w:tc>
          <w:tcPr>
            <w:tcW w:w="1439" w:type="dxa"/>
          </w:tcPr>
          <w:p w14:paraId="3B37EA2F" w14:textId="77777777" w:rsidR="00716C13" w:rsidRPr="007125EE" w:rsidRDefault="00716C13" w:rsidP="00A800EC">
            <w:r>
              <w:t>Limit of 3 Consecutive WOCL duties per 7 days</w:t>
            </w:r>
          </w:p>
          <w:p w14:paraId="6B1FCFFC" w14:textId="77777777" w:rsidR="00716C13" w:rsidRPr="00DF2558" w:rsidRDefault="00716C13" w:rsidP="00A800EC">
            <w:pPr>
              <w:pStyle w:val="Tabletext"/>
              <w:rPr>
                <w:rStyle w:val="italics"/>
                <w:i w:val="0"/>
                <w:iCs w:val="0"/>
              </w:rPr>
            </w:pPr>
            <w:r>
              <w:t>fatigue training</w:t>
            </w:r>
          </w:p>
        </w:tc>
        <w:tc>
          <w:tcPr>
            <w:tcW w:w="2344" w:type="dxa"/>
          </w:tcPr>
          <w:p w14:paraId="3E7AD841" w14:textId="77777777" w:rsidR="00716C13" w:rsidRPr="00F55FF0" w:rsidRDefault="00716C13" w:rsidP="00A800EC">
            <w:pPr>
              <w:pStyle w:val="Tabletext"/>
              <w:rPr>
                <w:highlight w:val="green"/>
              </w:rPr>
            </w:pPr>
            <w:r>
              <w:t>Yes</w:t>
            </w:r>
          </w:p>
        </w:tc>
        <w:tc>
          <w:tcPr>
            <w:tcW w:w="1536" w:type="dxa"/>
          </w:tcPr>
          <w:p w14:paraId="09C70A10" w14:textId="7509171E" w:rsidR="00716C13" w:rsidRPr="007125EE" w:rsidRDefault="00716C13" w:rsidP="00A800EC">
            <w:r>
              <w:t xml:space="preserve">Max </w:t>
            </w:r>
            <w:r w:rsidR="00AA501E">
              <w:t>l</w:t>
            </w:r>
            <w:r>
              <w:t xml:space="preserve">imit of two </w:t>
            </w:r>
            <w:r w:rsidRPr="007125EE">
              <w:t>consecutive WOCL duties per 7 days</w:t>
            </w:r>
          </w:p>
          <w:p w14:paraId="33D9B020" w14:textId="77777777" w:rsidR="00716C13" w:rsidRPr="00AA3434" w:rsidRDefault="00716C13" w:rsidP="00A800EC">
            <w:pPr>
              <w:rPr>
                <w:sz w:val="16"/>
                <w:szCs w:val="16"/>
              </w:rPr>
            </w:pPr>
          </w:p>
          <w:p w14:paraId="41468AD3" w14:textId="77777777" w:rsidR="00716C13" w:rsidRPr="007125EE" w:rsidRDefault="00716C13" w:rsidP="00A800EC">
            <w:r>
              <w:t>Increased ODP</w:t>
            </w:r>
          </w:p>
          <w:p w14:paraId="4A489A44" w14:textId="77777777" w:rsidR="00716C13" w:rsidRPr="00AA3434" w:rsidRDefault="00716C13" w:rsidP="00A800EC">
            <w:pPr>
              <w:rPr>
                <w:sz w:val="16"/>
                <w:szCs w:val="16"/>
              </w:rPr>
            </w:pPr>
          </w:p>
          <w:p w14:paraId="5E5305D5" w14:textId="77777777" w:rsidR="00716C13" w:rsidRPr="007125EE" w:rsidRDefault="00716C13" w:rsidP="00A800EC">
            <w:r>
              <w:t>Controlled rest</w:t>
            </w:r>
          </w:p>
          <w:p w14:paraId="3213A222" w14:textId="77777777" w:rsidR="00716C13" w:rsidRPr="00AA3434" w:rsidRDefault="00716C13" w:rsidP="00A800EC">
            <w:pPr>
              <w:rPr>
                <w:sz w:val="16"/>
                <w:szCs w:val="16"/>
              </w:rPr>
            </w:pPr>
          </w:p>
          <w:p w14:paraId="363FBF74" w14:textId="77777777" w:rsidR="00716C13" w:rsidRPr="007125EE" w:rsidRDefault="00716C13" w:rsidP="00A800EC">
            <w:r>
              <w:t>Caffeine</w:t>
            </w:r>
          </w:p>
          <w:p w14:paraId="46A09B75" w14:textId="77777777" w:rsidR="00716C13" w:rsidRPr="00AA3434" w:rsidRDefault="00716C13" w:rsidP="00A800EC">
            <w:pPr>
              <w:rPr>
                <w:sz w:val="16"/>
                <w:szCs w:val="16"/>
              </w:rPr>
            </w:pPr>
          </w:p>
          <w:p w14:paraId="1A78BAF0" w14:textId="77777777" w:rsidR="00716C13" w:rsidRPr="00F55FF0" w:rsidRDefault="00716C13" w:rsidP="00A800EC">
            <w:pPr>
              <w:pStyle w:val="Tabletext"/>
              <w:rPr>
                <w:highlight w:val="green"/>
              </w:rPr>
            </w:pPr>
            <w:r>
              <w:t>Sleep monitoring</w:t>
            </w:r>
          </w:p>
        </w:tc>
        <w:tc>
          <w:tcPr>
            <w:tcW w:w="2348" w:type="dxa"/>
          </w:tcPr>
          <w:p w14:paraId="24A83E17" w14:textId="77777777" w:rsidR="00716C13" w:rsidRPr="00F55FF0" w:rsidRDefault="00716C13" w:rsidP="00A800EC">
            <w:pPr>
              <w:pStyle w:val="Tabletext"/>
              <w:rPr>
                <w:highlight w:val="green"/>
              </w:rPr>
            </w:pPr>
            <w:r>
              <w:t>D</w:t>
            </w:r>
            <w:r w:rsidRPr="007125EE">
              <w:t>iminished to acceptable levels</w:t>
            </w:r>
          </w:p>
        </w:tc>
        <w:tc>
          <w:tcPr>
            <w:tcW w:w="3734" w:type="dxa"/>
          </w:tcPr>
          <w:p w14:paraId="6562B4F8" w14:textId="77777777" w:rsidR="00716C13" w:rsidRPr="00F55FF0" w:rsidRDefault="00716C13" w:rsidP="00A800EC">
            <w:pPr>
              <w:pStyle w:val="Tabletext"/>
              <w:rPr>
                <w:highlight w:val="green"/>
              </w:rPr>
            </w:pPr>
            <w:r>
              <w:t>O</w:t>
            </w:r>
            <w:r w:rsidRPr="007125EE">
              <w:t>perations Manager</w:t>
            </w:r>
          </w:p>
        </w:tc>
      </w:tr>
    </w:tbl>
    <w:p w14:paraId="24751951" w14:textId="77777777" w:rsidR="00064E39" w:rsidRPr="00C80AF6" w:rsidRDefault="00064E39" w:rsidP="00C80AF6">
      <w:pPr>
        <w:rPr>
          <w:b/>
          <w:bCs/>
          <w:color w:val="AC2C0C"/>
        </w:rPr>
      </w:pPr>
      <w:r w:rsidRPr="00C80AF6">
        <w:rPr>
          <w:b/>
          <w:bCs/>
          <w:color w:val="AC2C0C"/>
        </w:rPr>
        <w:t>Notes:</w:t>
      </w:r>
    </w:p>
    <w:p w14:paraId="3B5905E7" w14:textId="77777777" w:rsidR="00064E39" w:rsidRPr="00C80AF6" w:rsidRDefault="00064E39" w:rsidP="00C80AF6">
      <w:pPr>
        <w:ind w:left="1134" w:hanging="567"/>
        <w:rPr>
          <w:color w:val="AC2C0C"/>
        </w:rPr>
      </w:pPr>
      <w:r w:rsidRPr="00C80AF6">
        <w:rPr>
          <w:color w:val="AC2C0C"/>
        </w:rPr>
        <w:t>1.</w:t>
      </w:r>
      <w:r w:rsidRPr="00C80AF6">
        <w:rPr>
          <w:color w:val="AC2C0C"/>
        </w:rPr>
        <w:tab/>
        <w:t>The entries in the above are just examples to provide some explanation of what might be required to manage fatigue risk in the Operator’s operations. Any adjustment to a limit would need to be reflected in the appropriate place in the fatigue management limits and CASA notified of the change. Operators do not need to wait for a response from CASA before operating to the new limit. Operators can make such changes whenever they feel it is required as long as they do not exceed a limit in CAO 48.1 Instrument 2019 (in this case Appendix 6).</w:t>
      </w:r>
    </w:p>
    <w:p w14:paraId="614441B6" w14:textId="77777777" w:rsidR="00064E39" w:rsidRPr="00C80AF6" w:rsidRDefault="00064E39" w:rsidP="00C80AF6">
      <w:pPr>
        <w:ind w:left="1134" w:hanging="567"/>
        <w:rPr>
          <w:color w:val="AC2C0C"/>
        </w:rPr>
      </w:pPr>
      <w:r w:rsidRPr="00C80AF6">
        <w:rPr>
          <w:color w:val="AC2C0C"/>
        </w:rPr>
        <w:t>2.</w:t>
      </w:r>
      <w:r w:rsidRPr="00C80AF6">
        <w:rPr>
          <w:color w:val="AC2C0C"/>
        </w:rPr>
        <w:tab/>
        <w:t>The hazard identification and mitigation process would be contained in the SMS for those operators operating within an SMS and this section should refer to the applicable section of the SMS.</w:t>
      </w:r>
    </w:p>
    <w:p w14:paraId="1299D84F" w14:textId="77777777" w:rsidR="00064E39" w:rsidRPr="00C80AF6" w:rsidRDefault="00064E39" w:rsidP="00C80AF6">
      <w:pPr>
        <w:ind w:left="1134" w:hanging="567"/>
        <w:rPr>
          <w:color w:val="AC2C0C"/>
        </w:rPr>
      </w:pPr>
      <w:r w:rsidRPr="00C80AF6">
        <w:rPr>
          <w:color w:val="AC2C0C"/>
        </w:rPr>
        <w:t>3.</w:t>
      </w:r>
      <w:r w:rsidRPr="00C80AF6">
        <w:rPr>
          <w:color w:val="AC2C0C"/>
        </w:rPr>
        <w:tab/>
        <w:t>For those without an SMS CAAP 48-1 Appendix F provides examples and guidance in this area.</w:t>
      </w:r>
    </w:p>
    <w:p w14:paraId="330C0579" w14:textId="77777777" w:rsidR="00064E39" w:rsidRPr="00C80AF6" w:rsidRDefault="00064E39" w:rsidP="00C80AF6">
      <w:pPr>
        <w:ind w:left="1134" w:hanging="567"/>
        <w:rPr>
          <w:rStyle w:val="Authorinstructions"/>
          <w:color w:val="AC2C0C"/>
        </w:rPr>
      </w:pPr>
      <w:r w:rsidRPr="00C80AF6">
        <w:rPr>
          <w:color w:val="AC2C0C"/>
        </w:rPr>
        <w:t>4.</w:t>
      </w:r>
      <w:r w:rsidRPr="00C80AF6">
        <w:rPr>
          <w:color w:val="AC2C0C"/>
        </w:rPr>
        <w:tab/>
        <w:t>The table may be captured and stored elsewhere and referred to in this manual so as to</w:t>
      </w:r>
      <w:r w:rsidRPr="00C80AF6">
        <w:rPr>
          <w:rStyle w:val="Authorinstructions"/>
          <w:color w:val="AC2C0C"/>
        </w:rPr>
        <w:t xml:space="preserve"> avoid the need to notify of minor updates.</w:t>
      </w:r>
    </w:p>
    <w:p w14:paraId="29DD7E54" w14:textId="77777777" w:rsidR="00064E39" w:rsidRDefault="00064E39" w:rsidP="00124ECA">
      <w:pPr>
        <w:sectPr w:rsidR="00064E39" w:rsidSect="00E74357">
          <w:headerReference w:type="default" r:id="rId21"/>
          <w:footerReference w:type="default" r:id="rId22"/>
          <w:pgSz w:w="16838" w:h="11906" w:orient="landscape" w:code="9"/>
          <w:pgMar w:top="1134" w:right="1134" w:bottom="1134" w:left="1134" w:header="567" w:footer="567" w:gutter="0"/>
          <w:cols w:space="708"/>
          <w:docGrid w:linePitch="360"/>
        </w:sectPr>
      </w:pPr>
    </w:p>
    <w:p w14:paraId="27357D60" w14:textId="77777777" w:rsidR="009F152C" w:rsidRDefault="009F152C" w:rsidP="009F152C">
      <w:pPr>
        <w:pStyle w:val="Heading3"/>
      </w:pPr>
      <w:bookmarkStart w:id="110" w:name="_Ref33009979"/>
      <w:bookmarkStart w:id="111" w:name="_Ref33010170"/>
      <w:bookmarkStart w:id="112" w:name="_Toc34662193"/>
      <w:bookmarkStart w:id="113" w:name="_Toc191569817"/>
      <w:r>
        <w:lastRenderedPageBreak/>
        <w:t>Flight and duty records</w:t>
      </w:r>
      <w:bookmarkEnd w:id="110"/>
      <w:bookmarkEnd w:id="111"/>
      <w:bookmarkEnd w:id="112"/>
      <w:bookmarkEnd w:id="113"/>
    </w:p>
    <w:p w14:paraId="4A178D5D" w14:textId="77777777" w:rsidR="009F152C" w:rsidRPr="00E310F2" w:rsidRDefault="009F152C" w:rsidP="009F152C">
      <w:r>
        <w:t>Flight and Duty Records include all details relevant to the rostering and fatigue management system and specifically include:</w:t>
      </w:r>
    </w:p>
    <w:p w14:paraId="0496F930" w14:textId="77777777" w:rsidR="009F152C" w:rsidRPr="008620C8" w:rsidRDefault="009F152C" w:rsidP="008620C8">
      <w:pPr>
        <w:pStyle w:val="ListBullet"/>
      </w:pPr>
      <w:r w:rsidRPr="008620C8">
        <w:t>rosters planned and achieved, and staff home base designation</w:t>
      </w:r>
    </w:p>
    <w:p w14:paraId="2EE25618" w14:textId="77777777" w:rsidR="009F152C" w:rsidRPr="008620C8" w:rsidRDefault="009F152C" w:rsidP="008620C8">
      <w:pPr>
        <w:pStyle w:val="ListBullet"/>
      </w:pPr>
      <w:r w:rsidRPr="008620C8">
        <w:t>Fatigue Occurrence Reports</w:t>
      </w:r>
    </w:p>
    <w:p w14:paraId="3C0D9E47" w14:textId="77777777" w:rsidR="009F152C" w:rsidRPr="008620C8" w:rsidRDefault="009F152C" w:rsidP="008620C8">
      <w:pPr>
        <w:pStyle w:val="ListBullet"/>
      </w:pPr>
      <w:r w:rsidRPr="008620C8">
        <w:t>Incident Reports that involve fatigue</w:t>
      </w:r>
    </w:p>
    <w:p w14:paraId="717DCF2D" w14:textId="77777777" w:rsidR="009F152C" w:rsidRPr="008620C8" w:rsidRDefault="009F152C" w:rsidP="008620C8">
      <w:pPr>
        <w:pStyle w:val="ListBullet"/>
      </w:pPr>
      <w:r w:rsidRPr="008620C8">
        <w:t>analysis or reports, actions and conclusion stemming from fatigue related investigations</w:t>
      </w:r>
    </w:p>
    <w:p w14:paraId="0281D2D5" w14:textId="77777777" w:rsidR="009F152C" w:rsidRPr="008620C8" w:rsidRDefault="009F152C" w:rsidP="008620C8">
      <w:pPr>
        <w:pStyle w:val="ListBullet"/>
      </w:pPr>
      <w:r w:rsidRPr="008620C8">
        <w:t>extension/exceedance reports</w:t>
      </w:r>
    </w:p>
    <w:p w14:paraId="4981F4FE" w14:textId="77777777" w:rsidR="009F152C" w:rsidRPr="008620C8" w:rsidRDefault="009F152C" w:rsidP="008620C8">
      <w:pPr>
        <w:pStyle w:val="ListBullet"/>
      </w:pPr>
      <w:r w:rsidRPr="008620C8">
        <w:t>notifications from pilots of unavailability due to fatigue (if not resulting in a Fatigue Occurrence Report)</w:t>
      </w:r>
    </w:p>
    <w:p w14:paraId="19A09649" w14:textId="77777777" w:rsidR="009F152C" w:rsidRPr="008620C8" w:rsidRDefault="009F152C" w:rsidP="008620C8">
      <w:pPr>
        <w:pStyle w:val="ListBullet"/>
      </w:pPr>
      <w:r w:rsidRPr="008620C8">
        <w:t>the results of annual review of the fatigue management system</w:t>
      </w:r>
    </w:p>
    <w:p w14:paraId="40B2291D" w14:textId="77777777" w:rsidR="009F152C" w:rsidRPr="008620C8" w:rsidRDefault="009F152C" w:rsidP="008620C8">
      <w:pPr>
        <w:pStyle w:val="ListBullet"/>
      </w:pPr>
      <w:r w:rsidRPr="008620C8">
        <w:t>the results of Fatigue Hazard Identification and Mitigation reviews</w:t>
      </w:r>
    </w:p>
    <w:p w14:paraId="0DE01907" w14:textId="77777777" w:rsidR="009F152C" w:rsidRPr="008620C8" w:rsidRDefault="009F152C" w:rsidP="008620C8">
      <w:pPr>
        <w:pStyle w:val="ListBullet"/>
      </w:pPr>
      <w:r w:rsidRPr="008620C8">
        <w:t>Training and Assessment Records relating to the Fatigue Management System</w:t>
      </w:r>
    </w:p>
    <w:p w14:paraId="692CCCB3" w14:textId="77777777" w:rsidR="009F152C" w:rsidRPr="008620C8" w:rsidRDefault="009F152C" w:rsidP="008620C8">
      <w:pPr>
        <w:pStyle w:val="ListBullet"/>
      </w:pPr>
      <w:r w:rsidRPr="008620C8">
        <w:t>the list of suitable sleeping accommodation</w:t>
      </w:r>
    </w:p>
    <w:p w14:paraId="76B5E0D7" w14:textId="77777777" w:rsidR="009F152C" w:rsidRPr="008620C8" w:rsidRDefault="009F152C" w:rsidP="008620C8">
      <w:pPr>
        <w:pStyle w:val="ListBullet"/>
      </w:pPr>
      <w:r w:rsidRPr="008620C8">
        <w:t>completed alertness consideration tables</w:t>
      </w:r>
    </w:p>
    <w:p w14:paraId="3A7F94F0" w14:textId="77777777" w:rsidR="009F152C" w:rsidRPr="008620C8" w:rsidRDefault="009F152C" w:rsidP="008620C8">
      <w:pPr>
        <w:pStyle w:val="ListBullet"/>
      </w:pPr>
      <w:r w:rsidRPr="008620C8">
        <w:t>any other unique arrangements (e.g. prior sleep opportunity arrangement).</w:t>
      </w:r>
    </w:p>
    <w:p w14:paraId="4B818657" w14:textId="77777777" w:rsidR="009F152C" w:rsidRPr="00E310F2" w:rsidRDefault="009F152C" w:rsidP="009F152C">
      <w:r>
        <w:t>All Flight and Duty Records (including the rostering and recordi</w:t>
      </w:r>
      <w:r w:rsidRPr="00E310F2">
        <w:t>ng system) will be backed up at least weekly and records (including electronic records) shall be kept for 5 years</w:t>
      </w:r>
      <w:r>
        <w:t xml:space="preserve">. </w:t>
      </w:r>
      <w:r w:rsidRPr="00E310F2">
        <w:t xml:space="preserve">Backups and archived records will be stored off site </w:t>
      </w:r>
      <w:r w:rsidRPr="00E310F2">
        <w:rPr>
          <w:highlight w:val="green"/>
        </w:rPr>
        <w:t xml:space="preserve">&lt;at </w:t>
      </w:r>
      <w:r>
        <w:rPr>
          <w:highlight w:val="green"/>
        </w:rPr>
        <w:t>xxxx</w:t>
      </w:r>
      <w:r w:rsidRPr="00E310F2">
        <w:rPr>
          <w:highlight w:val="green"/>
        </w:rPr>
        <w:t>&gt;</w:t>
      </w:r>
      <w:r w:rsidRPr="00E310F2">
        <w:t xml:space="preserve"> to mitigate loss risk.</w:t>
      </w:r>
    </w:p>
    <w:p w14:paraId="430B9890" w14:textId="77777777" w:rsidR="009F152C" w:rsidRPr="008620C8" w:rsidRDefault="009F152C" w:rsidP="008620C8">
      <w:pPr>
        <w:rPr>
          <w:b/>
          <w:bCs/>
          <w:color w:val="AC2C0C"/>
        </w:rPr>
      </w:pPr>
      <w:r w:rsidRPr="008620C8">
        <w:rPr>
          <w:b/>
          <w:bCs/>
          <w:color w:val="AC2C0C"/>
        </w:rPr>
        <w:t>Notes:</w:t>
      </w:r>
    </w:p>
    <w:p w14:paraId="2EE8A7CD" w14:textId="77777777" w:rsidR="009F152C" w:rsidRPr="008620C8" w:rsidRDefault="009F152C" w:rsidP="008620C8">
      <w:pPr>
        <w:ind w:left="1134" w:hanging="567"/>
        <w:rPr>
          <w:color w:val="AC2C0C"/>
        </w:rPr>
      </w:pPr>
      <w:r w:rsidRPr="008620C8">
        <w:rPr>
          <w:color w:val="AC2C0C"/>
        </w:rPr>
        <w:t>1.</w:t>
      </w:r>
      <w:r w:rsidRPr="008620C8">
        <w:rPr>
          <w:color w:val="AC2C0C"/>
        </w:rPr>
        <w:tab/>
        <w:t>This should be expanded to include company specific details on who, what, where, when and how records are kept. Items/processes such as backing up to the cloud, stored at facility x by admin etc., would be in here.</w:t>
      </w:r>
    </w:p>
    <w:p w14:paraId="2E7A34FF" w14:textId="77777777" w:rsidR="009F152C" w:rsidRPr="008620C8" w:rsidRDefault="009F152C" w:rsidP="008620C8">
      <w:pPr>
        <w:ind w:left="1134" w:hanging="567"/>
        <w:rPr>
          <w:color w:val="AC2C0C"/>
        </w:rPr>
      </w:pPr>
      <w:r w:rsidRPr="008620C8">
        <w:rPr>
          <w:color w:val="AC2C0C"/>
        </w:rPr>
        <w:t>2.</w:t>
      </w:r>
      <w:r w:rsidRPr="008620C8">
        <w:rPr>
          <w:color w:val="AC2C0C"/>
        </w:rPr>
        <w:tab/>
        <w:t>This section should be specifically referenced in the general section on record keeping/retention periods if appropriate.</w:t>
      </w:r>
    </w:p>
    <w:p w14:paraId="214FE617" w14:textId="77777777" w:rsidR="009F152C" w:rsidRPr="00E310F2" w:rsidRDefault="009F152C" w:rsidP="009F152C">
      <w:pPr>
        <w:pStyle w:val="Heading2"/>
      </w:pPr>
      <w:bookmarkStart w:id="114" w:name="_Toc16249948"/>
      <w:bookmarkStart w:id="115" w:name="_Toc32327505"/>
      <w:bookmarkStart w:id="116" w:name="_Ref33011393"/>
      <w:bookmarkStart w:id="117" w:name="_Ref33011400"/>
      <w:bookmarkStart w:id="118" w:name="_Toc34662194"/>
      <w:bookmarkStart w:id="119" w:name="_Toc191569818"/>
      <w:r w:rsidRPr="00E310F2">
        <w:t>Conditions and processes for extensions</w:t>
      </w:r>
      <w:bookmarkEnd w:id="114"/>
      <w:bookmarkEnd w:id="115"/>
      <w:bookmarkEnd w:id="116"/>
      <w:bookmarkEnd w:id="117"/>
      <w:bookmarkEnd w:id="118"/>
      <w:bookmarkEnd w:id="119"/>
    </w:p>
    <w:p w14:paraId="113AD6D3" w14:textId="77777777" w:rsidR="009F152C" w:rsidRPr="00E310F2" w:rsidRDefault="009F152C" w:rsidP="009F152C">
      <w:pPr>
        <w:pStyle w:val="Heading3"/>
      </w:pPr>
      <w:bookmarkStart w:id="120" w:name="_Toc16249949"/>
      <w:bookmarkStart w:id="121" w:name="_Toc32327506"/>
      <w:bookmarkStart w:id="122" w:name="_Ref33774893"/>
      <w:bookmarkStart w:id="123" w:name="_Ref33774911"/>
      <w:bookmarkStart w:id="124" w:name="_Toc34662195"/>
      <w:bookmarkStart w:id="125" w:name="_Toc191569819"/>
      <w:r w:rsidRPr="00E310F2">
        <w:t>Extensions</w:t>
      </w:r>
      <w:bookmarkEnd w:id="120"/>
      <w:bookmarkEnd w:id="121"/>
      <w:bookmarkEnd w:id="122"/>
      <w:bookmarkEnd w:id="123"/>
      <w:bookmarkEnd w:id="124"/>
      <w:bookmarkEnd w:id="125"/>
    </w:p>
    <w:p w14:paraId="195027A9" w14:textId="77777777" w:rsidR="009F152C" w:rsidRPr="00E310F2" w:rsidRDefault="009F152C" w:rsidP="009F152C">
      <w:r>
        <w:t>A</w:t>
      </w:r>
      <w:r w:rsidRPr="00E310F2">
        <w:t>n FDP or flight time extension will only be authorised in unforeseen operational circumstances where other possible solutions to operational issues are unavailable.</w:t>
      </w:r>
    </w:p>
    <w:p w14:paraId="330E2B0E" w14:textId="77777777" w:rsidR="009F152C" w:rsidRPr="00E310F2" w:rsidRDefault="009F152C" w:rsidP="009F152C">
      <w:r>
        <w:t xml:space="preserve">Only the </w:t>
      </w:r>
      <w:r w:rsidRPr="00E310F2">
        <w:t xml:space="preserve">Chief Pilot </w:t>
      </w:r>
      <w:r w:rsidRPr="00E310F2">
        <w:rPr>
          <w:highlight w:val="green"/>
        </w:rPr>
        <w:t>(or delegated person/s)</w:t>
      </w:r>
      <w:r w:rsidRPr="00E310F2">
        <w:t xml:space="preserve"> can authorise an extension to an FDP or flight time limit. To do so the Chief Pilot </w:t>
      </w:r>
      <w:r w:rsidRPr="00E310F2">
        <w:rPr>
          <w:highlight w:val="green"/>
        </w:rPr>
        <w:t>(or delegated person/s)</w:t>
      </w:r>
      <w:r w:rsidRPr="00E310F2">
        <w:t xml:space="preserve"> will consider:</w:t>
      </w:r>
    </w:p>
    <w:p w14:paraId="41967574" w14:textId="77777777" w:rsidR="009F152C" w:rsidRPr="0015657B" w:rsidRDefault="009F152C" w:rsidP="008620C8">
      <w:pPr>
        <w:pStyle w:val="ListBullet"/>
      </w:pPr>
      <w:r>
        <w:t xml:space="preserve">increased </w:t>
      </w:r>
      <w:r w:rsidRPr="0015657B">
        <w:t>operational risks including:</w:t>
      </w:r>
    </w:p>
    <w:p w14:paraId="4424B3EA" w14:textId="77777777" w:rsidR="009F152C" w:rsidRPr="0015657B" w:rsidRDefault="009F152C" w:rsidP="008620C8">
      <w:pPr>
        <w:pStyle w:val="ListBullet2"/>
      </w:pPr>
      <w:r>
        <w:t>impacts from increased sectors and/or workloads</w:t>
      </w:r>
    </w:p>
    <w:p w14:paraId="4F16EA81" w14:textId="77777777" w:rsidR="009F152C" w:rsidRPr="0015657B" w:rsidRDefault="009F152C" w:rsidP="008620C8">
      <w:pPr>
        <w:pStyle w:val="ListBullet2"/>
      </w:pPr>
      <w:r>
        <w:t xml:space="preserve">environmental </w:t>
      </w:r>
      <w:r w:rsidRPr="0015657B">
        <w:t>factors including weather and temperature</w:t>
      </w:r>
    </w:p>
    <w:p w14:paraId="3D2F302E" w14:textId="77777777" w:rsidR="009F152C" w:rsidRPr="0015657B" w:rsidRDefault="009F152C" w:rsidP="008620C8">
      <w:pPr>
        <w:pStyle w:val="ListBullet2"/>
      </w:pPr>
      <w:r>
        <w:t>aircraft serviceability inclu</w:t>
      </w:r>
      <w:r w:rsidRPr="0015657B">
        <w:t>ding MEL items (such as autopilot unserviceability)</w:t>
      </w:r>
      <w:r>
        <w:t>.</w:t>
      </w:r>
    </w:p>
    <w:p w14:paraId="56581BF7" w14:textId="77777777" w:rsidR="009F152C" w:rsidRPr="0015657B" w:rsidRDefault="009F152C" w:rsidP="008620C8">
      <w:pPr>
        <w:pStyle w:val="ListBullet"/>
      </w:pPr>
      <w:r>
        <w:t xml:space="preserve">potential for ‘get-home-itis’ or some other, non-essential factor to be motivating the </w:t>
      </w:r>
      <w:r w:rsidRPr="0015657B">
        <w:t>pilot to request the extension</w:t>
      </w:r>
    </w:p>
    <w:p w14:paraId="0D35C8F9" w14:textId="77777777" w:rsidR="009F152C" w:rsidRPr="0015657B" w:rsidRDefault="009F152C" w:rsidP="008620C8">
      <w:pPr>
        <w:pStyle w:val="ListBullet"/>
      </w:pPr>
      <w:r>
        <w:t>availability of a</w:t>
      </w:r>
      <w:r w:rsidRPr="0015657B">
        <w:t>ssigning alternate pilots</w:t>
      </w:r>
    </w:p>
    <w:p w14:paraId="636B9DB2" w14:textId="77777777" w:rsidR="009F152C" w:rsidRPr="0015657B" w:rsidRDefault="009F152C" w:rsidP="008620C8">
      <w:pPr>
        <w:pStyle w:val="ListBullet"/>
      </w:pPr>
      <w:r>
        <w:t>p</w:t>
      </w:r>
      <w:r w:rsidRPr="00F92DC1">
        <w:t>ossibility of sortie cancellation or modification</w:t>
      </w:r>
    </w:p>
    <w:p w14:paraId="328D9A12" w14:textId="77777777" w:rsidR="009F152C" w:rsidRPr="0015657B" w:rsidRDefault="009F152C" w:rsidP="008620C8">
      <w:pPr>
        <w:pStyle w:val="ListBullet"/>
      </w:pPr>
      <w:r>
        <w:t>a</w:t>
      </w:r>
      <w:r w:rsidRPr="00F92DC1">
        <w:t>ny patterns of extension</w:t>
      </w:r>
      <w:r w:rsidRPr="0015657B">
        <w:t>.</w:t>
      </w:r>
    </w:p>
    <w:p w14:paraId="7D5C674C" w14:textId="77777777" w:rsidR="009F152C" w:rsidRPr="0015657B" w:rsidRDefault="009F152C" w:rsidP="008620C8">
      <w:pPr>
        <w:pStyle w:val="ListBullet"/>
      </w:pPr>
      <w:r>
        <w:t>f</w:t>
      </w:r>
      <w:r w:rsidRPr="00F92DC1">
        <w:t>uture rostering o</w:t>
      </w:r>
      <w:r w:rsidRPr="0015657B">
        <w:t>r planning implications of the extension</w:t>
      </w:r>
    </w:p>
    <w:p w14:paraId="5CF3C8BE" w14:textId="77777777" w:rsidR="009F152C" w:rsidRPr="0015657B" w:rsidRDefault="009F152C" w:rsidP="008620C8">
      <w:pPr>
        <w:pStyle w:val="ListBullet"/>
      </w:pPr>
      <w:r>
        <w:lastRenderedPageBreak/>
        <w:t>o</w:t>
      </w:r>
      <w:r w:rsidRPr="00F92DC1">
        <w:t>pportunities for duty rest</w:t>
      </w:r>
    </w:p>
    <w:p w14:paraId="0F68FDDD" w14:textId="77777777" w:rsidR="009F152C" w:rsidRPr="00E310F2" w:rsidRDefault="009F152C" w:rsidP="009F152C">
      <w:r>
        <w:t xml:space="preserve">An FDP </w:t>
      </w:r>
      <w:r w:rsidRPr="00E310F2">
        <w:t>can only be extended if:</w:t>
      </w:r>
    </w:p>
    <w:p w14:paraId="49DFBCC9" w14:textId="77777777" w:rsidR="009F152C" w:rsidRPr="008620C8" w:rsidRDefault="009F152C" w:rsidP="008620C8">
      <w:pPr>
        <w:pStyle w:val="ListBullet"/>
      </w:pPr>
      <w:r w:rsidRPr="008620C8">
        <w:t>the pilot considers themselves fit for the extended FDP. They should undertake an alertness consideration review Note: Where possible the pilot should discuss their fatigue level with a third party, who knows about the signs and symptoms of fatigue, before reaching a decision on their fitness for the extension</w:t>
      </w:r>
    </w:p>
    <w:p w14:paraId="275A3906" w14:textId="77777777" w:rsidR="009F152C" w:rsidRPr="008620C8" w:rsidRDefault="009F152C" w:rsidP="008620C8">
      <w:pPr>
        <w:pStyle w:val="ListBullet"/>
      </w:pPr>
      <w:r w:rsidRPr="008620C8">
        <w:t>the pilot has had sufficient time to consider their fatigue levels and agree to the extension</w:t>
      </w:r>
    </w:p>
    <w:p w14:paraId="4B4A5207" w14:textId="77777777" w:rsidR="009F152C" w:rsidRPr="008620C8" w:rsidRDefault="009F152C" w:rsidP="008620C8">
      <w:pPr>
        <w:pStyle w:val="ListBullet"/>
      </w:pPr>
      <w:r w:rsidRPr="008620C8">
        <w:t>the decision to extend is made and agreed prior to the last flight of the FDP.</w:t>
      </w:r>
    </w:p>
    <w:p w14:paraId="7D39AEE1" w14:textId="77777777" w:rsidR="009F152C" w:rsidRPr="008620C8" w:rsidRDefault="009F152C" w:rsidP="008620C8">
      <w:pPr>
        <w:pStyle w:val="ListBullet"/>
      </w:pPr>
      <w:r w:rsidRPr="008620C8">
        <w:t xml:space="preserve">the FDP is extended by no more than </w:t>
      </w:r>
      <w:r w:rsidRPr="008620C8">
        <w:rPr>
          <w:highlight w:val="green"/>
        </w:rPr>
        <w:t>1</w:t>
      </w:r>
      <w:r w:rsidRPr="008620C8">
        <w:t xml:space="preserve"> hour</w:t>
      </w:r>
    </w:p>
    <w:p w14:paraId="28F6F3DD" w14:textId="77777777" w:rsidR="009F152C" w:rsidRPr="008620C8" w:rsidRDefault="009F152C" w:rsidP="008620C8">
      <w:pPr>
        <w:pStyle w:val="ListBullet"/>
      </w:pPr>
      <w:r w:rsidRPr="008620C8">
        <w:t xml:space="preserve">the flight time is extended by no more than </w:t>
      </w:r>
      <w:r w:rsidRPr="008620C8">
        <w:rPr>
          <w:highlight w:val="green"/>
        </w:rPr>
        <w:t>30</w:t>
      </w:r>
      <w:r w:rsidRPr="008620C8">
        <w:t xml:space="preserve"> minutes.</w:t>
      </w:r>
    </w:p>
    <w:p w14:paraId="24F61E28" w14:textId="77777777" w:rsidR="009F152C" w:rsidRPr="008620C8" w:rsidRDefault="009F152C" w:rsidP="008620C8">
      <w:pPr>
        <w:pStyle w:val="ListBullet"/>
      </w:pPr>
      <w:r w:rsidRPr="008620C8">
        <w:t>cumulative flight or duty limits are not exceeded</w:t>
      </w:r>
    </w:p>
    <w:p w14:paraId="10EFB934" w14:textId="77777777" w:rsidR="009F152C" w:rsidRDefault="009F152C" w:rsidP="009F152C">
      <w:r>
        <w:t>All decisions to extend must have been made prior to becoming airborne on the last flight of the FDP. No pilot will become airborne without an extension, knowing they cannot complete the flight, as planned, within the maximum FDP limit.</w:t>
      </w:r>
    </w:p>
    <w:p w14:paraId="57A0BD1B" w14:textId="77777777" w:rsidR="009F152C" w:rsidRDefault="009F152C" w:rsidP="009F152C">
      <w:r>
        <w:t>If unforeseen operational circumstances arise after take-off on the final flight of an FDP; and those circumstances would cause a pilot to exceed any flight and duty time limit then, the pilot can continue to the planned destination or alternate at their discretion as dictated by the safety of passengers and crew. In these circumstances, if limits are exceeded, it is called an exceedance and must be reported and recorded in the same manner as an extension.</w:t>
      </w:r>
    </w:p>
    <w:p w14:paraId="4C839E02" w14:textId="77777777" w:rsidR="009F152C" w:rsidRDefault="009F152C" w:rsidP="009F152C">
      <w:r>
        <w:t>An extension to an FDP that results in the pilot finishing an FDP after 2330 is not considered a LNO.</w:t>
      </w:r>
    </w:p>
    <w:p w14:paraId="70518D76" w14:textId="221F79C8" w:rsidR="009F152C" w:rsidRPr="00E310F2" w:rsidRDefault="009F152C" w:rsidP="009F152C">
      <w:r>
        <w:t xml:space="preserve">Extensions </w:t>
      </w:r>
      <w:r w:rsidRPr="00E310F2">
        <w:t xml:space="preserve">and exceedances require an Extension Report (Form ER) to be completed in accordance with the reporting provisions in Section </w:t>
      </w:r>
      <w:r>
        <w:fldChar w:fldCharType="begin"/>
      </w:r>
      <w:r>
        <w:instrText xml:space="preserve"> REF _Ref33011948 \r \h </w:instrText>
      </w:r>
      <w:r>
        <w:fldChar w:fldCharType="separate"/>
      </w:r>
      <w:r w:rsidR="000B746E">
        <w:t>1.2.13</w:t>
      </w:r>
      <w:r>
        <w:fldChar w:fldCharType="end"/>
      </w:r>
      <w:r>
        <w:noBreakHyphen/>
      </w:r>
      <w:r w:rsidRPr="00E310F2">
        <w:t xml:space="preserve"> Reporting</w:t>
      </w:r>
      <w:r>
        <w:t xml:space="preserve"> and</w:t>
      </w:r>
      <w:r w:rsidRPr="00E310F2">
        <w:t xml:space="preserve"> must also be recorded in the hazard identification and mitigation system (refer also Section 1B2.</w:t>
      </w:r>
      <w:r>
        <w:t>2</w:t>
      </w:r>
      <w:r w:rsidRPr="00E310F2">
        <w:t xml:space="preserve">.17 </w:t>
      </w:r>
      <w:r>
        <w:noBreakHyphen/>
      </w:r>
      <w:r w:rsidRPr="00E310F2">
        <w:t xml:space="preserve"> Fatigue </w:t>
      </w:r>
      <w:r>
        <w:t>h</w:t>
      </w:r>
      <w:r w:rsidRPr="00E310F2">
        <w:t xml:space="preserve">azard </w:t>
      </w:r>
      <w:r>
        <w:t>i</w:t>
      </w:r>
      <w:r w:rsidRPr="00E310F2">
        <w:t>dentification).</w:t>
      </w:r>
    </w:p>
    <w:p w14:paraId="03ACE6CD" w14:textId="77777777" w:rsidR="009F152C" w:rsidRPr="00E310F2" w:rsidRDefault="009F152C" w:rsidP="009F152C">
      <w:r>
        <w:t xml:space="preserve">The report </w:t>
      </w:r>
      <w:r w:rsidRPr="00E310F2">
        <w:t>will also form part of the flight and duty records.</w:t>
      </w:r>
    </w:p>
    <w:p w14:paraId="1B1EEE90" w14:textId="1F7494FE" w:rsidR="009F152C" w:rsidRPr="00E310F2" w:rsidRDefault="009F152C" w:rsidP="009F152C">
      <w:r>
        <w:t xml:space="preserve">Extensions will be reviewed by the </w:t>
      </w:r>
      <w:r w:rsidRPr="00E310F2">
        <w:t xml:space="preserve">Chief Pilot </w:t>
      </w:r>
      <w:r w:rsidRPr="00E310F2">
        <w:rPr>
          <w:highlight w:val="green"/>
        </w:rPr>
        <w:t>(or delegated person)</w:t>
      </w:r>
      <w:r>
        <w:t xml:space="preserve"> </w:t>
      </w:r>
      <w:r w:rsidRPr="00E310F2">
        <w:t xml:space="preserve">as part of </w:t>
      </w:r>
      <w:r w:rsidRPr="00E310F2">
        <w:rPr>
          <w:highlight w:val="green"/>
        </w:rPr>
        <w:t>&lt;XXXX&gt;</w:t>
      </w:r>
      <w:r>
        <w:rPr>
          <w:highlight w:val="green"/>
        </w:rPr>
        <w:t>'</w:t>
      </w:r>
      <w:r w:rsidRPr="00E310F2">
        <w:rPr>
          <w:highlight w:val="green"/>
        </w:rPr>
        <w:t>s</w:t>
      </w:r>
      <w:r w:rsidRPr="00E310F2">
        <w:t xml:space="preserve"> continuous improvement system (refer also Section </w:t>
      </w:r>
      <w:r>
        <w:fldChar w:fldCharType="begin"/>
      </w:r>
      <w:r>
        <w:instrText xml:space="preserve"> REF _Ref33009921 \r \h </w:instrText>
      </w:r>
      <w:r>
        <w:fldChar w:fldCharType="separate"/>
      </w:r>
      <w:r w:rsidR="000B746E">
        <w:rPr>
          <w:b/>
          <w:bCs/>
          <w:lang w:val="en-US"/>
        </w:rPr>
        <w:t>Error! Reference source not found.</w:t>
      </w:r>
      <w:r>
        <w:fldChar w:fldCharType="end"/>
      </w:r>
      <w:r w:rsidRPr="00E310F2">
        <w:t xml:space="preserve"> </w:t>
      </w:r>
      <w:r>
        <w:noBreakHyphen/>
      </w:r>
      <w:r w:rsidRPr="00E310F2">
        <w:t xml:space="preserve"> Fatigue Hazard Identification) and the analysis will be stored as part of the flight and duty records. </w:t>
      </w:r>
    </w:p>
    <w:p w14:paraId="412D5449" w14:textId="40A59C08" w:rsidR="009F152C" w:rsidRPr="008620C8" w:rsidRDefault="009F152C" w:rsidP="008620C8">
      <w:pPr>
        <w:ind w:left="1134" w:hanging="1134"/>
        <w:rPr>
          <w:color w:val="AC2C0C"/>
        </w:rPr>
      </w:pPr>
      <w:r w:rsidRPr="008620C8">
        <w:rPr>
          <w:b/>
          <w:bCs/>
          <w:color w:val="AC2C0C"/>
        </w:rPr>
        <w:t>Note:</w:t>
      </w:r>
      <w:r w:rsidR="008620C8">
        <w:rPr>
          <w:color w:val="AC2C0C"/>
        </w:rPr>
        <w:tab/>
      </w:r>
      <w:r w:rsidRPr="008620C8">
        <w:rPr>
          <w:color w:val="AC2C0C"/>
        </w:rPr>
        <w:t>Reference should be made here to the operators SMS if they have one.</w:t>
      </w:r>
    </w:p>
    <w:p w14:paraId="7837E5F3" w14:textId="5B573621" w:rsidR="000B07FE" w:rsidRDefault="007E531A" w:rsidP="00BE0ADD">
      <w:pPr>
        <w:pStyle w:val="Heading1"/>
      </w:pPr>
      <w:bookmarkStart w:id="126" w:name="_Toc191569820"/>
      <w:bookmarkEnd w:id="109"/>
      <w:r>
        <w:lastRenderedPageBreak/>
        <w:t>Rostering in accordance with flight and duty time policy</w:t>
      </w:r>
      <w:bookmarkEnd w:id="126"/>
    </w:p>
    <w:p w14:paraId="6FC37007" w14:textId="77777777" w:rsidR="0085662D" w:rsidRPr="00716131" w:rsidRDefault="0085662D" w:rsidP="0085662D">
      <w:r w:rsidRPr="00716131">
        <w:t xml:space="preserve">The Head of Operations </w:t>
      </w:r>
      <w:r w:rsidRPr="00716131">
        <w:rPr>
          <w:highlight w:val="green"/>
        </w:rPr>
        <w:t>(or delegated person)</w:t>
      </w:r>
      <w:r w:rsidRPr="00716131">
        <w:t xml:space="preserve"> is responsible for preparing and publishing the roster. The roster will be planned on a </w:t>
      </w:r>
      <w:r w:rsidRPr="00716131">
        <w:rPr>
          <w:highlight w:val="green"/>
        </w:rPr>
        <w:t>28</w:t>
      </w:r>
      <w:r w:rsidRPr="00716131">
        <w:t xml:space="preserve"> day basis and published </w:t>
      </w:r>
      <w:r w:rsidRPr="00716131">
        <w:rPr>
          <w:highlight w:val="green"/>
        </w:rPr>
        <w:t>7</w:t>
      </w:r>
      <w:r w:rsidRPr="00716131">
        <w:t xml:space="preserve"> days before the beginning of the roster period. The roster will be amended and republished as quickly as possible if any changes are made. Any pilot affected by the changes will be notified in accordance with the communication protocol.</w:t>
      </w:r>
    </w:p>
    <w:p w14:paraId="37ADC164" w14:textId="77777777" w:rsidR="0085662D" w:rsidRPr="00E310F2" w:rsidRDefault="0085662D" w:rsidP="0085662D">
      <w:pPr>
        <w:pStyle w:val="Heading2"/>
      </w:pPr>
      <w:bookmarkStart w:id="127" w:name="_Toc16249951"/>
      <w:bookmarkStart w:id="128" w:name="_Toc32327508"/>
      <w:bookmarkStart w:id="129" w:name="_Ref33533128"/>
      <w:bookmarkStart w:id="130" w:name="_Toc34662197"/>
      <w:bookmarkStart w:id="131" w:name="_Toc191569821"/>
      <w:r w:rsidRPr="00E310F2">
        <w:t>Operations under multiple appendices</w:t>
      </w:r>
      <w:bookmarkEnd w:id="127"/>
      <w:bookmarkEnd w:id="128"/>
      <w:bookmarkEnd w:id="129"/>
      <w:bookmarkEnd w:id="130"/>
      <w:bookmarkEnd w:id="131"/>
    </w:p>
    <w:p w14:paraId="1FE0F51E" w14:textId="77777777" w:rsidR="0085662D" w:rsidRPr="008620C8" w:rsidRDefault="0085662D" w:rsidP="008620C8">
      <w:pPr>
        <w:ind w:left="1134" w:hanging="1134"/>
        <w:rPr>
          <w:color w:val="AC2C0C"/>
        </w:rPr>
      </w:pPr>
      <w:r w:rsidRPr="008620C8">
        <w:rPr>
          <w:b/>
          <w:bCs/>
          <w:color w:val="AC2C0C"/>
        </w:rPr>
        <w:t>Note:</w:t>
      </w:r>
      <w:r w:rsidRPr="008620C8">
        <w:rPr>
          <w:color w:val="AC2C0C"/>
        </w:rPr>
        <w:tab/>
        <w:t>If not operating under multiple appendices this section should be removed.</w:t>
      </w:r>
    </w:p>
    <w:p w14:paraId="142846EF" w14:textId="77777777" w:rsidR="0085662D" w:rsidRPr="00E310F2" w:rsidRDefault="0085662D" w:rsidP="0085662D">
      <w:r>
        <w:t xml:space="preserve">Before </w:t>
      </w:r>
      <w:r w:rsidRPr="00E310F2">
        <w:t>a pilot is assigned an FDP where they must combine two different CAO 48.1 appendices within the one FDP the following applies:</w:t>
      </w:r>
    </w:p>
    <w:p w14:paraId="6835F9CA" w14:textId="77777777" w:rsidR="0085662D" w:rsidRPr="008620C8" w:rsidRDefault="0085662D" w:rsidP="008620C8">
      <w:pPr>
        <w:pStyle w:val="ListBullet"/>
      </w:pPr>
      <w:r w:rsidRPr="008620C8">
        <w:t>check that the pilot is within the cumulative duty and flight time limits for the new appendix</w:t>
      </w:r>
    </w:p>
    <w:p w14:paraId="79BCB8B5" w14:textId="77777777" w:rsidR="0085662D" w:rsidRPr="008620C8" w:rsidRDefault="0085662D" w:rsidP="008620C8">
      <w:pPr>
        <w:pStyle w:val="ListBullet"/>
      </w:pPr>
      <w:r w:rsidRPr="008620C8">
        <w:t>the maximum FDP and flight time limits are those contained in the appendix under which the operation is being conducted at that particular time, the limits being determined based on the commencement of the FDP not on the time of commencement of operations under each appendix</w:t>
      </w:r>
    </w:p>
    <w:p w14:paraId="58070165" w14:textId="77777777" w:rsidR="0085662D" w:rsidRPr="008620C8" w:rsidRDefault="0085662D" w:rsidP="008620C8">
      <w:pPr>
        <w:pStyle w:val="ListBullet"/>
      </w:pPr>
      <w:r w:rsidRPr="008620C8">
        <w:t>at any particular time in an FDP the pilot must remain within the cumulative duty and cumulative flight time limits for the appendix under which the operation is being conducted at that particular time</w:t>
      </w:r>
    </w:p>
    <w:p w14:paraId="1FCD7375" w14:textId="77777777" w:rsidR="0085662D" w:rsidRPr="008620C8" w:rsidRDefault="0085662D" w:rsidP="008620C8">
      <w:pPr>
        <w:pStyle w:val="ListBullet"/>
      </w:pPr>
      <w:r w:rsidRPr="008620C8">
        <w:t>to establish the minimum off-duty period that the pilot must be assigned following the FDP the minimum ODP is worked out as if the pilot worked the whole FDP under each appendix. The highest of these off-duty periods is then the minimum ODP and must be completed prior to commencing an FDP under any appendix.</w:t>
      </w:r>
    </w:p>
    <w:p w14:paraId="27D31B55" w14:textId="77777777" w:rsidR="0085662D" w:rsidRPr="00E310F2" w:rsidRDefault="0085662D" w:rsidP="0085662D">
      <w:r>
        <w:t>Before a</w:t>
      </w:r>
      <w:r w:rsidRPr="00E310F2">
        <w:t xml:space="preserve"> pilot is assigned an FDP under a different appendix the pilot will complete any off-duty period requirements resulting from conducting a previous FDP. </w:t>
      </w:r>
    </w:p>
    <w:p w14:paraId="68CC5ED3" w14:textId="77777777" w:rsidR="0085662D" w:rsidRPr="00E310F2" w:rsidRDefault="0085662D" w:rsidP="0085662D">
      <w:r>
        <w:t xml:space="preserve">Before transferring from </w:t>
      </w:r>
      <w:r w:rsidRPr="00E310F2">
        <w:t>an aerial work appendix to any other appendix, the following requirements apply:</w:t>
      </w:r>
    </w:p>
    <w:p w14:paraId="796A6F32" w14:textId="035EA16B" w:rsidR="007E531A" w:rsidRPr="008620C8" w:rsidRDefault="0085662D" w:rsidP="008620C8">
      <w:pPr>
        <w:pStyle w:val="ListBullet"/>
      </w:pPr>
      <w:r w:rsidRPr="008620C8">
        <w:t>the pilot must have had at least 6 days off-duty in the 28 consecutive days before commencing the FDP or standby.</w:t>
      </w:r>
    </w:p>
    <w:p w14:paraId="71A30089" w14:textId="0A87399E" w:rsidR="003F6E36" w:rsidRDefault="003F6E36">
      <w:pPr>
        <w:suppressAutoHyphens w:val="0"/>
      </w:pPr>
    </w:p>
    <w:p w14:paraId="48CE1FA7" w14:textId="77777777" w:rsidR="00C01F21" w:rsidRDefault="00C01F21" w:rsidP="00300F52">
      <w:pPr>
        <w:sectPr w:rsidR="00C01F21" w:rsidSect="00DB49B7">
          <w:headerReference w:type="default" r:id="rId23"/>
          <w:footerReference w:type="default" r:id="rId24"/>
          <w:pgSz w:w="11906" w:h="16838" w:code="9"/>
          <w:pgMar w:top="1134" w:right="1134" w:bottom="1134" w:left="1134" w:header="567" w:footer="567" w:gutter="0"/>
          <w:cols w:space="708"/>
          <w:docGrid w:linePitch="360"/>
        </w:sectPr>
      </w:pPr>
    </w:p>
    <w:p w14:paraId="749563FB" w14:textId="40324383" w:rsidR="00C01F21" w:rsidRPr="006D1C5D" w:rsidRDefault="00894568" w:rsidP="00583781">
      <w:pPr>
        <w:pStyle w:val="AppendixHeading1"/>
        <w:rPr>
          <w:rFonts w:asciiTheme="minorHAnsi" w:hAnsiTheme="minorHAnsi" w:cstheme="minorHAnsi"/>
        </w:rPr>
      </w:pPr>
      <w:bookmarkStart w:id="132" w:name="_Toc148955856"/>
      <w:bookmarkStart w:id="133" w:name="_Toc148955885"/>
      <w:bookmarkStart w:id="134" w:name="_Toc148955857"/>
      <w:bookmarkStart w:id="135" w:name="_Toc148955886"/>
      <w:bookmarkStart w:id="136" w:name="_Toc148955858"/>
      <w:bookmarkStart w:id="137" w:name="_Toc148955887"/>
      <w:bookmarkStart w:id="138" w:name="_Toc148955859"/>
      <w:bookmarkStart w:id="139" w:name="_Toc148955888"/>
      <w:bookmarkStart w:id="140" w:name="_Toc148955860"/>
      <w:bookmarkStart w:id="141" w:name="_Toc148955889"/>
      <w:bookmarkStart w:id="142" w:name="_Toc148955861"/>
      <w:bookmarkStart w:id="143" w:name="_Toc148955890"/>
      <w:bookmarkStart w:id="144" w:name="_Toc148955862"/>
      <w:bookmarkStart w:id="145" w:name="_Toc148955891"/>
      <w:bookmarkStart w:id="146" w:name="_Toc148955863"/>
      <w:bookmarkStart w:id="147" w:name="_Toc148955892"/>
      <w:bookmarkStart w:id="148" w:name="_Toc148955864"/>
      <w:bookmarkStart w:id="149" w:name="_Toc148955893"/>
      <w:bookmarkStart w:id="150" w:name="_Toc148955865"/>
      <w:bookmarkStart w:id="151" w:name="_Toc148955894"/>
      <w:bookmarkStart w:id="152" w:name="_Toc148955866"/>
      <w:bookmarkStart w:id="153" w:name="_Toc148955895"/>
      <w:bookmarkStart w:id="154" w:name="_Toc148955867"/>
      <w:bookmarkStart w:id="155" w:name="_Toc148955896"/>
      <w:bookmarkStart w:id="156" w:name="_Toc191569822"/>
      <w:bookmarkEnd w:id="4"/>
      <w:bookmarkEnd w:id="5"/>
      <w:bookmarkEnd w:id="6"/>
      <w:bookmarkEnd w:id="132"/>
      <w:bookmarkEnd w:id="133"/>
      <w:bookmarkEnd w:id="134"/>
      <w:bookmarkEnd w:id="135"/>
      <w:bookmarkEnd w:id="136"/>
      <w:bookmarkEnd w:id="137"/>
      <w:bookmarkEnd w:id="138"/>
      <w:bookmarkEnd w:id="139"/>
      <w:bookmarkEnd w:id="140"/>
      <w:bookmarkEnd w:id="141"/>
      <w:bookmarkEnd w:id="142"/>
      <w:bookmarkEnd w:id="143"/>
      <w:bookmarkEnd w:id="144"/>
      <w:bookmarkEnd w:id="145"/>
      <w:bookmarkEnd w:id="146"/>
      <w:bookmarkEnd w:id="147"/>
      <w:bookmarkEnd w:id="148"/>
      <w:bookmarkEnd w:id="149"/>
      <w:bookmarkEnd w:id="150"/>
      <w:bookmarkEnd w:id="151"/>
      <w:bookmarkEnd w:id="152"/>
      <w:bookmarkEnd w:id="153"/>
      <w:bookmarkEnd w:id="154"/>
      <w:bookmarkEnd w:id="155"/>
      <w:r>
        <w:lastRenderedPageBreak/>
        <w:t xml:space="preserve">Fatigue </w:t>
      </w:r>
      <w:r w:rsidR="008620C8">
        <w:t>o</w:t>
      </w:r>
      <w:r>
        <w:t xml:space="preserve">ccurrence </w:t>
      </w:r>
      <w:r w:rsidR="008620C8">
        <w:t>r</w:t>
      </w:r>
      <w:r>
        <w:t>eport (Form OR)</w:t>
      </w:r>
      <w:bookmarkEnd w:id="156"/>
    </w:p>
    <w:p w14:paraId="175FA162" w14:textId="77777777" w:rsidR="008620C8" w:rsidRDefault="008620C8" w:rsidP="008620C8">
      <w:pPr>
        <w:keepNext/>
      </w:pPr>
      <w:r>
        <w:rPr>
          <w:noProof/>
        </w:rPr>
        <w:drawing>
          <wp:inline distT="0" distB="0" distL="0" distR="0" wp14:anchorId="361C453F" wp14:editId="759951D5">
            <wp:extent cx="4608830" cy="7370445"/>
            <wp:effectExtent l="0" t="0" r="1270" b="1905"/>
            <wp:docPr id="112693750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4608830" cy="7370445"/>
                    </a:xfrm>
                    <a:prstGeom prst="rect">
                      <a:avLst/>
                    </a:prstGeom>
                    <a:noFill/>
                  </pic:spPr>
                </pic:pic>
              </a:graphicData>
            </a:graphic>
          </wp:inline>
        </w:drawing>
      </w:r>
    </w:p>
    <w:p w14:paraId="54F77C0F" w14:textId="5DD81B3B" w:rsidR="00C01F21" w:rsidRDefault="008620C8" w:rsidP="008620C8">
      <w:pPr>
        <w:pStyle w:val="Caption"/>
      </w:pPr>
      <w:r>
        <w:t xml:space="preserve">Figure </w:t>
      </w:r>
      <w:r>
        <w:fldChar w:fldCharType="begin"/>
      </w:r>
      <w:r>
        <w:instrText xml:space="preserve"> SEQ Figure \* ARABIC </w:instrText>
      </w:r>
      <w:r>
        <w:fldChar w:fldCharType="separate"/>
      </w:r>
      <w:r w:rsidR="000B746E">
        <w:rPr>
          <w:noProof/>
        </w:rPr>
        <w:t>1</w:t>
      </w:r>
      <w:r>
        <w:fldChar w:fldCharType="end"/>
      </w:r>
      <w:r>
        <w:t xml:space="preserve"> </w:t>
      </w:r>
      <w:r w:rsidRPr="008319B0">
        <w:t xml:space="preserve">Fatigue </w:t>
      </w:r>
      <w:r>
        <w:t>o</w:t>
      </w:r>
      <w:r w:rsidRPr="008319B0">
        <w:t xml:space="preserve">ccurrence </w:t>
      </w:r>
      <w:r>
        <w:t>r</w:t>
      </w:r>
      <w:r w:rsidRPr="008319B0">
        <w:t>eport (Form OR)</w:t>
      </w:r>
    </w:p>
    <w:p w14:paraId="6F8447C8" w14:textId="77777777" w:rsidR="001519A7" w:rsidRDefault="001519A7" w:rsidP="00962D25">
      <w:pPr>
        <w:sectPr w:rsidR="001519A7" w:rsidSect="00366178">
          <w:pgSz w:w="11906" w:h="16838" w:code="9"/>
          <w:pgMar w:top="1134" w:right="1134" w:bottom="1134" w:left="1134" w:header="567" w:footer="567" w:gutter="0"/>
          <w:cols w:space="708"/>
          <w:docGrid w:linePitch="360"/>
        </w:sectPr>
      </w:pPr>
    </w:p>
    <w:p w14:paraId="21BE302C" w14:textId="44C35DEA" w:rsidR="00C01F21" w:rsidRDefault="0016383C" w:rsidP="0016383C">
      <w:pPr>
        <w:pStyle w:val="AppendixHeading1"/>
      </w:pPr>
      <w:bookmarkStart w:id="157" w:name="_Toc191569823"/>
      <w:r>
        <w:lastRenderedPageBreak/>
        <w:t xml:space="preserve">Alertness </w:t>
      </w:r>
      <w:r w:rsidR="00EB168B">
        <w:t>c</w:t>
      </w:r>
      <w:r>
        <w:t xml:space="preserve">onsideration </w:t>
      </w:r>
      <w:r w:rsidR="00EB168B">
        <w:t>t</w:t>
      </w:r>
      <w:r>
        <w:t>able (Form ACTab)</w:t>
      </w:r>
      <w:bookmarkEnd w:id="157"/>
    </w:p>
    <w:p w14:paraId="770A17B5" w14:textId="77777777" w:rsidR="00EB168B" w:rsidRDefault="003419F7" w:rsidP="00EB168B">
      <w:pPr>
        <w:keepNext/>
      </w:pPr>
      <w:r w:rsidRPr="00646D2D">
        <w:rPr>
          <w:noProof/>
        </w:rPr>
        <w:drawing>
          <wp:inline distT="0" distB="0" distL="0" distR="0" wp14:anchorId="295011C5" wp14:editId="7FC68027">
            <wp:extent cx="8570751" cy="4206240"/>
            <wp:effectExtent l="0" t="0" r="1905" b="3810"/>
            <wp:docPr id="2" name="Picture 2" descr="alertness consideration tab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6" cstate="print">
                      <a:extLst>
                        <a:ext uri="{28A0092B-C50C-407E-A947-70E740481C1C}">
                          <a14:useLocalDpi xmlns:a14="http://schemas.microsoft.com/office/drawing/2010/main" val="0"/>
                        </a:ext>
                      </a:extLst>
                    </a:blip>
                    <a:srcRect/>
                    <a:stretch>
                      <a:fillRect/>
                    </a:stretch>
                  </pic:blipFill>
                  <pic:spPr bwMode="auto">
                    <a:xfrm>
                      <a:off x="0" y="0"/>
                      <a:ext cx="8604719" cy="4222910"/>
                    </a:xfrm>
                    <a:prstGeom prst="rect">
                      <a:avLst/>
                    </a:prstGeom>
                    <a:noFill/>
                    <a:ln>
                      <a:noFill/>
                    </a:ln>
                  </pic:spPr>
                </pic:pic>
              </a:graphicData>
            </a:graphic>
          </wp:inline>
        </w:drawing>
      </w:r>
    </w:p>
    <w:p w14:paraId="03B55089" w14:textId="5D9BBFA8" w:rsidR="0016383C" w:rsidRDefault="00EB168B" w:rsidP="00EB168B">
      <w:pPr>
        <w:pStyle w:val="Caption"/>
      </w:pPr>
      <w:r>
        <w:t xml:space="preserve">Figure </w:t>
      </w:r>
      <w:r>
        <w:fldChar w:fldCharType="begin"/>
      </w:r>
      <w:r>
        <w:instrText xml:space="preserve"> SEQ Figure \* ARABIC </w:instrText>
      </w:r>
      <w:r>
        <w:fldChar w:fldCharType="separate"/>
      </w:r>
      <w:r w:rsidR="000B746E">
        <w:rPr>
          <w:noProof/>
        </w:rPr>
        <w:t>2</w:t>
      </w:r>
      <w:r>
        <w:fldChar w:fldCharType="end"/>
      </w:r>
      <w:r>
        <w:t xml:space="preserve"> </w:t>
      </w:r>
      <w:r w:rsidRPr="00D213A0">
        <w:t>Alertness consideration table</w:t>
      </w:r>
    </w:p>
    <w:p w14:paraId="73FD9935" w14:textId="77777777" w:rsidR="00405068" w:rsidRDefault="00405068" w:rsidP="00962D25">
      <w:pPr>
        <w:sectPr w:rsidR="00405068" w:rsidSect="0016383C">
          <w:headerReference w:type="default" r:id="rId27"/>
          <w:footerReference w:type="default" r:id="rId28"/>
          <w:pgSz w:w="16838" w:h="11906" w:orient="landscape" w:code="9"/>
          <w:pgMar w:top="1134" w:right="1134" w:bottom="1134" w:left="1134" w:header="567" w:footer="567" w:gutter="0"/>
          <w:cols w:space="708"/>
          <w:docGrid w:linePitch="360"/>
        </w:sectPr>
      </w:pPr>
    </w:p>
    <w:p w14:paraId="5BA112AF" w14:textId="2DEDDD62" w:rsidR="0016383C" w:rsidRDefault="00405068" w:rsidP="00405068">
      <w:pPr>
        <w:pStyle w:val="AppendixHeading2"/>
      </w:pPr>
      <w:bookmarkStart w:id="158" w:name="_Toc191569824"/>
      <w:r>
        <w:lastRenderedPageBreak/>
        <w:t>Instructions for using the ACT prior to a duty</w:t>
      </w:r>
      <w:bookmarkEnd w:id="158"/>
    </w:p>
    <w:p w14:paraId="1287F327" w14:textId="5769E21C" w:rsidR="0016383C" w:rsidRDefault="00014B52" w:rsidP="00962D25">
      <w:pPr>
        <w:rPr>
          <w:b/>
          <w:bCs/>
        </w:rPr>
      </w:pPr>
      <w:r>
        <w:rPr>
          <w:b/>
          <w:bCs/>
        </w:rPr>
        <w:t>Q1. How alert are you feeling?</w:t>
      </w:r>
    </w:p>
    <w:p w14:paraId="3378BE7E" w14:textId="77777777" w:rsidR="004070EE" w:rsidRPr="00883015" w:rsidRDefault="004070EE" w:rsidP="004070EE">
      <w:r w:rsidRPr="00883015">
        <w:t xml:space="preserve">Question 1 involves the FCM rating their current alertness (ideally close to their report time) using one of the seven options on the alertness scale. The result falls into one of three bands of risk – Low, Moderate, or High. </w:t>
      </w:r>
    </w:p>
    <w:p w14:paraId="3A30A630" w14:textId="77777777" w:rsidR="004070EE" w:rsidRPr="00883015" w:rsidRDefault="004070EE" w:rsidP="004070EE">
      <w:r w:rsidRPr="00883015">
        <w:t xml:space="preserve">If High Risk, the FCM must consider discussing this with other employees or the Chief Pilot </w:t>
      </w:r>
      <w:r w:rsidRPr="00883015">
        <w:rPr>
          <w:highlight w:val="green"/>
        </w:rPr>
        <w:t>(or delegate)</w:t>
      </w:r>
      <w:r w:rsidRPr="00883015">
        <w:t xml:space="preserve"> and may need to address the risk through applying previously defined risk control measures, such as extended rest periods or task rotation. If a decision is made to continue with the duty, proceed to Question 2.</w:t>
      </w:r>
    </w:p>
    <w:p w14:paraId="7764650A" w14:textId="77777777" w:rsidR="004070EE" w:rsidRPr="00855A55" w:rsidRDefault="004070EE" w:rsidP="004070EE">
      <w:pPr>
        <w:rPr>
          <w:rStyle w:val="Strong"/>
        </w:rPr>
      </w:pPr>
      <w:r w:rsidRPr="00855A55">
        <w:rPr>
          <w:rStyle w:val="Strong"/>
        </w:rPr>
        <w:t>Q2. Have you had adequate sleep?</w:t>
      </w:r>
    </w:p>
    <w:p w14:paraId="61851629" w14:textId="77777777" w:rsidR="004070EE" w:rsidRPr="00883015" w:rsidRDefault="004070EE" w:rsidP="004070EE">
      <w:r w:rsidRPr="00883015">
        <w:t>Question 2 involves the FCM accruing points based on their sleep in the prior 24 hours, 48 hours, and hours wake at the end of the duty. The points sum to produce a final score, which is categorised in terms of risk as Low, Moderate, or High.</w:t>
      </w:r>
    </w:p>
    <w:p w14:paraId="49B00187" w14:textId="77777777" w:rsidR="004070EE" w:rsidRPr="00883015" w:rsidRDefault="004070EE" w:rsidP="004070EE">
      <w:pPr>
        <w:pStyle w:val="Note"/>
      </w:pPr>
      <w:r w:rsidRPr="009B3273">
        <w:rPr>
          <w:rStyle w:val="Strong"/>
        </w:rPr>
        <w:t>Note:</w:t>
      </w:r>
      <w:r>
        <w:tab/>
      </w:r>
      <w:r w:rsidRPr="00883015">
        <w:t>48 hours is used in th</w:t>
      </w:r>
      <w:r>
        <w:t>e</w:t>
      </w:r>
      <w:r w:rsidRPr="00883015">
        <w:t xml:space="preserve"> table, because the table focuses almost entirely on acute or transient fatigue and the assumption is that the pilot was well rested prior to this point. If the pilot has a longer period of disrupted or restricted sleep then they should consider that the cumulative fatigue associated with this, will increase the fatigue risk. An increased cumulative fatigue will increase the risk associated with subsequent, shorter than required, sleep periods identified in the table and FCMs should put more weight on any symptoms (response to question 1) and take a more conservative approach to any heightened risk identified by using this table.</w:t>
      </w:r>
    </w:p>
    <w:p w14:paraId="003781B2" w14:textId="77777777" w:rsidR="004070EE" w:rsidRPr="00883015" w:rsidRDefault="004070EE" w:rsidP="004070EE">
      <w:r w:rsidRPr="00883015">
        <w:t xml:space="preserve">If the result is High Risk, the pilot must consider discussing this with other employees or the Chief Pilot </w:t>
      </w:r>
      <w:r w:rsidRPr="00883015">
        <w:rPr>
          <w:highlight w:val="green"/>
        </w:rPr>
        <w:t>(or delegate)</w:t>
      </w:r>
      <w:r w:rsidRPr="00883015">
        <w:t xml:space="preserve"> and may need to address the risk through applying previously defined risk control measures, such as extended rest periods or task rotation. If a decision is made to continue with the duty, proceed to Question 3.</w:t>
      </w:r>
    </w:p>
    <w:p w14:paraId="6C77417C" w14:textId="77777777" w:rsidR="004070EE" w:rsidRPr="00855A55" w:rsidRDefault="004070EE" w:rsidP="004070EE">
      <w:pPr>
        <w:rPr>
          <w:rStyle w:val="Strong"/>
        </w:rPr>
      </w:pPr>
      <w:r w:rsidRPr="00855A55">
        <w:rPr>
          <w:rStyle w:val="Strong"/>
        </w:rPr>
        <w:t>Q3. What time does the duty occur?</w:t>
      </w:r>
    </w:p>
    <w:p w14:paraId="36181840" w14:textId="77777777" w:rsidR="004070EE" w:rsidRPr="00883015" w:rsidRDefault="004070EE" w:rsidP="004070EE">
      <w:r w:rsidRPr="00883015">
        <w:t xml:space="preserve">Question 3 involves the pilot classifying their duty based on the time of day that the duty occurs. The result falls into one of three bands of risk – Low, Moderate, or High. </w:t>
      </w:r>
    </w:p>
    <w:p w14:paraId="55672E2F" w14:textId="77777777" w:rsidR="004070EE" w:rsidRPr="00883015" w:rsidRDefault="004070EE" w:rsidP="004070EE">
      <w:r w:rsidRPr="00883015">
        <w:t>They then continue to Question 4.</w:t>
      </w:r>
    </w:p>
    <w:p w14:paraId="7263A03B" w14:textId="77777777" w:rsidR="004070EE" w:rsidRPr="00855A55" w:rsidRDefault="004070EE" w:rsidP="004070EE">
      <w:pPr>
        <w:rPr>
          <w:rStyle w:val="Strong"/>
        </w:rPr>
      </w:pPr>
      <w:r w:rsidRPr="00855A55">
        <w:rPr>
          <w:rStyle w:val="Strong"/>
        </w:rPr>
        <w:t>Q4. What level of operational risk is associated with the duty?</w:t>
      </w:r>
    </w:p>
    <w:p w14:paraId="7306EB7F" w14:textId="77777777" w:rsidR="004070EE" w:rsidRPr="00883015" w:rsidRDefault="004070EE" w:rsidP="004070EE">
      <w:r w:rsidRPr="00883015">
        <w:t>Question 4 involves the pilot classifying the level of operational risk associated with the duty.</w:t>
      </w:r>
    </w:p>
    <w:p w14:paraId="6B854EE9" w14:textId="77777777" w:rsidR="004070EE" w:rsidRPr="00883015" w:rsidRDefault="004070EE" w:rsidP="004070EE">
      <w:r w:rsidRPr="00883015">
        <w:t>It is understood that the accumulation of fatigue will eventually diminish performance and increase error rate, to the point where the pilot becomes ‘fatigue impaired’, or simply too tired for the job intended. Aviation systems should be able to tolerate some human error and diminished performance capability, but very often task demands can increase, due to unforeseen circumstances. Consequently, what was previously acceptable in terms of an acceptable performance/error level, now becomes unacceptable.</w:t>
      </w:r>
    </w:p>
    <w:p w14:paraId="74313082" w14:textId="77777777" w:rsidR="004070EE" w:rsidRPr="00883015" w:rsidRDefault="004070EE" w:rsidP="004070EE">
      <w:r w:rsidRPr="00883015">
        <w:t>Fatigue risk interacts with other areas of human performance, such as workload and task complexity and all of these risks need to be considered and if necessary, addressed.</w:t>
      </w:r>
    </w:p>
    <w:p w14:paraId="1E1EF2C6" w14:textId="77777777" w:rsidR="004070EE" w:rsidRPr="00883015" w:rsidRDefault="004070EE" w:rsidP="004070EE">
      <w:r w:rsidRPr="00883015">
        <w:t>For fatigue risk, pilots should consider what factors are associated with the tasks allocated to them prior to presenting as fit for duty. This is because it has been well researched that reduced alertness (or the accumulation of fatigue) impacts on ‘real world skills’. Pilots, other employees and the Chief Pilot should consider fatigue risks that may be present in conjunction with other risks, such as the type of task being undertaken, the nature of the airspace, weather considerations, airport demands and aircraft serviceability.</w:t>
      </w:r>
    </w:p>
    <w:p w14:paraId="24546009" w14:textId="77777777" w:rsidR="004070EE" w:rsidRPr="00883015" w:rsidRDefault="004070EE" w:rsidP="004070EE">
      <w:r w:rsidRPr="00883015">
        <w:t>Furthermore, all should recognise that tasks that involve cognitive performance (e.g., decision making, memory capacity) and threat and error management can potentially be poorly measured or mismanaged by a FCM who is fatigued.</w:t>
      </w:r>
    </w:p>
    <w:p w14:paraId="53F50565" w14:textId="77777777" w:rsidR="004070EE" w:rsidRPr="00883015" w:rsidRDefault="004070EE" w:rsidP="004070EE">
      <w:r w:rsidRPr="00883015">
        <w:t>Using ACT, the pilot continues to the final step, in order to assist their determination of whether they may have adequate alertness to undertake the duty.</w:t>
      </w:r>
    </w:p>
    <w:p w14:paraId="79DCE282" w14:textId="77777777" w:rsidR="004070EE" w:rsidRPr="00855A55" w:rsidRDefault="004070EE" w:rsidP="004070EE">
      <w:pPr>
        <w:rPr>
          <w:rStyle w:val="Strong"/>
        </w:rPr>
      </w:pPr>
      <w:r w:rsidRPr="00855A55">
        <w:rPr>
          <w:rStyle w:val="Strong"/>
        </w:rPr>
        <w:lastRenderedPageBreak/>
        <w:t>Determine the fatigue risk level and what may need to be considered when determining whether to undertake this duty</w:t>
      </w:r>
    </w:p>
    <w:p w14:paraId="29EA87DE" w14:textId="77777777" w:rsidR="004070EE" w:rsidRPr="00883015" w:rsidRDefault="004070EE" w:rsidP="004070EE">
      <w:r w:rsidRPr="00883015">
        <w:t xml:space="preserve">Based on the results for Questions 1-4, the pilot can use the table provided to determine whether a fatigue risk may be present during this duty. Together with measured levels of alertness, FCMs can begin discussing how to manage possible risks with the Chief Pilot </w:t>
      </w:r>
      <w:r w:rsidRPr="00883015">
        <w:rPr>
          <w:highlight w:val="green"/>
        </w:rPr>
        <w:t>(or delegate)</w:t>
      </w:r>
      <w:r w:rsidRPr="00883015">
        <w:t xml:space="preserve"> and subsequently develop an effective risk management plan.</w:t>
      </w:r>
    </w:p>
    <w:p w14:paraId="3766B832" w14:textId="77777777" w:rsidR="00B4728D" w:rsidRPr="00EB168B" w:rsidRDefault="00B4728D" w:rsidP="00B4728D">
      <w:pPr>
        <w:rPr>
          <w:rStyle w:val="Authorinstructionsbold"/>
          <w:color w:val="AC2C0C"/>
        </w:rPr>
      </w:pPr>
      <w:r w:rsidRPr="00EB168B">
        <w:rPr>
          <w:rStyle w:val="Authorinstructionsbold"/>
          <w:color w:val="AC2C0C"/>
        </w:rPr>
        <w:t>Sleep requirements [user customisable]</w:t>
      </w:r>
    </w:p>
    <w:p w14:paraId="7AB51CD1" w14:textId="77777777" w:rsidR="00B4728D" w:rsidRPr="00EB168B" w:rsidRDefault="00B4728D" w:rsidP="00B4728D">
      <w:pPr>
        <w:rPr>
          <w:rStyle w:val="Authorinstructions"/>
          <w:color w:val="AC2C0C"/>
        </w:rPr>
      </w:pPr>
      <w:r w:rsidRPr="00EB168B">
        <w:rPr>
          <w:rStyle w:val="Authorinstructions"/>
          <w:color w:val="AC2C0C"/>
        </w:rPr>
        <w:t>Whilst it is easy to understand that adequate sleep is a prerequisite for an alert flight crew member, the notion of what adequate sleep consists of is subject to individual variability and this is further complicated by how easy it is to overestimate the amount and quality of sleep we actually get. As a general guide an individual who was previously well rested prior to the 48 hour window requires at least 6 hours sleep in 24 hours, and 13 hours in 48 hours.</w:t>
      </w:r>
    </w:p>
    <w:p w14:paraId="111F8925" w14:textId="77777777" w:rsidR="00B4728D" w:rsidRPr="00EB168B" w:rsidRDefault="00B4728D" w:rsidP="00B4728D">
      <w:pPr>
        <w:rPr>
          <w:rStyle w:val="Authorinstructions"/>
          <w:color w:val="AC2C0C"/>
        </w:rPr>
      </w:pPr>
      <w:r w:rsidRPr="00EB168B">
        <w:rPr>
          <w:rStyle w:val="Authorinstructions"/>
          <w:color w:val="AC2C0C"/>
        </w:rPr>
        <w:t>An individual can develop section 2 of the ACTab Form to suit themselves. The blue highlighted numbers in section 2 can be individualised, and consequentially, the numbers to the left should be reduced by 1 hour from the number to its right. A good place to start is for an individual understanding how much sleep is needed to feel well rested. This may be ascertained after a day or two of waking normally (to dissipate any accumulated sleep debt). Once this figure is recognised, then a basis is formed for suggesting what reduction from this figure over a 24 and 48 hour period may lead to the risk rising until the accumulated sleep debt becomes too much. As a general guide, if starting from a well-rested state, less than 13 hours sleep in the last 48 hours and 6 in the last 24 hours should be considered significant.</w:t>
      </w:r>
    </w:p>
    <w:p w14:paraId="6A18F091" w14:textId="352CB580" w:rsidR="0016383C" w:rsidRDefault="00B4728D" w:rsidP="00962D25">
      <w:r w:rsidRPr="00EB168B">
        <w:rPr>
          <w:rStyle w:val="Authorinstructions"/>
          <w:color w:val="AC2C0C"/>
        </w:rPr>
        <w:t>It must be emphasised that the figures in this section of the tool can be tailored to account for individual needs.</w:t>
      </w:r>
    </w:p>
    <w:p w14:paraId="640478BB" w14:textId="2248286A" w:rsidR="001A7047" w:rsidRDefault="001A7047">
      <w:pPr>
        <w:suppressAutoHyphens w:val="0"/>
      </w:pPr>
      <w:r>
        <w:br w:type="page"/>
      </w:r>
    </w:p>
    <w:p w14:paraId="61CBFDE6" w14:textId="77777777" w:rsidR="00C01F21" w:rsidRDefault="00C01F21" w:rsidP="00962D25">
      <w:pPr>
        <w:sectPr w:rsidR="00C01F21" w:rsidSect="00405068">
          <w:headerReference w:type="default" r:id="rId29"/>
          <w:footerReference w:type="default" r:id="rId30"/>
          <w:pgSz w:w="11906" w:h="16838" w:code="9"/>
          <w:pgMar w:top="1134" w:right="1134" w:bottom="1134" w:left="1134" w:header="567" w:footer="567" w:gutter="0"/>
          <w:cols w:space="708"/>
          <w:docGrid w:linePitch="360"/>
        </w:sectPr>
      </w:pPr>
    </w:p>
    <w:p w14:paraId="47F37493" w14:textId="02242451" w:rsidR="00C01F21" w:rsidRDefault="009E39F5" w:rsidP="009E39F5">
      <w:pPr>
        <w:pStyle w:val="AppendixHeading1"/>
      </w:pPr>
      <w:bookmarkStart w:id="159" w:name="_Toc191569825"/>
      <w:r>
        <w:lastRenderedPageBreak/>
        <w:t xml:space="preserve">Extension </w:t>
      </w:r>
      <w:r w:rsidR="00EB168B">
        <w:t>r</w:t>
      </w:r>
      <w:r>
        <w:t>eport (Form ER)</w:t>
      </w:r>
      <w:bookmarkEnd w:id="159"/>
    </w:p>
    <w:p w14:paraId="2B2165AB" w14:textId="77777777" w:rsidR="00EB168B" w:rsidRDefault="00EB168B" w:rsidP="00EB168B">
      <w:pPr>
        <w:keepNext/>
      </w:pPr>
      <w:r>
        <w:rPr>
          <w:noProof/>
        </w:rPr>
        <w:drawing>
          <wp:inline distT="0" distB="0" distL="0" distR="0" wp14:anchorId="2AF14F7B" wp14:editId="5549E00E">
            <wp:extent cx="5407660" cy="7773035"/>
            <wp:effectExtent l="0" t="0" r="2540" b="0"/>
            <wp:docPr id="14219316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5407660" cy="7773035"/>
                    </a:xfrm>
                    <a:prstGeom prst="rect">
                      <a:avLst/>
                    </a:prstGeom>
                    <a:noFill/>
                  </pic:spPr>
                </pic:pic>
              </a:graphicData>
            </a:graphic>
          </wp:inline>
        </w:drawing>
      </w:r>
    </w:p>
    <w:p w14:paraId="2AA35F91" w14:textId="296C2BED" w:rsidR="00C01F21" w:rsidRDefault="00EB168B" w:rsidP="00EB168B">
      <w:pPr>
        <w:pStyle w:val="Caption"/>
      </w:pPr>
      <w:r>
        <w:t xml:space="preserve">Figure </w:t>
      </w:r>
      <w:r>
        <w:fldChar w:fldCharType="begin"/>
      </w:r>
      <w:r>
        <w:instrText xml:space="preserve"> SEQ Figure \* ARABIC </w:instrText>
      </w:r>
      <w:r>
        <w:fldChar w:fldCharType="separate"/>
      </w:r>
      <w:r w:rsidR="000B746E">
        <w:rPr>
          <w:noProof/>
        </w:rPr>
        <w:t>3</w:t>
      </w:r>
      <w:r>
        <w:fldChar w:fldCharType="end"/>
      </w:r>
      <w:r>
        <w:t xml:space="preserve"> </w:t>
      </w:r>
      <w:r w:rsidRPr="007A1C2A">
        <w:t xml:space="preserve">Extension </w:t>
      </w:r>
      <w:r>
        <w:t>r</w:t>
      </w:r>
      <w:r w:rsidRPr="007A1C2A">
        <w:t xml:space="preserve">eport </w:t>
      </w:r>
      <w:r>
        <w:t>(</w:t>
      </w:r>
      <w:r w:rsidRPr="007A1C2A">
        <w:t>Form ER</w:t>
      </w:r>
      <w:r>
        <w:t>)</w:t>
      </w:r>
    </w:p>
    <w:sectPr w:rsidR="00C01F21" w:rsidSect="00366178">
      <w:pgSz w:w="11906" w:h="16838" w:code="9"/>
      <w:pgMar w:top="1134" w:right="1134" w:bottom="1134" w:left="1134" w:header="567" w:footer="56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2525C9E" w14:textId="77777777" w:rsidR="00C84162" w:rsidRDefault="00C84162" w:rsidP="008E21DE">
      <w:pPr>
        <w:spacing w:before="0" w:after="0"/>
      </w:pPr>
      <w:r>
        <w:separator/>
      </w:r>
    </w:p>
    <w:p w14:paraId="2CB7D9C3" w14:textId="77777777" w:rsidR="00C84162" w:rsidRDefault="00C84162"/>
  </w:endnote>
  <w:endnote w:type="continuationSeparator" w:id="0">
    <w:p w14:paraId="76D504F1" w14:textId="77777777" w:rsidR="00C84162" w:rsidRDefault="00C84162" w:rsidP="008E21DE">
      <w:pPr>
        <w:spacing w:before="0" w:after="0"/>
      </w:pPr>
      <w:r>
        <w:continuationSeparator/>
      </w:r>
    </w:p>
    <w:p w14:paraId="652B9725" w14:textId="77777777" w:rsidR="00C84162" w:rsidRDefault="00C8416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old">
    <w:altName w:val="Arial"/>
    <w:panose1 w:val="020B0704020202020204"/>
    <w:charset w:val="00"/>
    <w:family w:val="roman"/>
    <w:notTrueType/>
    <w:pitch w:val="default"/>
  </w:font>
  <w:font w:name="SimHei">
    <w:altName w:val="黑体"/>
    <w:panose1 w:val="02010600030101010101"/>
    <w:charset w:val="86"/>
    <w:family w:val="modern"/>
    <w:pitch w:val="fixed"/>
    <w:sig w:usb0="800002BF" w:usb1="38CF7CFA" w:usb2="00000016" w:usb3="00000000" w:csb0="00040001" w:csb1="00000000"/>
  </w:font>
  <w:font w:name="Courier New">
    <w:panose1 w:val="02070309020205020404"/>
    <w:charset w:val="00"/>
    <w:family w:val="modern"/>
    <w:pitch w:val="fixed"/>
    <w:sig w:usb0="E0002EFF" w:usb1="C0007843" w:usb2="00000009" w:usb3="00000000" w:csb0="000001FF" w:csb1="00000000"/>
  </w:font>
  <w:font w:name="ZapfDingbats">
    <w:panose1 w:val="00000000000000000000"/>
    <w:charset w:val="02"/>
    <w:family w:val="decorative"/>
    <w:notTrueType/>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7C0D60" w14:textId="77777777" w:rsidR="00440CA0" w:rsidRDefault="00440CA0" w:rsidP="00440CA0">
    <w:pPr>
      <w:pStyle w:val="Footer"/>
      <w:pBdr>
        <w:top w:val="single" w:sz="4" w:space="1" w:color="0080A2" w:themeColor="accent2"/>
      </w:pBdr>
      <w:rPr>
        <w:b/>
        <w:bCs/>
        <w:szCs w:val="16"/>
      </w:rPr>
    </w:pPr>
    <w:r>
      <w:t>Printed DD/MMMM</w:t>
    </w:r>
    <w:r>
      <w:tab/>
    </w:r>
    <w:r>
      <w:tab/>
    </w:r>
    <w:r w:rsidRPr="00A650E4">
      <w:rPr>
        <w:szCs w:val="16"/>
      </w:rPr>
      <w:t xml:space="preserve">Page </w:t>
    </w:r>
    <w:r w:rsidRPr="00A650E4">
      <w:rPr>
        <w:b/>
        <w:bCs/>
        <w:szCs w:val="16"/>
      </w:rPr>
      <w:fldChar w:fldCharType="begin"/>
    </w:r>
    <w:r w:rsidRPr="00A650E4">
      <w:rPr>
        <w:b/>
        <w:bCs/>
        <w:szCs w:val="16"/>
      </w:rPr>
      <w:instrText xml:space="preserve"> PAGE </w:instrText>
    </w:r>
    <w:r w:rsidRPr="00A650E4">
      <w:rPr>
        <w:b/>
        <w:bCs/>
        <w:szCs w:val="16"/>
      </w:rPr>
      <w:fldChar w:fldCharType="separate"/>
    </w:r>
    <w:r>
      <w:rPr>
        <w:b/>
        <w:bCs/>
        <w:szCs w:val="16"/>
      </w:rPr>
      <w:t>1</w:t>
    </w:r>
    <w:r w:rsidRPr="00A650E4">
      <w:rPr>
        <w:b/>
        <w:bCs/>
        <w:szCs w:val="16"/>
      </w:rPr>
      <w:fldChar w:fldCharType="end"/>
    </w:r>
    <w:r w:rsidRPr="00A650E4">
      <w:rPr>
        <w:szCs w:val="16"/>
      </w:rPr>
      <w:t xml:space="preserve"> of </w:t>
    </w:r>
    <w:r w:rsidRPr="00A650E4">
      <w:rPr>
        <w:b/>
        <w:bCs/>
        <w:szCs w:val="16"/>
      </w:rPr>
      <w:fldChar w:fldCharType="begin"/>
    </w:r>
    <w:r w:rsidRPr="00A650E4">
      <w:rPr>
        <w:b/>
        <w:bCs/>
        <w:szCs w:val="16"/>
      </w:rPr>
      <w:instrText xml:space="preserve"> NUMPAGES  </w:instrText>
    </w:r>
    <w:r w:rsidRPr="00A650E4">
      <w:rPr>
        <w:b/>
        <w:bCs/>
        <w:szCs w:val="16"/>
      </w:rPr>
      <w:fldChar w:fldCharType="separate"/>
    </w:r>
    <w:r>
      <w:rPr>
        <w:b/>
        <w:bCs/>
        <w:szCs w:val="16"/>
      </w:rPr>
      <w:t>9</w:t>
    </w:r>
    <w:r w:rsidRPr="00A650E4">
      <w:rPr>
        <w:b/>
        <w:bCs/>
        <w:szCs w:val="16"/>
      </w:rPr>
      <w:fldChar w:fldCharType="end"/>
    </w:r>
  </w:p>
  <w:p w14:paraId="271A1868" w14:textId="77777777" w:rsidR="00825800" w:rsidRPr="00440CA0" w:rsidRDefault="00440CA0" w:rsidP="00440CA0">
    <w:pPr>
      <w:pStyle w:val="SecurityClassification"/>
      <w:rPr>
        <w:color w:val="auto"/>
      </w:rPr>
    </w:pPr>
    <w:r w:rsidRPr="00363FE8">
      <w:rPr>
        <w:color w:val="auto"/>
      </w:rPr>
      <w:t>UNCONTROLLED WHEN PRINTED</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CF8185" w14:textId="74C2374F" w:rsidR="00336780" w:rsidRPr="00340392" w:rsidRDefault="00336780" w:rsidP="00340392">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A7AFFB4" w14:textId="2E516CD1" w:rsidR="00883AB1" w:rsidRPr="00A365CA" w:rsidRDefault="003E79C3" w:rsidP="00883AB1">
    <w:pPr>
      <w:pStyle w:val="SecurityClassification"/>
    </w:pPr>
    <w:r>
      <w:fldChar w:fldCharType="begin"/>
    </w:r>
    <w:r>
      <w:instrText xml:space="preserve"> STYLEREF  "Security Classification"  \* MERGEFORMAT </w:instrText>
    </w:r>
    <w:r>
      <w:fldChar w:fldCharType="separate"/>
    </w:r>
    <w:r w:rsidR="000B746E">
      <w:rPr>
        <w:b w:val="0"/>
        <w:bCs/>
        <w:noProof/>
        <w:lang w:val="en-US"/>
      </w:rPr>
      <w:t>Error! No text of specified style in document.</w:t>
    </w:r>
    <w:r>
      <w:rPr>
        <w:noProof/>
      </w:rPr>
      <w:fldChar w:fldCharType="end"/>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7BA02D0" w14:textId="77777777" w:rsidR="00340392" w:rsidRDefault="00340392" w:rsidP="00440CA0">
    <w:pPr>
      <w:pStyle w:val="Footer"/>
      <w:pBdr>
        <w:top w:val="single" w:sz="4" w:space="1" w:color="0080A2" w:themeColor="accent2"/>
      </w:pBdr>
      <w:rPr>
        <w:b/>
        <w:bCs/>
        <w:szCs w:val="16"/>
      </w:rPr>
    </w:pPr>
    <w:r>
      <w:t>Printed DD/MMMM</w:t>
    </w:r>
    <w:r>
      <w:tab/>
    </w:r>
    <w:r>
      <w:tab/>
    </w:r>
    <w:r w:rsidRPr="00A650E4">
      <w:rPr>
        <w:szCs w:val="16"/>
      </w:rPr>
      <w:t xml:space="preserve">Page </w:t>
    </w:r>
    <w:r w:rsidRPr="00A650E4">
      <w:rPr>
        <w:b/>
        <w:bCs/>
        <w:szCs w:val="16"/>
      </w:rPr>
      <w:fldChar w:fldCharType="begin"/>
    </w:r>
    <w:r w:rsidRPr="00A650E4">
      <w:rPr>
        <w:b/>
        <w:bCs/>
        <w:szCs w:val="16"/>
      </w:rPr>
      <w:instrText xml:space="preserve"> PAGE </w:instrText>
    </w:r>
    <w:r w:rsidRPr="00A650E4">
      <w:rPr>
        <w:b/>
        <w:bCs/>
        <w:szCs w:val="16"/>
      </w:rPr>
      <w:fldChar w:fldCharType="separate"/>
    </w:r>
    <w:r>
      <w:rPr>
        <w:b/>
        <w:bCs/>
        <w:szCs w:val="16"/>
      </w:rPr>
      <w:t>1</w:t>
    </w:r>
    <w:r w:rsidRPr="00A650E4">
      <w:rPr>
        <w:b/>
        <w:bCs/>
        <w:szCs w:val="16"/>
      </w:rPr>
      <w:fldChar w:fldCharType="end"/>
    </w:r>
    <w:r w:rsidRPr="00A650E4">
      <w:rPr>
        <w:szCs w:val="16"/>
      </w:rPr>
      <w:t xml:space="preserve"> of </w:t>
    </w:r>
    <w:r w:rsidRPr="00A650E4">
      <w:rPr>
        <w:b/>
        <w:bCs/>
        <w:szCs w:val="16"/>
      </w:rPr>
      <w:fldChar w:fldCharType="begin"/>
    </w:r>
    <w:r w:rsidRPr="00A650E4">
      <w:rPr>
        <w:b/>
        <w:bCs/>
        <w:szCs w:val="16"/>
      </w:rPr>
      <w:instrText xml:space="preserve"> NUMPAGES  </w:instrText>
    </w:r>
    <w:r w:rsidRPr="00A650E4">
      <w:rPr>
        <w:b/>
        <w:bCs/>
        <w:szCs w:val="16"/>
      </w:rPr>
      <w:fldChar w:fldCharType="separate"/>
    </w:r>
    <w:r>
      <w:rPr>
        <w:b/>
        <w:bCs/>
        <w:szCs w:val="16"/>
      </w:rPr>
      <w:t>9</w:t>
    </w:r>
    <w:r w:rsidRPr="00A650E4">
      <w:rPr>
        <w:b/>
        <w:bCs/>
        <w:szCs w:val="16"/>
      </w:rPr>
      <w:fldChar w:fldCharType="end"/>
    </w:r>
  </w:p>
  <w:p w14:paraId="760AB1B0" w14:textId="77777777" w:rsidR="00340392" w:rsidRPr="00440CA0" w:rsidRDefault="00340392" w:rsidP="00440CA0">
    <w:pPr>
      <w:pStyle w:val="SecurityClassification"/>
      <w:rPr>
        <w:color w:val="auto"/>
      </w:rPr>
    </w:pPr>
    <w:r w:rsidRPr="00363FE8">
      <w:rPr>
        <w:color w:val="auto"/>
      </w:rPr>
      <w:t>UNCONTROLLED WHEN PRINTED</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F89869D" w14:textId="549B48AA" w:rsidR="00340392" w:rsidRDefault="00340392" w:rsidP="00440CA0">
    <w:pPr>
      <w:pStyle w:val="Footer"/>
      <w:pBdr>
        <w:top w:val="single" w:sz="4" w:space="1" w:color="0080A2" w:themeColor="accent2"/>
      </w:pBdr>
      <w:rPr>
        <w:b/>
        <w:bCs/>
        <w:szCs w:val="16"/>
      </w:rPr>
    </w:pPr>
    <w:r>
      <w:t>Printed DD/MMMM</w:t>
    </w:r>
    <w:r>
      <w:tab/>
    </w:r>
    <w:r>
      <w:tab/>
    </w:r>
    <w:r w:rsidR="009537A8">
      <w:tab/>
    </w:r>
    <w:r w:rsidR="009537A8">
      <w:tab/>
    </w:r>
    <w:r w:rsidR="009537A8">
      <w:tab/>
    </w:r>
    <w:r w:rsidR="009537A8">
      <w:tab/>
    </w:r>
    <w:r w:rsidR="009537A8">
      <w:tab/>
    </w:r>
    <w:r w:rsidRPr="00A650E4">
      <w:rPr>
        <w:szCs w:val="16"/>
      </w:rPr>
      <w:t xml:space="preserve">Page </w:t>
    </w:r>
    <w:r w:rsidRPr="00A650E4">
      <w:rPr>
        <w:b/>
        <w:bCs/>
        <w:szCs w:val="16"/>
      </w:rPr>
      <w:fldChar w:fldCharType="begin"/>
    </w:r>
    <w:r w:rsidRPr="00A650E4">
      <w:rPr>
        <w:b/>
        <w:bCs/>
        <w:szCs w:val="16"/>
      </w:rPr>
      <w:instrText xml:space="preserve"> PAGE </w:instrText>
    </w:r>
    <w:r w:rsidRPr="00A650E4">
      <w:rPr>
        <w:b/>
        <w:bCs/>
        <w:szCs w:val="16"/>
      </w:rPr>
      <w:fldChar w:fldCharType="separate"/>
    </w:r>
    <w:r>
      <w:rPr>
        <w:b/>
        <w:bCs/>
        <w:szCs w:val="16"/>
      </w:rPr>
      <w:t>1</w:t>
    </w:r>
    <w:r w:rsidRPr="00A650E4">
      <w:rPr>
        <w:b/>
        <w:bCs/>
        <w:szCs w:val="16"/>
      </w:rPr>
      <w:fldChar w:fldCharType="end"/>
    </w:r>
    <w:r w:rsidRPr="00A650E4">
      <w:rPr>
        <w:szCs w:val="16"/>
      </w:rPr>
      <w:t xml:space="preserve"> of </w:t>
    </w:r>
    <w:r w:rsidRPr="00A650E4">
      <w:rPr>
        <w:b/>
        <w:bCs/>
        <w:szCs w:val="16"/>
      </w:rPr>
      <w:fldChar w:fldCharType="begin"/>
    </w:r>
    <w:r w:rsidRPr="00A650E4">
      <w:rPr>
        <w:b/>
        <w:bCs/>
        <w:szCs w:val="16"/>
      </w:rPr>
      <w:instrText xml:space="preserve"> NUMPAGES  </w:instrText>
    </w:r>
    <w:r w:rsidRPr="00A650E4">
      <w:rPr>
        <w:b/>
        <w:bCs/>
        <w:szCs w:val="16"/>
      </w:rPr>
      <w:fldChar w:fldCharType="separate"/>
    </w:r>
    <w:r>
      <w:rPr>
        <w:b/>
        <w:bCs/>
        <w:szCs w:val="16"/>
      </w:rPr>
      <w:t>9</w:t>
    </w:r>
    <w:r w:rsidRPr="00A650E4">
      <w:rPr>
        <w:b/>
        <w:bCs/>
        <w:szCs w:val="16"/>
      </w:rPr>
      <w:fldChar w:fldCharType="end"/>
    </w:r>
  </w:p>
  <w:p w14:paraId="29FDED02" w14:textId="77777777" w:rsidR="00340392" w:rsidRPr="00440CA0" w:rsidRDefault="00340392" w:rsidP="00440CA0">
    <w:pPr>
      <w:pStyle w:val="SecurityClassification"/>
      <w:rPr>
        <w:color w:val="auto"/>
      </w:rPr>
    </w:pPr>
    <w:r w:rsidRPr="00363FE8">
      <w:rPr>
        <w:color w:val="auto"/>
      </w:rPr>
      <w:t>UNCONTROLLED WHEN PRINTED</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BE50CA" w14:textId="77777777" w:rsidR="00340392" w:rsidRDefault="00340392" w:rsidP="00440CA0">
    <w:pPr>
      <w:pStyle w:val="Footer"/>
      <w:pBdr>
        <w:top w:val="single" w:sz="4" w:space="1" w:color="0080A2" w:themeColor="accent2"/>
      </w:pBdr>
      <w:rPr>
        <w:b/>
        <w:bCs/>
        <w:szCs w:val="16"/>
      </w:rPr>
    </w:pPr>
    <w:r>
      <w:t>Printed DD/MMMM</w:t>
    </w:r>
    <w:r>
      <w:tab/>
    </w:r>
    <w:r>
      <w:tab/>
    </w:r>
    <w:r w:rsidRPr="00A650E4">
      <w:rPr>
        <w:szCs w:val="16"/>
      </w:rPr>
      <w:t xml:space="preserve">Page </w:t>
    </w:r>
    <w:r w:rsidRPr="00A650E4">
      <w:rPr>
        <w:b/>
        <w:bCs/>
        <w:szCs w:val="16"/>
      </w:rPr>
      <w:fldChar w:fldCharType="begin"/>
    </w:r>
    <w:r w:rsidRPr="00A650E4">
      <w:rPr>
        <w:b/>
        <w:bCs/>
        <w:szCs w:val="16"/>
      </w:rPr>
      <w:instrText xml:space="preserve"> PAGE </w:instrText>
    </w:r>
    <w:r w:rsidRPr="00A650E4">
      <w:rPr>
        <w:b/>
        <w:bCs/>
        <w:szCs w:val="16"/>
      </w:rPr>
      <w:fldChar w:fldCharType="separate"/>
    </w:r>
    <w:r>
      <w:rPr>
        <w:b/>
        <w:bCs/>
        <w:szCs w:val="16"/>
      </w:rPr>
      <w:t>1</w:t>
    </w:r>
    <w:r w:rsidRPr="00A650E4">
      <w:rPr>
        <w:b/>
        <w:bCs/>
        <w:szCs w:val="16"/>
      </w:rPr>
      <w:fldChar w:fldCharType="end"/>
    </w:r>
    <w:r w:rsidRPr="00A650E4">
      <w:rPr>
        <w:szCs w:val="16"/>
      </w:rPr>
      <w:t xml:space="preserve"> of </w:t>
    </w:r>
    <w:r w:rsidRPr="00A650E4">
      <w:rPr>
        <w:b/>
        <w:bCs/>
        <w:szCs w:val="16"/>
      </w:rPr>
      <w:fldChar w:fldCharType="begin"/>
    </w:r>
    <w:r w:rsidRPr="00A650E4">
      <w:rPr>
        <w:b/>
        <w:bCs/>
        <w:szCs w:val="16"/>
      </w:rPr>
      <w:instrText xml:space="preserve"> NUMPAGES  </w:instrText>
    </w:r>
    <w:r w:rsidRPr="00A650E4">
      <w:rPr>
        <w:b/>
        <w:bCs/>
        <w:szCs w:val="16"/>
      </w:rPr>
      <w:fldChar w:fldCharType="separate"/>
    </w:r>
    <w:r>
      <w:rPr>
        <w:b/>
        <w:bCs/>
        <w:szCs w:val="16"/>
      </w:rPr>
      <w:t>9</w:t>
    </w:r>
    <w:r w:rsidRPr="00A650E4">
      <w:rPr>
        <w:b/>
        <w:bCs/>
        <w:szCs w:val="16"/>
      </w:rPr>
      <w:fldChar w:fldCharType="end"/>
    </w:r>
  </w:p>
  <w:p w14:paraId="782E18AA" w14:textId="77777777" w:rsidR="00340392" w:rsidRPr="00440CA0" w:rsidRDefault="00340392" w:rsidP="00440CA0">
    <w:pPr>
      <w:pStyle w:val="SecurityClassification"/>
      <w:rPr>
        <w:color w:val="auto"/>
      </w:rPr>
    </w:pPr>
    <w:r w:rsidRPr="00363FE8">
      <w:rPr>
        <w:color w:val="auto"/>
      </w:rPr>
      <w:t>UNCONTROLLED WHEN PRINTED</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52CFC57" w14:textId="77777777" w:rsidR="00340392" w:rsidRDefault="00340392" w:rsidP="00440CA0">
    <w:pPr>
      <w:pStyle w:val="Footer"/>
      <w:pBdr>
        <w:top w:val="single" w:sz="4" w:space="1" w:color="0080A2" w:themeColor="accent2"/>
      </w:pBdr>
      <w:rPr>
        <w:b/>
        <w:bCs/>
        <w:szCs w:val="16"/>
      </w:rPr>
    </w:pPr>
    <w:r>
      <w:t>Printed DD/MMMM</w:t>
    </w:r>
    <w:r>
      <w:tab/>
    </w:r>
    <w:r>
      <w:tab/>
    </w:r>
    <w:r w:rsidRPr="00A650E4">
      <w:rPr>
        <w:szCs w:val="16"/>
      </w:rPr>
      <w:t xml:space="preserve">Page </w:t>
    </w:r>
    <w:r w:rsidRPr="00A650E4">
      <w:rPr>
        <w:b/>
        <w:bCs/>
        <w:szCs w:val="16"/>
      </w:rPr>
      <w:fldChar w:fldCharType="begin"/>
    </w:r>
    <w:r w:rsidRPr="00A650E4">
      <w:rPr>
        <w:b/>
        <w:bCs/>
        <w:szCs w:val="16"/>
      </w:rPr>
      <w:instrText xml:space="preserve"> PAGE </w:instrText>
    </w:r>
    <w:r w:rsidRPr="00A650E4">
      <w:rPr>
        <w:b/>
        <w:bCs/>
        <w:szCs w:val="16"/>
      </w:rPr>
      <w:fldChar w:fldCharType="separate"/>
    </w:r>
    <w:r>
      <w:rPr>
        <w:b/>
        <w:bCs/>
        <w:szCs w:val="16"/>
      </w:rPr>
      <w:t>1</w:t>
    </w:r>
    <w:r w:rsidRPr="00A650E4">
      <w:rPr>
        <w:b/>
        <w:bCs/>
        <w:szCs w:val="16"/>
      </w:rPr>
      <w:fldChar w:fldCharType="end"/>
    </w:r>
    <w:r w:rsidRPr="00A650E4">
      <w:rPr>
        <w:szCs w:val="16"/>
      </w:rPr>
      <w:t xml:space="preserve"> of </w:t>
    </w:r>
    <w:r w:rsidRPr="00A650E4">
      <w:rPr>
        <w:b/>
        <w:bCs/>
        <w:szCs w:val="16"/>
      </w:rPr>
      <w:fldChar w:fldCharType="begin"/>
    </w:r>
    <w:r w:rsidRPr="00A650E4">
      <w:rPr>
        <w:b/>
        <w:bCs/>
        <w:szCs w:val="16"/>
      </w:rPr>
      <w:instrText xml:space="preserve"> NUMPAGES  </w:instrText>
    </w:r>
    <w:r w:rsidRPr="00A650E4">
      <w:rPr>
        <w:b/>
        <w:bCs/>
        <w:szCs w:val="16"/>
      </w:rPr>
      <w:fldChar w:fldCharType="separate"/>
    </w:r>
    <w:r>
      <w:rPr>
        <w:b/>
        <w:bCs/>
        <w:szCs w:val="16"/>
      </w:rPr>
      <w:t>9</w:t>
    </w:r>
    <w:r w:rsidRPr="00A650E4">
      <w:rPr>
        <w:b/>
        <w:bCs/>
        <w:szCs w:val="16"/>
      </w:rPr>
      <w:fldChar w:fldCharType="end"/>
    </w:r>
  </w:p>
  <w:p w14:paraId="09D98A1F" w14:textId="77777777" w:rsidR="00340392" w:rsidRPr="00440CA0" w:rsidRDefault="00340392" w:rsidP="00440CA0">
    <w:pPr>
      <w:pStyle w:val="SecurityClassification"/>
      <w:rPr>
        <w:color w:val="auto"/>
      </w:rPr>
    </w:pPr>
    <w:r w:rsidRPr="00363FE8">
      <w:rPr>
        <w:color w:val="auto"/>
      </w:rPr>
      <w:t>UNCONTROLLED WHEN PRINTED</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59D8801" w14:textId="77777777" w:rsidR="00340392" w:rsidRDefault="00340392" w:rsidP="00440CA0">
    <w:pPr>
      <w:pStyle w:val="Footer"/>
      <w:pBdr>
        <w:top w:val="single" w:sz="4" w:space="1" w:color="0080A2" w:themeColor="accent2"/>
      </w:pBdr>
      <w:rPr>
        <w:b/>
        <w:bCs/>
        <w:szCs w:val="16"/>
      </w:rPr>
    </w:pPr>
    <w:r>
      <w:t>Printed DD/MMMM</w:t>
    </w:r>
    <w:r>
      <w:tab/>
    </w:r>
    <w:r>
      <w:tab/>
    </w:r>
    <w:r w:rsidRPr="00A650E4">
      <w:rPr>
        <w:szCs w:val="16"/>
      </w:rPr>
      <w:t xml:space="preserve">Page </w:t>
    </w:r>
    <w:r w:rsidRPr="00A650E4">
      <w:rPr>
        <w:b/>
        <w:bCs/>
        <w:szCs w:val="16"/>
      </w:rPr>
      <w:fldChar w:fldCharType="begin"/>
    </w:r>
    <w:r w:rsidRPr="00A650E4">
      <w:rPr>
        <w:b/>
        <w:bCs/>
        <w:szCs w:val="16"/>
      </w:rPr>
      <w:instrText xml:space="preserve"> PAGE </w:instrText>
    </w:r>
    <w:r w:rsidRPr="00A650E4">
      <w:rPr>
        <w:b/>
        <w:bCs/>
        <w:szCs w:val="16"/>
      </w:rPr>
      <w:fldChar w:fldCharType="separate"/>
    </w:r>
    <w:r>
      <w:rPr>
        <w:b/>
        <w:bCs/>
        <w:szCs w:val="16"/>
      </w:rPr>
      <w:t>1</w:t>
    </w:r>
    <w:r w:rsidRPr="00A650E4">
      <w:rPr>
        <w:b/>
        <w:bCs/>
        <w:szCs w:val="16"/>
      </w:rPr>
      <w:fldChar w:fldCharType="end"/>
    </w:r>
    <w:r w:rsidRPr="00A650E4">
      <w:rPr>
        <w:szCs w:val="16"/>
      </w:rPr>
      <w:t xml:space="preserve"> of </w:t>
    </w:r>
    <w:r w:rsidRPr="00A650E4">
      <w:rPr>
        <w:b/>
        <w:bCs/>
        <w:szCs w:val="16"/>
      </w:rPr>
      <w:fldChar w:fldCharType="begin"/>
    </w:r>
    <w:r w:rsidRPr="00A650E4">
      <w:rPr>
        <w:b/>
        <w:bCs/>
        <w:szCs w:val="16"/>
      </w:rPr>
      <w:instrText xml:space="preserve"> NUMPAGES  </w:instrText>
    </w:r>
    <w:r w:rsidRPr="00A650E4">
      <w:rPr>
        <w:b/>
        <w:bCs/>
        <w:szCs w:val="16"/>
      </w:rPr>
      <w:fldChar w:fldCharType="separate"/>
    </w:r>
    <w:r>
      <w:rPr>
        <w:b/>
        <w:bCs/>
        <w:szCs w:val="16"/>
      </w:rPr>
      <w:t>9</w:t>
    </w:r>
    <w:r w:rsidRPr="00A650E4">
      <w:rPr>
        <w:b/>
        <w:bCs/>
        <w:szCs w:val="16"/>
      </w:rPr>
      <w:fldChar w:fldCharType="end"/>
    </w:r>
  </w:p>
  <w:p w14:paraId="77774E20" w14:textId="77777777" w:rsidR="00340392" w:rsidRPr="00440CA0" w:rsidRDefault="00340392" w:rsidP="00440CA0">
    <w:pPr>
      <w:pStyle w:val="SecurityClassification"/>
      <w:rPr>
        <w:color w:val="auto"/>
      </w:rPr>
    </w:pPr>
    <w:r w:rsidRPr="00363FE8">
      <w:rPr>
        <w:color w:val="auto"/>
      </w:rPr>
      <w:t>UNCONTROLLED WHEN PRINTED</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E25B0BF" w14:textId="77777777" w:rsidR="00C84162" w:rsidRPr="0022402E" w:rsidRDefault="00C84162" w:rsidP="0022402E">
      <w:pPr>
        <w:spacing w:before="240"/>
        <w:rPr>
          <w:lang w:val="en-US"/>
        </w:rPr>
      </w:pPr>
      <w:r w:rsidRPr="001546AD">
        <w:rPr>
          <w:color w:val="auto"/>
          <w:lang w:val="en-US"/>
        </w:rPr>
        <w:t>____</w:t>
      </w:r>
    </w:p>
  </w:footnote>
  <w:footnote w:type="continuationSeparator" w:id="0">
    <w:p w14:paraId="53A2F9C7" w14:textId="77777777" w:rsidR="00C84162" w:rsidRDefault="00C84162" w:rsidP="008E21DE">
      <w:pPr>
        <w:spacing w:before="0" w:after="0"/>
      </w:pPr>
      <w:r>
        <w:continuationSeparator/>
      </w:r>
    </w:p>
    <w:p w14:paraId="2E551E5C" w14:textId="77777777" w:rsidR="00C84162" w:rsidRDefault="00C8416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924688" w14:textId="48182AF5" w:rsidR="000611AB" w:rsidRDefault="000B746E" w:rsidP="000611AB">
    <w:pPr>
      <w:pStyle w:val="Header"/>
    </w:pPr>
    <w:fldSimple w:instr=" DOCPROPERTY  Title  \* MERGEFORMAT ">
      <w:r>
        <w:t>Fatigue Management - Appendix 6 - Flight Training</w:t>
      </w:r>
    </w:fldSimple>
    <w:r w:rsidR="000611AB">
      <w:t xml:space="preserve"> </w:t>
    </w:r>
    <w:fldSimple w:instr=" DOCPROPERTY  Version  \* MERGEFORMAT ">
      <w:r>
        <w:t>V2.0</w:t>
      </w:r>
    </w:fldSimple>
  </w:p>
  <w:p w14:paraId="6BA15A0F" w14:textId="591C5914" w:rsidR="00363FE8" w:rsidRDefault="00363FE8">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E80E1F" w14:textId="77777777" w:rsidR="0063401A" w:rsidRDefault="0063401A" w:rsidP="00825800">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A014416" w14:textId="77777777" w:rsidR="00336780" w:rsidRDefault="00336780">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20D92BE" w14:textId="17A5D774" w:rsidR="009A1E31" w:rsidRDefault="003E79C3" w:rsidP="00925DE0">
    <w:pPr>
      <w:pStyle w:val="SecurityClassification"/>
      <w:spacing w:after="1800"/>
    </w:pPr>
    <w:r>
      <w:fldChar w:fldCharType="begin"/>
    </w:r>
    <w:r>
      <w:instrText xml:space="preserve"> STYLEREF  "Security Classification"  \* MERGEFORMAT </w:instrText>
    </w:r>
    <w:r>
      <w:fldChar w:fldCharType="separate"/>
    </w:r>
    <w:r w:rsidR="000B746E">
      <w:rPr>
        <w:b w:val="0"/>
        <w:bCs/>
        <w:noProof/>
        <w:lang w:val="en-US"/>
      </w:rPr>
      <w:t>Error! No text of specified style in document.</w:t>
    </w:r>
    <w:r>
      <w:rPr>
        <w:noProof/>
      </w:rPr>
      <w:fldChar w:fldCharType="end"/>
    </w:r>
    <w:r w:rsidR="003D0AF7">
      <w:rPr>
        <w:noProof/>
      </w:rPr>
      <w:drawing>
        <wp:anchor distT="0" distB="0" distL="114300" distR="114300" simplePos="0" relativeHeight="251659264" behindDoc="1" locked="1" layoutInCell="1" allowOverlap="1" wp14:anchorId="4760EE2F" wp14:editId="6C9E5F68">
          <wp:simplePos x="0" y="0"/>
          <wp:positionH relativeFrom="page">
            <wp:align>right</wp:align>
          </wp:positionH>
          <wp:positionV relativeFrom="page">
            <wp:align>bottom</wp:align>
          </wp:positionV>
          <wp:extent cx="7559640" cy="8174880"/>
          <wp:effectExtent l="0" t="0" r="3810" b="0"/>
          <wp:wrapNone/>
          <wp:docPr id="834607927" name="Picture 834607927">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5">
                    <a:extLst>
                      <a:ext uri="{C183D7F6-B498-43B3-948B-1728B52AA6E4}">
                        <adec:decorative xmlns:adec="http://schemas.microsoft.com/office/drawing/2017/decorative" val="1"/>
                      </a:ext>
                    </a:extLst>
                  </pic:cNvPr>
                  <pic:cNvPicPr/>
                </pic:nvPicPr>
                <pic:blipFill>
                  <a:blip r:embed="rId1">
                    <a:extLst>
                      <a:ext uri="{28A0092B-C50C-407E-A947-70E740481C1C}">
                        <a14:useLocalDpi xmlns:a14="http://schemas.microsoft.com/office/drawing/2010/main" val="0"/>
                      </a:ext>
                    </a:extLst>
                  </a:blip>
                  <a:stretch>
                    <a:fillRect/>
                  </a:stretch>
                </pic:blipFill>
                <pic:spPr>
                  <a:xfrm>
                    <a:off x="0" y="0"/>
                    <a:ext cx="7559640" cy="8174880"/>
                  </a:xfrm>
                  <a:prstGeom prst="rect">
                    <a:avLst/>
                  </a:prstGeom>
                </pic:spPr>
              </pic:pic>
            </a:graphicData>
          </a:graphic>
          <wp14:sizeRelH relativeFrom="margin">
            <wp14:pctWidth>0</wp14:pctWidth>
          </wp14:sizeRelH>
          <wp14:sizeRelV relativeFrom="margin">
            <wp14:pctHeight>0</wp14:pctHeight>
          </wp14:sizeRelV>
        </wp:anchor>
      </w:drawing>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941071" w14:textId="15C90CD2" w:rsidR="00340392" w:rsidRDefault="000B746E" w:rsidP="000611AB">
    <w:pPr>
      <w:pStyle w:val="Header"/>
    </w:pPr>
    <w:fldSimple w:instr=" DOCPROPERTY  Title  \* MERGEFORMAT ">
      <w:r>
        <w:t>Fatigue Management - Appendix 6 - Flight Training</w:t>
      </w:r>
    </w:fldSimple>
  </w:p>
  <w:p w14:paraId="01479DEB" w14:textId="77777777" w:rsidR="00340392" w:rsidRDefault="00340392">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4E09A98" w14:textId="05A757DF" w:rsidR="00340392" w:rsidRDefault="000B746E" w:rsidP="000611AB">
    <w:pPr>
      <w:pStyle w:val="Header"/>
    </w:pPr>
    <w:fldSimple w:instr=" DOCPROPERTY  Title  \* MERGEFORMAT ">
      <w:r>
        <w:t>Fatigue Management - Appendix 6 - Flight Training</w:t>
      </w:r>
    </w:fldSimple>
  </w:p>
  <w:p w14:paraId="079782F4" w14:textId="77777777" w:rsidR="00340392" w:rsidRDefault="00340392">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D1FB0E" w14:textId="35FBB8B7" w:rsidR="00340392" w:rsidRDefault="000B746E" w:rsidP="000611AB">
    <w:pPr>
      <w:pStyle w:val="Header"/>
    </w:pPr>
    <w:fldSimple w:instr=" DOCPROPERTY  Title  \* MERGEFORMAT ">
      <w:r>
        <w:t>Fatigue Management - Appendix 6 - Flight Training</w:t>
      </w:r>
    </w:fldSimple>
  </w:p>
  <w:p w14:paraId="7F992E36" w14:textId="77777777" w:rsidR="00340392" w:rsidRDefault="00340392">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F10F63" w14:textId="73638F6D" w:rsidR="00340392" w:rsidRDefault="000B746E" w:rsidP="000611AB">
    <w:pPr>
      <w:pStyle w:val="Header"/>
    </w:pPr>
    <w:fldSimple w:instr=" DOCPROPERTY  Title  \* MERGEFORMAT ">
      <w:r>
        <w:t>Fatigue Management - Appendix 6 - Flight Training</w:t>
      </w:r>
    </w:fldSimple>
  </w:p>
  <w:p w14:paraId="34E821AE" w14:textId="77777777" w:rsidR="00340392" w:rsidRDefault="00340392">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E255C86" w14:textId="17D40D61" w:rsidR="00340392" w:rsidRDefault="000B746E" w:rsidP="000611AB">
    <w:pPr>
      <w:pStyle w:val="Header"/>
    </w:pPr>
    <w:fldSimple w:instr=" DOCPROPERTY  Title  \* MERGEFORMAT ">
      <w:r>
        <w:t>Fatigue Management - Appendix 6 - Flight Training</w:t>
      </w:r>
    </w:fldSimple>
  </w:p>
  <w:p w14:paraId="4A5B4A1C" w14:textId="77777777" w:rsidR="00340392" w:rsidRDefault="00340392">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F"/>
    <w:multiLevelType w:val="singleLevel"/>
    <w:tmpl w:val="BF98D9EC"/>
    <w:lvl w:ilvl="0">
      <w:start w:val="1"/>
      <w:numFmt w:val="decimal"/>
      <w:lvlText w:val="%1."/>
      <w:lvlJc w:val="left"/>
      <w:pPr>
        <w:tabs>
          <w:tab w:val="num" w:pos="643"/>
        </w:tabs>
        <w:ind w:left="643" w:hanging="360"/>
      </w:pPr>
    </w:lvl>
  </w:abstractNum>
  <w:abstractNum w:abstractNumId="1" w15:restartNumberingAfterBreak="0">
    <w:nsid w:val="FFFFFF80"/>
    <w:multiLevelType w:val="singleLevel"/>
    <w:tmpl w:val="2FE02450"/>
    <w:lvl w:ilvl="0">
      <w:start w:val="1"/>
      <w:numFmt w:val="bullet"/>
      <w:lvlText w:val=""/>
      <w:lvlJc w:val="left"/>
      <w:pPr>
        <w:tabs>
          <w:tab w:val="num" w:pos="1492"/>
        </w:tabs>
        <w:ind w:left="1492" w:hanging="360"/>
      </w:pPr>
      <w:rPr>
        <w:rFonts w:ascii="Symbol" w:hAnsi="Symbol" w:hint="default"/>
      </w:rPr>
    </w:lvl>
  </w:abstractNum>
  <w:abstractNum w:abstractNumId="2" w15:restartNumberingAfterBreak="0">
    <w:nsid w:val="FFFFFF82"/>
    <w:multiLevelType w:val="singleLevel"/>
    <w:tmpl w:val="2AE854D6"/>
    <w:lvl w:ilvl="0">
      <w:start w:val="1"/>
      <w:numFmt w:val="bullet"/>
      <w:lvlText w:val=""/>
      <w:lvlJc w:val="left"/>
      <w:pPr>
        <w:tabs>
          <w:tab w:val="num" w:pos="926"/>
        </w:tabs>
        <w:ind w:left="926" w:hanging="360"/>
      </w:pPr>
      <w:rPr>
        <w:rFonts w:ascii="Symbol" w:hAnsi="Symbol" w:hint="default"/>
      </w:rPr>
    </w:lvl>
  </w:abstractNum>
  <w:abstractNum w:abstractNumId="3" w15:restartNumberingAfterBreak="0">
    <w:nsid w:val="FFFFFF88"/>
    <w:multiLevelType w:val="singleLevel"/>
    <w:tmpl w:val="F7E6C9F2"/>
    <w:lvl w:ilvl="0">
      <w:start w:val="1"/>
      <w:numFmt w:val="decimal"/>
      <w:lvlText w:val="%1."/>
      <w:lvlJc w:val="left"/>
      <w:pPr>
        <w:tabs>
          <w:tab w:val="num" w:pos="360"/>
        </w:tabs>
        <w:ind w:left="360" w:hanging="360"/>
      </w:pPr>
    </w:lvl>
  </w:abstractNum>
  <w:abstractNum w:abstractNumId="4" w15:restartNumberingAfterBreak="0">
    <w:nsid w:val="057C1AF6"/>
    <w:multiLevelType w:val="multilevel"/>
    <w:tmpl w:val="0C09001F"/>
    <w:name w:val="Appendix headings list2"/>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5" w15:restartNumberingAfterBreak="0">
    <w:nsid w:val="05E43011"/>
    <w:multiLevelType w:val="multilevel"/>
    <w:tmpl w:val="27D6BF50"/>
    <w:numStyleLink w:val="ACListaiA1"/>
  </w:abstractNum>
  <w:abstractNum w:abstractNumId="6" w15:restartNumberingAfterBreak="0">
    <w:nsid w:val="088B6CEE"/>
    <w:multiLevelType w:val="multilevel"/>
    <w:tmpl w:val="EC588D7A"/>
    <w:styleLink w:val="AnnexNumbers"/>
    <w:lvl w:ilvl="0">
      <w:start w:val="1"/>
      <w:numFmt w:val="upperLetter"/>
      <w:suff w:val="space"/>
      <w:lvlText w:val="Annex %1 –"/>
      <w:lvlJc w:val="left"/>
      <w:pPr>
        <w:ind w:left="0" w:firstLine="0"/>
      </w:pPr>
      <w:rPr>
        <w:rFonts w:hint="default"/>
      </w:rPr>
    </w:lvl>
    <w:lvl w:ilvl="1">
      <w:start w:val="1"/>
      <w:numFmt w:val="decimal"/>
      <w:lvlText w:val="%1.%2"/>
      <w:lvlJc w:val="left"/>
      <w:pPr>
        <w:ind w:left="1134" w:hanging="1134"/>
      </w:pPr>
      <w:rPr>
        <w:rFonts w:hint="default"/>
      </w:rPr>
    </w:lvl>
    <w:lvl w:ilvl="2">
      <w:start w:val="1"/>
      <w:numFmt w:val="decimal"/>
      <w:pStyle w:val="AnnexNumbered3"/>
      <w:lvlText w:val="%1.%2.%3"/>
      <w:lvlJc w:val="left"/>
      <w:pPr>
        <w:ind w:left="1134" w:hanging="1134"/>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7" w15:restartNumberingAfterBreak="0">
    <w:nsid w:val="0B624FC1"/>
    <w:multiLevelType w:val="multilevel"/>
    <w:tmpl w:val="49909F16"/>
    <w:styleLink w:val="List2Numbered"/>
    <w:lvl w:ilvl="0">
      <w:start w:val="1"/>
      <w:numFmt w:val="decimal"/>
      <w:lvlText w:val="%1."/>
      <w:lvlJc w:val="left"/>
      <w:pPr>
        <w:ind w:left="340" w:hanging="340"/>
      </w:pPr>
      <w:rPr>
        <w:rFonts w:hint="default"/>
      </w:rPr>
    </w:lvl>
    <w:lvl w:ilvl="1">
      <w:start w:val="1"/>
      <w:numFmt w:val="decimal"/>
      <w:lvlText w:val="%1.%2"/>
      <w:lvlJc w:val="left"/>
      <w:pPr>
        <w:ind w:left="1021" w:hanging="681"/>
      </w:pPr>
      <w:rPr>
        <w:rFonts w:hint="default"/>
      </w:rPr>
    </w:lvl>
    <w:lvl w:ilvl="2">
      <w:start w:val="1"/>
      <w:numFmt w:val="decimal"/>
      <w:lvlText w:val="%1.%2.%3"/>
      <w:lvlJc w:val="left"/>
      <w:pPr>
        <w:ind w:left="1701" w:hanging="68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8" w15:restartNumberingAfterBreak="0">
    <w:nsid w:val="0F0148AA"/>
    <w:multiLevelType w:val="multilevel"/>
    <w:tmpl w:val="0C09001D"/>
    <w:name w:val="Appendix headings list2222222"/>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9" w15:restartNumberingAfterBreak="0">
    <w:nsid w:val="158A7A72"/>
    <w:multiLevelType w:val="multilevel"/>
    <w:tmpl w:val="BC72D000"/>
    <w:styleLink w:val="TableBullets"/>
    <w:lvl w:ilvl="0">
      <w:start w:val="1"/>
      <w:numFmt w:val="bullet"/>
      <w:pStyle w:val="Tablebullet"/>
      <w:lvlText w:val=""/>
      <w:lvlJc w:val="left"/>
      <w:pPr>
        <w:ind w:left="284" w:hanging="284"/>
      </w:pPr>
      <w:rPr>
        <w:rFonts w:ascii="Symbol" w:hAnsi="Symbol" w:hint="default"/>
        <w:color w:val="auto"/>
      </w:rPr>
    </w:lvl>
    <w:lvl w:ilvl="1">
      <w:start w:val="1"/>
      <w:numFmt w:val="bullet"/>
      <w:pStyle w:val="Tablebullet2"/>
      <w:lvlText w:val="–"/>
      <w:lvlJc w:val="left"/>
      <w:pPr>
        <w:ind w:left="568" w:hanging="284"/>
      </w:pPr>
      <w:rPr>
        <w:rFonts w:ascii="Arial" w:hAnsi="Arial" w:hint="default"/>
        <w:color w:val="auto"/>
      </w:rPr>
    </w:lvl>
    <w:lvl w:ilvl="2">
      <w:start w:val="1"/>
      <w:numFmt w:val="bullet"/>
      <w:lvlText w:val="»"/>
      <w:lvlJc w:val="left"/>
      <w:pPr>
        <w:ind w:left="852" w:hanging="284"/>
      </w:pPr>
      <w:rPr>
        <w:rFonts w:ascii="Arial" w:hAnsi="Arial" w:hint="default"/>
      </w:rPr>
    </w:lvl>
    <w:lvl w:ilvl="3">
      <w:start w:val="1"/>
      <w:numFmt w:val="bullet"/>
      <w:lvlText w:val="+"/>
      <w:lvlJc w:val="left"/>
      <w:pPr>
        <w:ind w:left="1136" w:hanging="284"/>
      </w:pPr>
      <w:rPr>
        <w:rFonts w:ascii="Arial" w:hAnsi="Arial" w:hint="default"/>
      </w:rPr>
    </w:lvl>
    <w:lvl w:ilvl="4">
      <w:start w:val="1"/>
      <w:numFmt w:val="bullet"/>
      <w:lvlText w:val=""/>
      <w:lvlJc w:val="left"/>
      <w:pPr>
        <w:ind w:left="1420" w:hanging="284"/>
      </w:pPr>
      <w:rPr>
        <w:rFonts w:ascii="Wingdings" w:hAnsi="Wingdings" w:hint="default"/>
        <w:color w:val="auto"/>
      </w:rPr>
    </w:lvl>
    <w:lvl w:ilvl="5">
      <w:start w:val="1"/>
      <w:numFmt w:val="lowerRoman"/>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10" w15:restartNumberingAfterBreak="0">
    <w:nsid w:val="1A8F0F7B"/>
    <w:multiLevelType w:val="multilevel"/>
    <w:tmpl w:val="57A47F6E"/>
    <w:styleLink w:val="SDtablelist"/>
    <w:lvl w:ilvl="0">
      <w:start w:val="1"/>
      <w:numFmt w:val="none"/>
      <w:lvlText w:val="%1"/>
      <w:lvlJc w:val="left"/>
      <w:pPr>
        <w:ind w:left="284" w:hanging="284"/>
      </w:pPr>
      <w:rPr>
        <w:rFonts w:hint="default"/>
      </w:rPr>
    </w:lvl>
    <w:lvl w:ilvl="1">
      <w:start w:val="1"/>
      <w:numFmt w:val="decimal"/>
      <w:lvlText w:val="%2."/>
      <w:lvlJc w:val="left"/>
      <w:pPr>
        <w:ind w:left="284" w:hanging="284"/>
      </w:pPr>
      <w:rPr>
        <w:rFonts w:hint="default"/>
      </w:rPr>
    </w:lvl>
    <w:lvl w:ilvl="2">
      <w:start w:val="1"/>
      <w:numFmt w:val="lowerLetter"/>
      <w:lvlText w:val="%3."/>
      <w:lvlJc w:val="left"/>
      <w:pPr>
        <w:ind w:left="851" w:hanging="284"/>
      </w:pPr>
      <w:rPr>
        <w:rFonts w:hint="default"/>
      </w:rPr>
    </w:lvl>
    <w:lvl w:ilvl="3">
      <w:start w:val="1"/>
      <w:numFmt w:val="lowerRoman"/>
      <w:lvlText w:val="%4."/>
      <w:lvlJc w:val="left"/>
      <w:pPr>
        <w:ind w:left="1134" w:hanging="283"/>
      </w:pPr>
      <w:rPr>
        <w:rFonts w:hint="default"/>
      </w:rPr>
    </w:lvl>
    <w:lvl w:ilvl="4">
      <w:start w:val="1"/>
      <w:numFmt w:val="lowerLetter"/>
      <w:lvlText w:val="(%5)"/>
      <w:lvlJc w:val="left"/>
      <w:pPr>
        <w:ind w:left="1418" w:hanging="284"/>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1" w15:restartNumberingAfterBreak="0">
    <w:nsid w:val="1C19155C"/>
    <w:multiLevelType w:val="multilevel"/>
    <w:tmpl w:val="4D26FDF8"/>
    <w:numStyleLink w:val="AppendixList"/>
  </w:abstractNum>
  <w:abstractNum w:abstractNumId="12" w15:restartNumberingAfterBreak="0">
    <w:nsid w:val="1C8A0942"/>
    <w:multiLevelType w:val="multilevel"/>
    <w:tmpl w:val="749E2B62"/>
    <w:lvl w:ilvl="0">
      <w:start w:val="1"/>
      <w:numFmt w:val="decimal"/>
      <w:lvlText w:val="%1"/>
      <w:lvlJc w:val="left"/>
      <w:pPr>
        <w:ind w:left="851" w:hanging="851"/>
      </w:pPr>
      <w:rPr>
        <w:rFonts w:hint="default"/>
      </w:rPr>
    </w:lvl>
    <w:lvl w:ilvl="1">
      <w:start w:val="1"/>
      <w:numFmt w:val="decimal"/>
      <w:lvlText w:val="%1.%2"/>
      <w:lvlJc w:val="left"/>
      <w:pPr>
        <w:tabs>
          <w:tab w:val="num" w:pos="794"/>
        </w:tabs>
        <w:ind w:left="851" w:hanging="851"/>
      </w:pPr>
      <w:rPr>
        <w:rFonts w:hint="default"/>
      </w:rPr>
    </w:lvl>
    <w:lvl w:ilvl="2">
      <w:start w:val="1"/>
      <w:numFmt w:val="decimal"/>
      <w:lvlText w:val="%1.%2.%3"/>
      <w:lvlJc w:val="left"/>
      <w:pPr>
        <w:tabs>
          <w:tab w:val="num" w:pos="794"/>
        </w:tabs>
        <w:ind w:left="851" w:hanging="851"/>
      </w:pPr>
      <w:rPr>
        <w:rFonts w:hint="default"/>
      </w:rPr>
    </w:lvl>
    <w:lvl w:ilvl="3">
      <w:start w:val="1"/>
      <w:numFmt w:val="decimal"/>
      <w:lvlText w:val="%1.%2.%3.%4"/>
      <w:lvlJc w:val="left"/>
      <w:pPr>
        <w:ind w:left="851" w:hanging="851"/>
      </w:pPr>
      <w:rPr>
        <w:rFonts w:hint="default"/>
      </w:rPr>
    </w:lvl>
    <w:lvl w:ilvl="4">
      <w:start w:val="1"/>
      <w:numFmt w:val="decimal"/>
      <w:lvlText w:val="%1.%2.%3.%4.%5"/>
      <w:lvlJc w:val="left"/>
      <w:pPr>
        <w:ind w:left="0" w:firstLine="0"/>
      </w:pPr>
      <w:rPr>
        <w:rFonts w:hint="default"/>
      </w:rPr>
    </w:lvl>
    <w:lvl w:ilvl="5">
      <w:start w:val="1"/>
      <w:numFmt w:val="upperLetter"/>
      <w:lvlRestart w:val="0"/>
      <w:lvlText w:val="Appendix %6"/>
      <w:lvlJc w:val="left"/>
      <w:pPr>
        <w:ind w:left="0" w:firstLine="0"/>
      </w:pPr>
      <w:rPr>
        <w:rFonts w:ascii="Arial Bold" w:hAnsi="Arial Bold" w:hint="default"/>
        <w:bCs w:val="0"/>
        <w:i w:val="0"/>
        <w:iCs w:val="0"/>
        <w:caps w:val="0"/>
        <w:smallCaps w:val="0"/>
        <w:strike w:val="0"/>
        <w:dstrike w:val="0"/>
        <w:noProof w:val="0"/>
        <w:vanish w:val="0"/>
        <w:color w:val="023E5C" w:themeColor="text2"/>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6">
      <w:start w:val="1"/>
      <w:numFmt w:val="decimal"/>
      <w:lvlText w:val="%6.%7"/>
      <w:lvlJc w:val="left"/>
      <w:pPr>
        <w:tabs>
          <w:tab w:val="num" w:pos="851"/>
        </w:tabs>
        <w:ind w:left="851" w:hanging="851"/>
      </w:pPr>
      <w:rPr>
        <w:rFonts w:hint="default"/>
      </w:rPr>
    </w:lvl>
    <w:lvl w:ilvl="7">
      <w:start w:val="1"/>
      <w:numFmt w:val="decimal"/>
      <w:lvlText w:val="%6.%7.%8"/>
      <w:lvlJc w:val="left"/>
      <w:pPr>
        <w:tabs>
          <w:tab w:val="num" w:pos="851"/>
        </w:tabs>
        <w:ind w:left="851" w:hanging="851"/>
      </w:pPr>
      <w:rPr>
        <w:rFonts w:hint="default"/>
      </w:rPr>
    </w:lvl>
    <w:lvl w:ilvl="8">
      <w:start w:val="1"/>
      <w:numFmt w:val="decimal"/>
      <w:lvlText w:val="%6.%7.%8.%9"/>
      <w:lvlJc w:val="left"/>
      <w:pPr>
        <w:tabs>
          <w:tab w:val="num" w:pos="851"/>
        </w:tabs>
        <w:ind w:left="851" w:hanging="851"/>
      </w:pPr>
      <w:rPr>
        <w:rFonts w:hint="default"/>
      </w:rPr>
    </w:lvl>
  </w:abstractNum>
  <w:abstractNum w:abstractNumId="13" w15:restartNumberingAfterBreak="0">
    <w:nsid w:val="1CC862E1"/>
    <w:multiLevelType w:val="multilevel"/>
    <w:tmpl w:val="C284D0B0"/>
    <w:styleLink w:val="FigureNumbers"/>
    <w:lvl w:ilvl="0">
      <w:start w:val="1"/>
      <w:numFmt w:val="decimal"/>
      <w:pStyle w:val="FigureTitle"/>
      <w:lvlText w:val="Figure %1."/>
      <w:lvlJc w:val="left"/>
      <w:pPr>
        <w:ind w:left="1134" w:hanging="1134"/>
      </w:pPr>
      <w:rPr>
        <w:rFonts w:hint="default"/>
        <w:b/>
        <w:i w:val="0"/>
        <w:caps w:val="0"/>
        <w:color w:val="023E5C" w:themeColor="text2"/>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1D9A5394"/>
    <w:multiLevelType w:val="multilevel"/>
    <w:tmpl w:val="69BE1636"/>
    <w:styleLink w:val="SDbulletlist"/>
    <w:lvl w:ilvl="0">
      <w:start w:val="1"/>
      <w:numFmt w:val="bullet"/>
      <w:pStyle w:val="ListBullet"/>
      <w:lvlText w:val=""/>
      <w:lvlJc w:val="left"/>
      <w:pPr>
        <w:ind w:left="284" w:hanging="284"/>
      </w:pPr>
      <w:rPr>
        <w:rFonts w:ascii="Symbol" w:hAnsi="Symbol" w:hint="default"/>
      </w:rPr>
    </w:lvl>
    <w:lvl w:ilvl="1">
      <w:numFmt w:val="bullet"/>
      <w:pStyle w:val="ListBullet2"/>
      <w:lvlText w:val="–"/>
      <w:lvlJc w:val="left"/>
      <w:pPr>
        <w:ind w:left="568" w:hanging="284"/>
      </w:pPr>
      <w:rPr>
        <w:rFonts w:ascii="Arial" w:hAnsi="Arial" w:hint="default"/>
        <w:color w:val="auto"/>
      </w:rPr>
    </w:lvl>
    <w:lvl w:ilvl="2">
      <w:numFmt w:val="bullet"/>
      <w:pStyle w:val="ListBullet3"/>
      <w:lvlText w:val="»"/>
      <w:lvlJc w:val="left"/>
      <w:pPr>
        <w:ind w:left="852" w:hanging="284"/>
      </w:pPr>
      <w:rPr>
        <w:rFonts w:ascii="Arial" w:hAnsi="Arial" w:hint="default"/>
      </w:rPr>
    </w:lvl>
    <w:lvl w:ilvl="3">
      <w:numFmt w:val="bullet"/>
      <w:pStyle w:val="ListBullet4"/>
      <w:lvlText w:val="+"/>
      <w:lvlJc w:val="left"/>
      <w:pPr>
        <w:ind w:left="1136" w:hanging="284"/>
      </w:pPr>
      <w:rPr>
        <w:rFonts w:ascii="Arial" w:hAnsi="Arial" w:hint="default"/>
      </w:rPr>
    </w:lvl>
    <w:lvl w:ilvl="4">
      <w:numFmt w:val="bullet"/>
      <w:pStyle w:val="ListBullet5"/>
      <w:lvlText w:val=""/>
      <w:lvlJc w:val="left"/>
      <w:pPr>
        <w:ind w:left="1420" w:hanging="284"/>
      </w:pPr>
      <w:rPr>
        <w:rFonts w:ascii="Symbol" w:hAnsi="Symbol" w:hint="default"/>
        <w:color w:val="auto"/>
      </w:rPr>
    </w:lvl>
    <w:lvl w:ilvl="5">
      <w:numFmt w:val="bullet"/>
      <w:lvlText w:val="–"/>
      <w:lvlJc w:val="left"/>
      <w:pPr>
        <w:ind w:left="1704" w:hanging="284"/>
      </w:pPr>
      <w:rPr>
        <w:rFonts w:ascii="Arial" w:hAnsi="Arial" w:hint="default"/>
        <w:color w:val="auto"/>
      </w:rPr>
    </w:lvl>
    <w:lvl w:ilvl="6">
      <w:numFmt w:val="bullet"/>
      <w:lvlText w:val="»"/>
      <w:lvlJc w:val="left"/>
      <w:pPr>
        <w:tabs>
          <w:tab w:val="num" w:pos="2064"/>
        </w:tabs>
        <w:ind w:left="1988" w:hanging="284"/>
      </w:pPr>
      <w:rPr>
        <w:rFonts w:ascii="Arial" w:hAnsi="Arial" w:hint="default"/>
      </w:rPr>
    </w:lvl>
    <w:lvl w:ilvl="7">
      <w:numFmt w:val="bullet"/>
      <w:lvlText w:val="+"/>
      <w:lvlJc w:val="left"/>
      <w:pPr>
        <w:tabs>
          <w:tab w:val="num" w:pos="2348"/>
        </w:tabs>
        <w:ind w:left="2272" w:hanging="284"/>
      </w:pPr>
      <w:rPr>
        <w:rFonts w:ascii="Arial" w:hAnsi="Arial" w:hint="default"/>
      </w:rPr>
    </w:lvl>
    <w:lvl w:ilvl="8">
      <w:numFmt w:val="bullet"/>
      <w:lvlText w:val=""/>
      <w:lvlJc w:val="left"/>
      <w:pPr>
        <w:tabs>
          <w:tab w:val="num" w:pos="2632"/>
        </w:tabs>
        <w:ind w:left="2556" w:hanging="284"/>
      </w:pPr>
      <w:rPr>
        <w:rFonts w:ascii="Wingdings" w:hAnsi="Wingdings" w:hint="default"/>
        <w:color w:val="auto"/>
      </w:rPr>
    </w:lvl>
  </w:abstractNum>
  <w:abstractNum w:abstractNumId="15" w15:restartNumberingAfterBreak="0">
    <w:nsid w:val="20336ADE"/>
    <w:multiLevelType w:val="multilevel"/>
    <w:tmpl w:val="131EEC6C"/>
    <w:styleLink w:val="TableNumbers"/>
    <w:lvl w:ilvl="0">
      <w:start w:val="1"/>
      <w:numFmt w:val="decimal"/>
      <w:pStyle w:val="TableTitle"/>
      <w:lvlText w:val="Table %1."/>
      <w:lvlJc w:val="left"/>
      <w:pPr>
        <w:ind w:left="1134" w:hanging="1134"/>
      </w:pPr>
      <w:rPr>
        <w:rFonts w:hint="default"/>
        <w:b/>
        <w:i w:val="0"/>
        <w:caps w:val="0"/>
        <w:color w:val="023E5C" w:themeColor="text2"/>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6" w15:restartNumberingAfterBreak="0">
    <w:nsid w:val="23F92F27"/>
    <w:multiLevelType w:val="multilevel"/>
    <w:tmpl w:val="E7AE98CC"/>
    <w:lvl w:ilvl="0">
      <w:start w:val="1"/>
      <w:numFmt w:val="decimal"/>
      <w:lvlText w:val="%1."/>
      <w:lvlJc w:val="left"/>
      <w:pPr>
        <w:ind w:left="360" w:hanging="360"/>
      </w:pPr>
    </w:lvl>
    <w:lvl w:ilvl="1">
      <w:start w:val="6"/>
      <w:numFmt w:val="decimal"/>
      <w:isLgl/>
      <w:lvlText w:val="%1.%2"/>
      <w:lvlJc w:val="left"/>
      <w:pPr>
        <w:ind w:left="360" w:hanging="36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17" w15:restartNumberingAfterBreak="0">
    <w:nsid w:val="27F64226"/>
    <w:multiLevelType w:val="multilevel"/>
    <w:tmpl w:val="F47CFCCE"/>
    <w:styleLink w:val="ExampleBoxBullets"/>
    <w:lvl w:ilvl="0">
      <w:start w:val="1"/>
      <w:numFmt w:val="bullet"/>
      <w:pStyle w:val="ExampleBoxBullet"/>
      <w:lvlText w:val=""/>
      <w:lvlJc w:val="left"/>
      <w:pPr>
        <w:tabs>
          <w:tab w:val="num" w:pos="284"/>
        </w:tabs>
        <w:ind w:left="567" w:hanging="283"/>
      </w:pPr>
      <w:rPr>
        <w:rFonts w:ascii="Symbol" w:hAnsi="Symbol" w:hint="default"/>
        <w:color w:val="auto"/>
      </w:rPr>
    </w:lvl>
    <w:lvl w:ilvl="1">
      <w:start w:val="1"/>
      <w:numFmt w:val="bullet"/>
      <w:lvlText w:val=""/>
      <w:lvlJc w:val="left"/>
      <w:pPr>
        <w:tabs>
          <w:tab w:val="num" w:pos="284"/>
        </w:tabs>
        <w:ind w:left="567" w:hanging="283"/>
      </w:pPr>
      <w:rPr>
        <w:rFonts w:ascii="Symbol" w:hAnsi="Symbol" w:hint="default"/>
        <w:color w:val="auto"/>
      </w:rPr>
    </w:lvl>
    <w:lvl w:ilvl="2">
      <w:start w:val="1"/>
      <w:numFmt w:val="bullet"/>
      <w:lvlText w:val="–"/>
      <w:lvlJc w:val="left"/>
      <w:pPr>
        <w:ind w:left="624" w:hanging="340"/>
      </w:pPr>
      <w:rPr>
        <w:rFonts w:ascii="Arial" w:hAnsi="Arial" w:hint="default"/>
        <w:color w:val="023E5C" w:themeColor="text2"/>
      </w:rPr>
    </w:lvl>
    <w:lvl w:ilvl="3">
      <w:start w:val="1"/>
      <w:numFmt w:val="bullet"/>
      <w:lvlText w:val="»"/>
      <w:lvlJc w:val="left"/>
      <w:pPr>
        <w:ind w:left="794" w:hanging="510"/>
      </w:pPr>
      <w:rPr>
        <w:rFonts w:ascii="Arial" w:hAnsi="Arial" w:hint="default"/>
        <w:color w:val="023E5C" w:themeColor="text2"/>
      </w:rPr>
    </w:lvl>
    <w:lvl w:ilvl="4">
      <w:start w:val="1"/>
      <w:numFmt w:val="lowerLetter"/>
      <w:lvlText w:val="(%5)"/>
      <w:lvlJc w:val="left"/>
      <w:pPr>
        <w:ind w:left="850" w:hanging="170"/>
      </w:pPr>
      <w:rPr>
        <w:rFonts w:hint="default"/>
      </w:rPr>
    </w:lvl>
    <w:lvl w:ilvl="5">
      <w:start w:val="1"/>
      <w:numFmt w:val="lowerRoman"/>
      <w:lvlText w:val="(%6)"/>
      <w:lvlJc w:val="left"/>
      <w:pPr>
        <w:ind w:left="1020" w:hanging="170"/>
      </w:pPr>
      <w:rPr>
        <w:rFonts w:hint="default"/>
      </w:rPr>
    </w:lvl>
    <w:lvl w:ilvl="6">
      <w:start w:val="1"/>
      <w:numFmt w:val="decimal"/>
      <w:lvlText w:val="%7."/>
      <w:lvlJc w:val="left"/>
      <w:pPr>
        <w:ind w:left="1190" w:hanging="170"/>
      </w:pPr>
      <w:rPr>
        <w:rFonts w:hint="default"/>
      </w:rPr>
    </w:lvl>
    <w:lvl w:ilvl="7">
      <w:start w:val="1"/>
      <w:numFmt w:val="lowerLetter"/>
      <w:lvlText w:val="%8."/>
      <w:lvlJc w:val="left"/>
      <w:pPr>
        <w:ind w:left="1360" w:hanging="170"/>
      </w:pPr>
      <w:rPr>
        <w:rFonts w:hint="default"/>
      </w:rPr>
    </w:lvl>
    <w:lvl w:ilvl="8">
      <w:start w:val="1"/>
      <w:numFmt w:val="lowerRoman"/>
      <w:lvlText w:val="%9."/>
      <w:lvlJc w:val="left"/>
      <w:pPr>
        <w:ind w:left="1530" w:hanging="170"/>
      </w:pPr>
      <w:rPr>
        <w:rFonts w:hint="default"/>
      </w:rPr>
    </w:lvl>
  </w:abstractNum>
  <w:abstractNum w:abstractNumId="18" w15:restartNumberingAfterBreak="0">
    <w:nsid w:val="2AE26146"/>
    <w:multiLevelType w:val="multilevel"/>
    <w:tmpl w:val="13B2010E"/>
    <w:numStyleLink w:val="NumberedHeadings"/>
  </w:abstractNum>
  <w:abstractNum w:abstractNumId="19" w15:restartNumberingAfterBreak="0">
    <w:nsid w:val="2CE80DD9"/>
    <w:multiLevelType w:val="multilevel"/>
    <w:tmpl w:val="8744E50C"/>
    <w:styleLink w:val="NPRMListaiA1"/>
    <w:lvl w:ilvl="0">
      <w:start w:val="1"/>
      <w:numFmt w:val="none"/>
      <w:pStyle w:val="ListNumber"/>
      <w:suff w:val="nothing"/>
      <w:lvlText w:val="%1"/>
      <w:lvlJc w:val="left"/>
      <w:pPr>
        <w:ind w:left="0" w:firstLine="0"/>
      </w:pPr>
      <w:rPr>
        <w:rFonts w:hint="default"/>
      </w:rPr>
    </w:lvl>
    <w:lvl w:ilvl="1">
      <w:start w:val="1"/>
      <w:numFmt w:val="lowerLetter"/>
      <w:pStyle w:val="ListNumber2"/>
      <w:lvlText w:val="%2."/>
      <w:lvlJc w:val="left"/>
      <w:pPr>
        <w:ind w:left="568" w:hanging="284"/>
      </w:pPr>
      <w:rPr>
        <w:rFonts w:hint="default"/>
      </w:rPr>
    </w:lvl>
    <w:lvl w:ilvl="2">
      <w:start w:val="1"/>
      <w:numFmt w:val="lowerRoman"/>
      <w:pStyle w:val="ListNumber3"/>
      <w:lvlText w:val="%3."/>
      <w:lvlJc w:val="left"/>
      <w:pPr>
        <w:ind w:left="852" w:hanging="284"/>
      </w:pPr>
      <w:rPr>
        <w:rFonts w:hint="default"/>
      </w:rPr>
    </w:lvl>
    <w:lvl w:ilvl="3">
      <w:start w:val="1"/>
      <w:numFmt w:val="upperLetter"/>
      <w:pStyle w:val="ListNumber4"/>
      <w:lvlText w:val="%4."/>
      <w:lvlJc w:val="left"/>
      <w:pPr>
        <w:ind w:left="1136" w:hanging="284"/>
      </w:pPr>
      <w:rPr>
        <w:rFonts w:hint="default"/>
      </w:rPr>
    </w:lvl>
    <w:lvl w:ilvl="4">
      <w:start w:val="1"/>
      <w:numFmt w:val="decimal"/>
      <w:pStyle w:val="ListNumber5"/>
      <w:lvlText w:val="%5."/>
      <w:lvlJc w:val="left"/>
      <w:pPr>
        <w:ind w:left="1420" w:hanging="284"/>
      </w:pPr>
      <w:rPr>
        <w:rFonts w:hint="default"/>
      </w:rPr>
    </w:lvl>
    <w:lvl w:ilvl="5">
      <w:start w:val="1"/>
      <w:numFmt w:val="bullet"/>
      <w:lvlText w:val=""/>
      <w:lvlJc w:val="left"/>
      <w:pPr>
        <w:ind w:left="1704" w:hanging="284"/>
      </w:pPr>
      <w:rPr>
        <w:rFonts w:ascii="Symbol" w:hAnsi="Symbol" w:hint="default"/>
        <w:color w:val="auto"/>
      </w:rPr>
    </w:lvl>
    <w:lvl w:ilvl="6">
      <w:start w:val="1"/>
      <w:numFmt w:val="bullet"/>
      <w:lvlText w:val="–"/>
      <w:lvlJc w:val="left"/>
      <w:pPr>
        <w:ind w:left="1988" w:hanging="284"/>
      </w:pPr>
      <w:rPr>
        <w:rFonts w:ascii="Arial" w:hAnsi="Arial" w:hint="default"/>
        <w:color w:val="auto"/>
      </w:rPr>
    </w:lvl>
    <w:lvl w:ilvl="7">
      <w:start w:val="1"/>
      <w:numFmt w:val="bullet"/>
      <w:lvlText w:val="»"/>
      <w:lvlJc w:val="left"/>
      <w:pPr>
        <w:ind w:left="2272" w:hanging="284"/>
      </w:pPr>
      <w:rPr>
        <w:rFonts w:ascii="Arial" w:hAnsi="Arial" w:hint="default"/>
      </w:rPr>
    </w:lvl>
    <w:lvl w:ilvl="8">
      <w:start w:val="1"/>
      <w:numFmt w:val="lowerRoman"/>
      <w:lvlText w:val="%9."/>
      <w:lvlJc w:val="left"/>
      <w:pPr>
        <w:ind w:left="2556" w:hanging="284"/>
      </w:pPr>
      <w:rPr>
        <w:rFonts w:hint="default"/>
      </w:rPr>
    </w:lvl>
  </w:abstractNum>
  <w:abstractNum w:abstractNumId="20" w15:restartNumberingAfterBreak="0">
    <w:nsid w:val="2D890E47"/>
    <w:multiLevelType w:val="hybridMultilevel"/>
    <w:tmpl w:val="53B83F20"/>
    <w:lvl w:ilvl="0" w:tplc="6B982C78">
      <w:start w:val="1"/>
      <w:numFmt w:val="decimal"/>
      <w:pStyle w:val="SourceNotesNumbered"/>
      <w:lvlText w:val="%1."/>
      <w:lvlJc w:val="left"/>
      <w:pPr>
        <w:ind w:left="720" w:hanging="360"/>
      </w:pPr>
      <w:rPr>
        <w:rFonts w:hint="default"/>
        <w:caps w:val="0"/>
        <w:vanish w:val="0"/>
        <w:color w:val="000000" w:themeColor="text1"/>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21" w15:restartNumberingAfterBreak="0">
    <w:nsid w:val="31316138"/>
    <w:multiLevelType w:val="multilevel"/>
    <w:tmpl w:val="A3380760"/>
    <w:numStyleLink w:val="List1Legal"/>
  </w:abstractNum>
  <w:abstractNum w:abstractNumId="22" w15:restartNumberingAfterBreak="0">
    <w:nsid w:val="31A8391D"/>
    <w:multiLevelType w:val="multilevel"/>
    <w:tmpl w:val="C284D0B0"/>
    <w:numStyleLink w:val="FigureNumbers"/>
  </w:abstractNum>
  <w:abstractNum w:abstractNumId="23" w15:restartNumberingAfterBreak="0">
    <w:nsid w:val="374F11D6"/>
    <w:multiLevelType w:val="multilevel"/>
    <w:tmpl w:val="131EEC6C"/>
    <w:numStyleLink w:val="TableNumbers"/>
  </w:abstractNum>
  <w:abstractNum w:abstractNumId="24" w15:restartNumberingAfterBreak="0">
    <w:nsid w:val="37FA238A"/>
    <w:multiLevelType w:val="multilevel"/>
    <w:tmpl w:val="4D26FDF8"/>
    <w:styleLink w:val="AppendixList"/>
    <w:lvl w:ilvl="0">
      <w:start w:val="1"/>
      <w:numFmt w:val="upperLetter"/>
      <w:pStyle w:val="AppendixHeading1"/>
      <w:lvlText w:val="Appendix %1"/>
      <w:lvlJc w:val="left"/>
      <w:pPr>
        <w:ind w:left="0" w:firstLine="0"/>
      </w:pPr>
      <w:rPr>
        <w:rFonts w:hint="default"/>
      </w:rPr>
    </w:lvl>
    <w:lvl w:ilvl="1">
      <w:start w:val="1"/>
      <w:numFmt w:val="decimal"/>
      <w:pStyle w:val="AppendixHeading2"/>
      <w:lvlText w:val="%1.%2"/>
      <w:lvlJc w:val="left"/>
      <w:pPr>
        <w:ind w:left="1134" w:hanging="1134"/>
      </w:pPr>
      <w:rPr>
        <w:rFonts w:hint="default"/>
      </w:rPr>
    </w:lvl>
    <w:lvl w:ilvl="2">
      <w:start w:val="1"/>
      <w:numFmt w:val="decimal"/>
      <w:pStyle w:val="AppendixHeading3"/>
      <w:lvlText w:val="%1.%2.%3"/>
      <w:lvlJc w:val="left"/>
      <w:pPr>
        <w:ind w:left="1134" w:hanging="1134"/>
      </w:pPr>
      <w:rPr>
        <w:rFonts w:hint="default"/>
      </w:rPr>
    </w:lvl>
    <w:lvl w:ilvl="3">
      <w:start w:val="1"/>
      <w:numFmt w:val="decimal"/>
      <w:pStyle w:val="AppendixHeading4"/>
      <w:lvlText w:val="%1.%2.%3.%4"/>
      <w:lvlJc w:val="left"/>
      <w:pPr>
        <w:ind w:left="1134" w:hanging="1134"/>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5" w15:restartNumberingAfterBreak="0">
    <w:nsid w:val="41C3290E"/>
    <w:multiLevelType w:val="hybridMultilevel"/>
    <w:tmpl w:val="8A6263DE"/>
    <w:lvl w:ilvl="0" w:tplc="28721EDE">
      <w:numFmt w:val="bullet"/>
      <w:lvlText w:val="-"/>
      <w:lvlJc w:val="left"/>
      <w:pPr>
        <w:ind w:left="1074" w:hanging="360"/>
      </w:pPr>
      <w:rPr>
        <w:rFonts w:ascii="Arial" w:eastAsiaTheme="minorEastAsia" w:hAnsi="Arial" w:cs="Arial" w:hint="default"/>
      </w:rPr>
    </w:lvl>
    <w:lvl w:ilvl="1" w:tplc="0C090003" w:tentative="1">
      <w:start w:val="1"/>
      <w:numFmt w:val="bullet"/>
      <w:lvlText w:val="o"/>
      <w:lvlJc w:val="left"/>
      <w:pPr>
        <w:ind w:left="1794" w:hanging="360"/>
      </w:pPr>
      <w:rPr>
        <w:rFonts w:ascii="Courier New" w:hAnsi="Courier New" w:cs="Courier New" w:hint="default"/>
      </w:rPr>
    </w:lvl>
    <w:lvl w:ilvl="2" w:tplc="0C090005" w:tentative="1">
      <w:start w:val="1"/>
      <w:numFmt w:val="bullet"/>
      <w:lvlText w:val=""/>
      <w:lvlJc w:val="left"/>
      <w:pPr>
        <w:ind w:left="2514" w:hanging="360"/>
      </w:pPr>
      <w:rPr>
        <w:rFonts w:ascii="Wingdings" w:hAnsi="Wingdings" w:hint="default"/>
      </w:rPr>
    </w:lvl>
    <w:lvl w:ilvl="3" w:tplc="0C090001" w:tentative="1">
      <w:start w:val="1"/>
      <w:numFmt w:val="bullet"/>
      <w:lvlText w:val=""/>
      <w:lvlJc w:val="left"/>
      <w:pPr>
        <w:ind w:left="3234" w:hanging="360"/>
      </w:pPr>
      <w:rPr>
        <w:rFonts w:ascii="Symbol" w:hAnsi="Symbol" w:hint="default"/>
      </w:rPr>
    </w:lvl>
    <w:lvl w:ilvl="4" w:tplc="0C090003" w:tentative="1">
      <w:start w:val="1"/>
      <w:numFmt w:val="bullet"/>
      <w:lvlText w:val="o"/>
      <w:lvlJc w:val="left"/>
      <w:pPr>
        <w:ind w:left="3954" w:hanging="360"/>
      </w:pPr>
      <w:rPr>
        <w:rFonts w:ascii="Courier New" w:hAnsi="Courier New" w:cs="Courier New" w:hint="default"/>
      </w:rPr>
    </w:lvl>
    <w:lvl w:ilvl="5" w:tplc="0C090005" w:tentative="1">
      <w:start w:val="1"/>
      <w:numFmt w:val="bullet"/>
      <w:lvlText w:val=""/>
      <w:lvlJc w:val="left"/>
      <w:pPr>
        <w:ind w:left="4674" w:hanging="360"/>
      </w:pPr>
      <w:rPr>
        <w:rFonts w:ascii="Wingdings" w:hAnsi="Wingdings" w:hint="default"/>
      </w:rPr>
    </w:lvl>
    <w:lvl w:ilvl="6" w:tplc="0C090001" w:tentative="1">
      <w:start w:val="1"/>
      <w:numFmt w:val="bullet"/>
      <w:lvlText w:val=""/>
      <w:lvlJc w:val="left"/>
      <w:pPr>
        <w:ind w:left="5394" w:hanging="360"/>
      </w:pPr>
      <w:rPr>
        <w:rFonts w:ascii="Symbol" w:hAnsi="Symbol" w:hint="default"/>
      </w:rPr>
    </w:lvl>
    <w:lvl w:ilvl="7" w:tplc="0C090003" w:tentative="1">
      <w:start w:val="1"/>
      <w:numFmt w:val="bullet"/>
      <w:lvlText w:val="o"/>
      <w:lvlJc w:val="left"/>
      <w:pPr>
        <w:ind w:left="6114" w:hanging="360"/>
      </w:pPr>
      <w:rPr>
        <w:rFonts w:ascii="Courier New" w:hAnsi="Courier New" w:cs="Courier New" w:hint="default"/>
      </w:rPr>
    </w:lvl>
    <w:lvl w:ilvl="8" w:tplc="0C090005" w:tentative="1">
      <w:start w:val="1"/>
      <w:numFmt w:val="bullet"/>
      <w:lvlText w:val=""/>
      <w:lvlJc w:val="left"/>
      <w:pPr>
        <w:ind w:left="6834" w:hanging="360"/>
      </w:pPr>
      <w:rPr>
        <w:rFonts w:ascii="Wingdings" w:hAnsi="Wingdings" w:hint="default"/>
      </w:rPr>
    </w:lvl>
  </w:abstractNum>
  <w:abstractNum w:abstractNumId="26" w15:restartNumberingAfterBreak="0">
    <w:nsid w:val="41D83F71"/>
    <w:multiLevelType w:val="hybridMultilevel"/>
    <w:tmpl w:val="0FE87730"/>
    <w:lvl w:ilvl="0" w:tplc="A1FCD08C">
      <w:start w:val="3"/>
      <w:numFmt w:val="decimal"/>
      <w:lvlText w:val="%1."/>
      <w:lvlJc w:val="left"/>
      <w:pPr>
        <w:tabs>
          <w:tab w:val="num" w:pos="720"/>
        </w:tabs>
        <w:ind w:left="720" w:hanging="360"/>
      </w:pPr>
    </w:lvl>
    <w:lvl w:ilvl="1" w:tplc="397829BC" w:tentative="1">
      <w:start w:val="1"/>
      <w:numFmt w:val="decimal"/>
      <w:lvlText w:val="%2."/>
      <w:lvlJc w:val="left"/>
      <w:pPr>
        <w:tabs>
          <w:tab w:val="num" w:pos="1440"/>
        </w:tabs>
        <w:ind w:left="1440" w:hanging="360"/>
      </w:pPr>
    </w:lvl>
    <w:lvl w:ilvl="2" w:tplc="5ABA20D4" w:tentative="1">
      <w:start w:val="1"/>
      <w:numFmt w:val="decimal"/>
      <w:lvlText w:val="%3."/>
      <w:lvlJc w:val="left"/>
      <w:pPr>
        <w:tabs>
          <w:tab w:val="num" w:pos="2160"/>
        </w:tabs>
        <w:ind w:left="2160" w:hanging="360"/>
      </w:pPr>
    </w:lvl>
    <w:lvl w:ilvl="3" w:tplc="DDD60804" w:tentative="1">
      <w:start w:val="1"/>
      <w:numFmt w:val="decimal"/>
      <w:lvlText w:val="%4."/>
      <w:lvlJc w:val="left"/>
      <w:pPr>
        <w:tabs>
          <w:tab w:val="num" w:pos="2880"/>
        </w:tabs>
        <w:ind w:left="2880" w:hanging="360"/>
      </w:pPr>
    </w:lvl>
    <w:lvl w:ilvl="4" w:tplc="BBECF0B6" w:tentative="1">
      <w:start w:val="1"/>
      <w:numFmt w:val="decimal"/>
      <w:lvlText w:val="%5."/>
      <w:lvlJc w:val="left"/>
      <w:pPr>
        <w:tabs>
          <w:tab w:val="num" w:pos="3600"/>
        </w:tabs>
        <w:ind w:left="3600" w:hanging="360"/>
      </w:pPr>
    </w:lvl>
    <w:lvl w:ilvl="5" w:tplc="FD82216C" w:tentative="1">
      <w:start w:val="1"/>
      <w:numFmt w:val="decimal"/>
      <w:lvlText w:val="%6."/>
      <w:lvlJc w:val="left"/>
      <w:pPr>
        <w:tabs>
          <w:tab w:val="num" w:pos="4320"/>
        </w:tabs>
        <w:ind w:left="4320" w:hanging="360"/>
      </w:pPr>
    </w:lvl>
    <w:lvl w:ilvl="6" w:tplc="B62C2AB2" w:tentative="1">
      <w:start w:val="1"/>
      <w:numFmt w:val="decimal"/>
      <w:lvlText w:val="%7."/>
      <w:lvlJc w:val="left"/>
      <w:pPr>
        <w:tabs>
          <w:tab w:val="num" w:pos="5040"/>
        </w:tabs>
        <w:ind w:left="5040" w:hanging="360"/>
      </w:pPr>
    </w:lvl>
    <w:lvl w:ilvl="7" w:tplc="75360C38" w:tentative="1">
      <w:start w:val="1"/>
      <w:numFmt w:val="decimal"/>
      <w:lvlText w:val="%8."/>
      <w:lvlJc w:val="left"/>
      <w:pPr>
        <w:tabs>
          <w:tab w:val="num" w:pos="5760"/>
        </w:tabs>
        <w:ind w:left="5760" w:hanging="360"/>
      </w:pPr>
    </w:lvl>
    <w:lvl w:ilvl="8" w:tplc="3BEAFA60" w:tentative="1">
      <w:start w:val="1"/>
      <w:numFmt w:val="decimal"/>
      <w:lvlText w:val="%9."/>
      <w:lvlJc w:val="left"/>
      <w:pPr>
        <w:tabs>
          <w:tab w:val="num" w:pos="6480"/>
        </w:tabs>
        <w:ind w:left="6480" w:hanging="360"/>
      </w:pPr>
    </w:lvl>
  </w:abstractNum>
  <w:abstractNum w:abstractNumId="27" w15:restartNumberingAfterBreak="0">
    <w:nsid w:val="46F55FB4"/>
    <w:multiLevelType w:val="multilevel"/>
    <w:tmpl w:val="CA34E4BA"/>
    <w:styleLink w:val="TablelistAC"/>
    <w:lvl w:ilvl="0">
      <w:start w:val="1"/>
      <w:numFmt w:val="none"/>
      <w:pStyle w:val="tablelistAC1"/>
      <w:lvlText w:val="%1"/>
      <w:lvlJc w:val="left"/>
      <w:pPr>
        <w:ind w:left="0" w:firstLine="0"/>
      </w:pPr>
      <w:rPr>
        <w:rFonts w:hint="default"/>
      </w:rPr>
    </w:lvl>
    <w:lvl w:ilvl="1">
      <w:start w:val="1"/>
      <w:numFmt w:val="decimal"/>
      <w:pStyle w:val="tablelistAC2"/>
      <w:lvlText w:val="%2."/>
      <w:lvlJc w:val="left"/>
      <w:pPr>
        <w:ind w:left="284" w:hanging="284"/>
      </w:pPr>
      <w:rPr>
        <w:rFonts w:hint="default"/>
      </w:rPr>
    </w:lvl>
    <w:lvl w:ilvl="2">
      <w:start w:val="1"/>
      <w:numFmt w:val="lowerLetter"/>
      <w:pStyle w:val="tablelistAC3"/>
      <w:lvlText w:val="%3."/>
      <w:lvlJc w:val="left"/>
      <w:pPr>
        <w:ind w:left="568" w:hanging="284"/>
      </w:pPr>
      <w:rPr>
        <w:rFonts w:hint="default"/>
      </w:rPr>
    </w:lvl>
    <w:lvl w:ilvl="3">
      <w:start w:val="1"/>
      <w:numFmt w:val="lowerRoman"/>
      <w:pStyle w:val="tablelistAC4"/>
      <w:lvlText w:val="%4."/>
      <w:lvlJc w:val="left"/>
      <w:pPr>
        <w:ind w:left="852" w:hanging="285"/>
      </w:pPr>
      <w:rPr>
        <w:rFonts w:hint="default"/>
      </w:rPr>
    </w:lvl>
    <w:lvl w:ilvl="4">
      <w:start w:val="1"/>
      <w:numFmt w:val="upperLetter"/>
      <w:lvlText w:val="%5."/>
      <w:lvlJc w:val="left"/>
      <w:pPr>
        <w:ind w:left="1136" w:hanging="285"/>
      </w:pPr>
      <w:rPr>
        <w:rFonts w:hint="default"/>
      </w:rPr>
    </w:lvl>
    <w:lvl w:ilvl="5">
      <w:start w:val="1"/>
      <w:numFmt w:val="bullet"/>
      <w:lvlText w:val=""/>
      <w:lvlJc w:val="left"/>
      <w:pPr>
        <w:ind w:left="1420" w:hanging="286"/>
      </w:pPr>
      <w:rPr>
        <w:rFonts w:ascii="Symbol" w:hAnsi="Symbol" w:hint="default"/>
      </w:rPr>
    </w:lvl>
    <w:lvl w:ilvl="6">
      <w:start w:val="1"/>
      <w:numFmt w:val="bullet"/>
      <w:lvlText w:val="–"/>
      <w:lvlJc w:val="left"/>
      <w:pPr>
        <w:ind w:left="1701" w:hanging="283"/>
      </w:pPr>
      <w:rPr>
        <w:rFonts w:ascii="Arial" w:hAnsi="Arial" w:hint="default"/>
        <w:color w:val="auto"/>
      </w:rPr>
    </w:lvl>
    <w:lvl w:ilvl="7">
      <w:start w:val="1"/>
      <w:numFmt w:val="bullet"/>
      <w:lvlText w:val="»"/>
      <w:lvlJc w:val="left"/>
      <w:pPr>
        <w:ind w:left="1988" w:firstLine="0"/>
      </w:pPr>
      <w:rPr>
        <w:rFonts w:ascii="Arial" w:hAnsi="Arial" w:hint="default"/>
      </w:rPr>
    </w:lvl>
    <w:lvl w:ilvl="8">
      <w:start w:val="1"/>
      <w:numFmt w:val="bullet"/>
      <w:lvlText w:val="+"/>
      <w:lvlJc w:val="left"/>
      <w:pPr>
        <w:ind w:left="2272" w:firstLine="0"/>
      </w:pPr>
      <w:rPr>
        <w:rFonts w:ascii="Arial" w:hAnsi="Arial" w:hint="default"/>
      </w:rPr>
    </w:lvl>
  </w:abstractNum>
  <w:abstractNum w:abstractNumId="28" w15:restartNumberingAfterBreak="0">
    <w:nsid w:val="4A9F7B60"/>
    <w:multiLevelType w:val="singleLevel"/>
    <w:tmpl w:val="A81E2D50"/>
    <w:lvl w:ilvl="0">
      <w:start w:val="1"/>
      <w:numFmt w:val="bullet"/>
      <w:lvlText w:val=""/>
      <w:lvlJc w:val="left"/>
      <w:pPr>
        <w:tabs>
          <w:tab w:val="num" w:pos="1559"/>
        </w:tabs>
        <w:ind w:left="1559" w:hanging="425"/>
      </w:pPr>
      <w:rPr>
        <w:rFonts w:ascii="ZapfDingbats" w:hAnsi="ZapfDingbats" w:hint="default"/>
        <w:sz w:val="12"/>
      </w:rPr>
    </w:lvl>
  </w:abstractNum>
  <w:abstractNum w:abstractNumId="29" w15:restartNumberingAfterBreak="0">
    <w:nsid w:val="51531AEA"/>
    <w:multiLevelType w:val="multilevel"/>
    <w:tmpl w:val="02CEE1AA"/>
    <w:styleLink w:val="AnnexHeadingList"/>
    <w:lvl w:ilvl="0">
      <w:start w:val="1"/>
      <w:numFmt w:val="upperLetter"/>
      <w:pStyle w:val="Annexidentifier"/>
      <w:lvlText w:val="Annex %1"/>
      <w:lvlJc w:val="left"/>
      <w:pPr>
        <w:ind w:left="0" w:firstLine="0"/>
      </w:pPr>
      <w:rPr>
        <w:rFonts w:hint="default"/>
      </w:rPr>
    </w:lvl>
    <w:lvl w:ilvl="1">
      <w:start w:val="1"/>
      <w:numFmt w:val="decimal"/>
      <w:pStyle w:val="Annexidentifier2numbered"/>
      <w:lvlText w:val="%1.%2"/>
      <w:lvlJc w:val="left"/>
      <w:pPr>
        <w:ind w:left="1134" w:hanging="1134"/>
      </w:pPr>
      <w:rPr>
        <w:rFonts w:hint="default"/>
      </w:rPr>
    </w:lvl>
    <w:lvl w:ilvl="2">
      <w:start w:val="1"/>
      <w:numFmt w:val="decimal"/>
      <w:pStyle w:val="Annexidentifier3numbered"/>
      <w:lvlText w:val="%1.%2.%3"/>
      <w:lvlJc w:val="left"/>
      <w:pPr>
        <w:ind w:left="1134" w:hanging="1134"/>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0" w15:restartNumberingAfterBreak="0">
    <w:nsid w:val="535249AF"/>
    <w:multiLevelType w:val="multilevel"/>
    <w:tmpl w:val="945E4078"/>
    <w:styleLink w:val="AppendixNumbers"/>
    <w:lvl w:ilvl="0">
      <w:start w:val="1"/>
      <w:numFmt w:val="upperLetter"/>
      <w:suff w:val="space"/>
      <w:lvlText w:val="Appendix %1 –"/>
      <w:lvlJc w:val="left"/>
      <w:pPr>
        <w:ind w:left="5104" w:firstLine="0"/>
      </w:pPr>
      <w:rPr>
        <w:rFonts w:hint="default"/>
      </w:rPr>
    </w:lvl>
    <w:lvl w:ilvl="1">
      <w:start w:val="1"/>
      <w:numFmt w:val="decimal"/>
      <w:pStyle w:val="AppendixNumbered2"/>
      <w:lvlText w:val="%1.%2"/>
      <w:lvlJc w:val="left"/>
      <w:pPr>
        <w:ind w:left="1560" w:hanging="1134"/>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31" w15:restartNumberingAfterBreak="0">
    <w:nsid w:val="56DB5F4C"/>
    <w:multiLevelType w:val="multilevel"/>
    <w:tmpl w:val="13B2010E"/>
    <w:styleLink w:val="NumberedHeadings"/>
    <w:lvl w:ilvl="0">
      <w:start w:val="1"/>
      <w:numFmt w:val="decimal"/>
      <w:pStyle w:val="Heading1"/>
      <w:lvlText w:val="%1"/>
      <w:lvlJc w:val="left"/>
      <w:pPr>
        <w:ind w:left="1134" w:hanging="1134"/>
      </w:pPr>
      <w:rPr>
        <w:rFonts w:hint="default"/>
      </w:rPr>
    </w:lvl>
    <w:lvl w:ilvl="1">
      <w:start w:val="1"/>
      <w:numFmt w:val="decimal"/>
      <w:pStyle w:val="Heading2"/>
      <w:lvlText w:val="%1.%2"/>
      <w:lvlJc w:val="left"/>
      <w:pPr>
        <w:ind w:left="1134" w:hanging="1134"/>
      </w:pPr>
      <w:rPr>
        <w:rFonts w:hint="default"/>
      </w:rPr>
    </w:lvl>
    <w:lvl w:ilvl="2">
      <w:start w:val="1"/>
      <w:numFmt w:val="decimal"/>
      <w:pStyle w:val="Heading3"/>
      <w:lvlText w:val="%1.%2.%3"/>
      <w:lvlJc w:val="left"/>
      <w:pPr>
        <w:ind w:left="1134" w:hanging="1134"/>
      </w:pPr>
      <w:rPr>
        <w:rFonts w:hint="default"/>
      </w:rPr>
    </w:lvl>
    <w:lvl w:ilvl="3">
      <w:start w:val="1"/>
      <w:numFmt w:val="decimal"/>
      <w:pStyle w:val="Heading4"/>
      <w:lvlText w:val="%1.%2.%3.%4"/>
      <w:lvlJc w:val="left"/>
      <w:pPr>
        <w:ind w:left="1134" w:hanging="1134"/>
      </w:pPr>
      <w:rPr>
        <w:rFonts w:hint="default"/>
      </w:rPr>
    </w:lvl>
    <w:lvl w:ilvl="4">
      <w:start w:val="1"/>
      <w:numFmt w:val="decimal"/>
      <w:pStyle w:val="Heading5"/>
      <w:lvlText w:val="%1.%2.%3.%4.%5"/>
      <w:lvlJc w:val="left"/>
      <w:pPr>
        <w:ind w:left="1418" w:hanging="1418"/>
      </w:pPr>
      <w:rPr>
        <w:rFonts w:hint="default"/>
      </w:rPr>
    </w:lvl>
    <w:lvl w:ilvl="5">
      <w:start w:val="1"/>
      <w:numFmt w:val="lowerRoman"/>
      <w:lvlText w:val="(%6)"/>
      <w:lvlJc w:val="left"/>
      <w:pPr>
        <w:ind w:left="1134" w:hanging="1134"/>
      </w:pPr>
      <w:rPr>
        <w:rFonts w:hint="default"/>
      </w:rPr>
    </w:lvl>
    <w:lvl w:ilvl="6">
      <w:start w:val="1"/>
      <w:numFmt w:val="decimal"/>
      <w:lvlText w:val="%7."/>
      <w:lvlJc w:val="left"/>
      <w:pPr>
        <w:ind w:left="1134" w:hanging="1134"/>
      </w:pPr>
      <w:rPr>
        <w:rFonts w:hint="default"/>
      </w:rPr>
    </w:lvl>
    <w:lvl w:ilvl="7">
      <w:start w:val="1"/>
      <w:numFmt w:val="lowerLetter"/>
      <w:lvlText w:val="%8."/>
      <w:lvlJc w:val="left"/>
      <w:pPr>
        <w:ind w:left="1134" w:hanging="1134"/>
      </w:pPr>
      <w:rPr>
        <w:rFonts w:hint="default"/>
      </w:rPr>
    </w:lvl>
    <w:lvl w:ilvl="8">
      <w:start w:val="1"/>
      <w:numFmt w:val="lowerRoman"/>
      <w:lvlText w:val="%9."/>
      <w:lvlJc w:val="left"/>
      <w:pPr>
        <w:ind w:left="1134" w:hanging="1134"/>
      </w:pPr>
      <w:rPr>
        <w:rFonts w:hint="default"/>
      </w:rPr>
    </w:lvl>
  </w:abstractNum>
  <w:abstractNum w:abstractNumId="32" w15:restartNumberingAfterBreak="0">
    <w:nsid w:val="59794637"/>
    <w:multiLevelType w:val="multilevel"/>
    <w:tmpl w:val="27D6BF50"/>
    <w:styleLink w:val="ACListaiA1"/>
    <w:lvl w:ilvl="0">
      <w:start w:val="1"/>
      <w:numFmt w:val="none"/>
      <w:pStyle w:val="List"/>
      <w:suff w:val="nothing"/>
      <w:lvlText w:val="%1"/>
      <w:lvlJc w:val="left"/>
      <w:pPr>
        <w:ind w:left="567" w:firstLine="0"/>
      </w:pPr>
      <w:rPr>
        <w:rFonts w:hint="default"/>
      </w:rPr>
    </w:lvl>
    <w:lvl w:ilvl="1">
      <w:start w:val="1"/>
      <w:numFmt w:val="lowerLetter"/>
      <w:pStyle w:val="List2"/>
      <w:lvlText w:val="%2."/>
      <w:lvlJc w:val="left"/>
      <w:pPr>
        <w:tabs>
          <w:tab w:val="num" w:pos="1135"/>
        </w:tabs>
        <w:ind w:left="1135" w:hanging="284"/>
      </w:pPr>
      <w:rPr>
        <w:rFonts w:hint="default"/>
      </w:rPr>
    </w:lvl>
    <w:lvl w:ilvl="2">
      <w:start w:val="1"/>
      <w:numFmt w:val="lowerRoman"/>
      <w:pStyle w:val="List3"/>
      <w:lvlText w:val="%3."/>
      <w:lvlJc w:val="left"/>
      <w:pPr>
        <w:tabs>
          <w:tab w:val="num" w:pos="1419"/>
        </w:tabs>
        <w:ind w:left="1419" w:hanging="284"/>
      </w:pPr>
      <w:rPr>
        <w:rFonts w:hint="default"/>
      </w:rPr>
    </w:lvl>
    <w:lvl w:ilvl="3">
      <w:start w:val="1"/>
      <w:numFmt w:val="upperLetter"/>
      <w:pStyle w:val="List4"/>
      <w:lvlText w:val="%4"/>
      <w:lvlJc w:val="left"/>
      <w:pPr>
        <w:tabs>
          <w:tab w:val="num" w:pos="1703"/>
        </w:tabs>
        <w:ind w:left="1703" w:hanging="284"/>
      </w:pPr>
      <w:rPr>
        <w:rFonts w:hint="default"/>
      </w:rPr>
    </w:lvl>
    <w:lvl w:ilvl="4">
      <w:start w:val="1"/>
      <w:numFmt w:val="decimal"/>
      <w:pStyle w:val="List5"/>
      <w:lvlText w:val="%5."/>
      <w:lvlJc w:val="left"/>
      <w:pPr>
        <w:tabs>
          <w:tab w:val="num" w:pos="1987"/>
        </w:tabs>
        <w:ind w:left="1987" w:hanging="284"/>
      </w:pPr>
      <w:rPr>
        <w:rFonts w:hint="default"/>
      </w:rPr>
    </w:lvl>
    <w:lvl w:ilvl="5">
      <w:start w:val="1"/>
      <w:numFmt w:val="bullet"/>
      <w:lvlText w:val=""/>
      <w:lvlJc w:val="left"/>
      <w:pPr>
        <w:tabs>
          <w:tab w:val="num" w:pos="2271"/>
        </w:tabs>
        <w:ind w:left="2271" w:hanging="284"/>
      </w:pPr>
      <w:rPr>
        <w:rFonts w:ascii="Symbol" w:hAnsi="Symbol" w:hint="default"/>
        <w:color w:val="auto"/>
      </w:rPr>
    </w:lvl>
    <w:lvl w:ilvl="6">
      <w:start w:val="1"/>
      <w:numFmt w:val="bullet"/>
      <w:lvlText w:val="–"/>
      <w:lvlJc w:val="left"/>
      <w:pPr>
        <w:tabs>
          <w:tab w:val="num" w:pos="2555"/>
        </w:tabs>
        <w:ind w:left="2555" w:hanging="284"/>
      </w:pPr>
      <w:rPr>
        <w:rFonts w:ascii="Arial" w:hAnsi="Arial" w:hint="default"/>
        <w:color w:val="auto"/>
      </w:rPr>
    </w:lvl>
    <w:lvl w:ilvl="7">
      <w:start w:val="1"/>
      <w:numFmt w:val="bullet"/>
      <w:lvlText w:val="»"/>
      <w:lvlJc w:val="left"/>
      <w:pPr>
        <w:tabs>
          <w:tab w:val="num" w:pos="2839"/>
        </w:tabs>
        <w:ind w:left="2839" w:hanging="284"/>
      </w:pPr>
      <w:rPr>
        <w:rFonts w:ascii="Arial" w:hAnsi="Arial" w:hint="default"/>
      </w:rPr>
    </w:lvl>
    <w:lvl w:ilvl="8">
      <w:start w:val="1"/>
      <w:numFmt w:val="lowerRoman"/>
      <w:lvlText w:val="%9."/>
      <w:lvlJc w:val="left"/>
      <w:pPr>
        <w:tabs>
          <w:tab w:val="num" w:pos="3123"/>
        </w:tabs>
        <w:ind w:left="3123" w:hanging="284"/>
      </w:pPr>
      <w:rPr>
        <w:rFonts w:hint="default"/>
      </w:rPr>
    </w:lvl>
  </w:abstractNum>
  <w:abstractNum w:abstractNumId="33" w15:restartNumberingAfterBreak="0">
    <w:nsid w:val="5B7728AC"/>
    <w:multiLevelType w:val="multilevel"/>
    <w:tmpl w:val="A3380760"/>
    <w:styleLink w:val="List1Legal"/>
    <w:lvl w:ilvl="0">
      <w:start w:val="1"/>
      <w:numFmt w:val="decimal"/>
      <w:lvlText w:val="%1."/>
      <w:lvlJc w:val="left"/>
      <w:pPr>
        <w:ind w:left="340" w:hanging="340"/>
      </w:pPr>
      <w:rPr>
        <w:rFonts w:hint="default"/>
        <w:b w:val="0"/>
        <w:i w:val="0"/>
        <w:color w:val="auto"/>
      </w:rPr>
    </w:lvl>
    <w:lvl w:ilvl="1">
      <w:start w:val="1"/>
      <w:numFmt w:val="lowerLetter"/>
      <w:lvlText w:val="%2."/>
      <w:lvlJc w:val="left"/>
      <w:pPr>
        <w:ind w:left="680" w:hanging="340"/>
      </w:pPr>
      <w:rPr>
        <w:rFonts w:hint="default"/>
      </w:rPr>
    </w:lvl>
    <w:lvl w:ilvl="2">
      <w:start w:val="1"/>
      <w:numFmt w:val="lowerRoman"/>
      <w:lvlText w:val="%3."/>
      <w:lvlJc w:val="left"/>
      <w:pPr>
        <w:ind w:left="1020" w:hanging="340"/>
      </w:pPr>
      <w:rPr>
        <w:rFonts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lef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left"/>
      <w:pPr>
        <w:ind w:left="3060" w:hanging="340"/>
      </w:pPr>
      <w:rPr>
        <w:rFonts w:hint="default"/>
      </w:rPr>
    </w:lvl>
  </w:abstractNum>
  <w:abstractNum w:abstractNumId="34" w15:restartNumberingAfterBreak="0">
    <w:nsid w:val="65F53007"/>
    <w:multiLevelType w:val="hybridMultilevel"/>
    <w:tmpl w:val="5772127C"/>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35" w15:restartNumberingAfterBreak="0">
    <w:nsid w:val="67F61808"/>
    <w:multiLevelType w:val="multilevel"/>
    <w:tmpl w:val="D5E070CC"/>
    <w:styleLink w:val="WarningBoxBullets"/>
    <w:lvl w:ilvl="0">
      <w:start w:val="1"/>
      <w:numFmt w:val="bullet"/>
      <w:pStyle w:val="WarningBoxBullet"/>
      <w:lvlText w:val=""/>
      <w:lvlJc w:val="left"/>
      <w:pPr>
        <w:ind w:left="567" w:hanging="283"/>
      </w:pPr>
      <w:rPr>
        <w:rFonts w:ascii="Symbol" w:hAnsi="Symbol" w:hint="default"/>
        <w:color w:val="auto"/>
      </w:rPr>
    </w:lvl>
    <w:lvl w:ilvl="1">
      <w:start w:val="1"/>
      <w:numFmt w:val="bullet"/>
      <w:lvlText w:val="–"/>
      <w:lvlJc w:val="left"/>
      <w:pPr>
        <w:ind w:left="851" w:hanging="283"/>
      </w:pPr>
      <w:rPr>
        <w:rFonts w:ascii="Arial" w:hAnsi="Arial" w:hint="default"/>
        <w:color w:val="auto"/>
      </w:rPr>
    </w:lvl>
    <w:lvl w:ilvl="2">
      <w:start w:val="1"/>
      <w:numFmt w:val="bullet"/>
      <w:lvlText w:val="»"/>
      <w:lvlJc w:val="left"/>
      <w:pPr>
        <w:ind w:left="1135" w:hanging="283"/>
      </w:pPr>
      <w:rPr>
        <w:rFonts w:ascii="Arial" w:hAnsi="Arial" w:hint="default"/>
        <w:color w:val="auto"/>
      </w:rPr>
    </w:lvl>
    <w:lvl w:ilvl="3">
      <w:start w:val="1"/>
      <w:numFmt w:val="decimal"/>
      <w:lvlText w:val="(%4)"/>
      <w:lvlJc w:val="left"/>
      <w:pPr>
        <w:ind w:left="1419" w:hanging="283"/>
      </w:pPr>
      <w:rPr>
        <w:rFonts w:hint="default"/>
      </w:rPr>
    </w:lvl>
    <w:lvl w:ilvl="4">
      <w:start w:val="1"/>
      <w:numFmt w:val="lowerLetter"/>
      <w:lvlText w:val="(%5)"/>
      <w:lvlJc w:val="left"/>
      <w:pPr>
        <w:ind w:left="1703" w:hanging="283"/>
      </w:pPr>
      <w:rPr>
        <w:rFonts w:hint="default"/>
      </w:rPr>
    </w:lvl>
    <w:lvl w:ilvl="5">
      <w:start w:val="1"/>
      <w:numFmt w:val="lowerRoman"/>
      <w:lvlText w:val="(%6)"/>
      <w:lvlJc w:val="left"/>
      <w:pPr>
        <w:ind w:left="1987" w:hanging="283"/>
      </w:pPr>
      <w:rPr>
        <w:rFonts w:hint="default"/>
      </w:rPr>
    </w:lvl>
    <w:lvl w:ilvl="6">
      <w:start w:val="1"/>
      <w:numFmt w:val="decimal"/>
      <w:lvlText w:val="%7."/>
      <w:lvlJc w:val="left"/>
      <w:pPr>
        <w:ind w:left="2271" w:hanging="283"/>
      </w:pPr>
      <w:rPr>
        <w:rFonts w:hint="default"/>
      </w:rPr>
    </w:lvl>
    <w:lvl w:ilvl="7">
      <w:start w:val="1"/>
      <w:numFmt w:val="lowerLetter"/>
      <w:lvlText w:val="%8."/>
      <w:lvlJc w:val="left"/>
      <w:pPr>
        <w:ind w:left="2555" w:hanging="283"/>
      </w:pPr>
      <w:rPr>
        <w:rFonts w:hint="default"/>
      </w:rPr>
    </w:lvl>
    <w:lvl w:ilvl="8">
      <w:start w:val="1"/>
      <w:numFmt w:val="lowerRoman"/>
      <w:lvlText w:val="%9."/>
      <w:lvlJc w:val="left"/>
      <w:pPr>
        <w:ind w:left="2839" w:hanging="283"/>
      </w:pPr>
      <w:rPr>
        <w:rFonts w:hint="default"/>
      </w:rPr>
    </w:lvl>
  </w:abstractNum>
  <w:abstractNum w:abstractNumId="36" w15:restartNumberingAfterBreak="0">
    <w:nsid w:val="6A481094"/>
    <w:multiLevelType w:val="hybridMultilevel"/>
    <w:tmpl w:val="9078E700"/>
    <w:lvl w:ilvl="0" w:tplc="E948FA50">
      <w:start w:val="1"/>
      <w:numFmt w:val="decimal"/>
      <w:lvlText w:val="%1."/>
      <w:lvlJc w:val="left"/>
      <w:pPr>
        <w:tabs>
          <w:tab w:val="num" w:pos="720"/>
        </w:tabs>
        <w:ind w:left="720" w:hanging="360"/>
      </w:pPr>
      <w:rPr>
        <w:rFonts w:hint="default"/>
        <w:sz w:val="20"/>
      </w:rPr>
    </w:lvl>
    <w:lvl w:ilvl="1" w:tplc="6BFAF67E" w:tentative="1">
      <w:start w:val="1"/>
      <w:numFmt w:val="bullet"/>
      <w:lvlText w:val=""/>
      <w:lvlJc w:val="left"/>
      <w:pPr>
        <w:tabs>
          <w:tab w:val="num" w:pos="1440"/>
        </w:tabs>
        <w:ind w:left="1440" w:hanging="360"/>
      </w:pPr>
      <w:rPr>
        <w:rFonts w:ascii="Symbol" w:hAnsi="Symbol" w:hint="default"/>
        <w:sz w:val="20"/>
      </w:rPr>
    </w:lvl>
    <w:lvl w:ilvl="2" w:tplc="F1F27B98" w:tentative="1">
      <w:start w:val="1"/>
      <w:numFmt w:val="bullet"/>
      <w:lvlText w:val=""/>
      <w:lvlJc w:val="left"/>
      <w:pPr>
        <w:tabs>
          <w:tab w:val="num" w:pos="2160"/>
        </w:tabs>
        <w:ind w:left="2160" w:hanging="360"/>
      </w:pPr>
      <w:rPr>
        <w:rFonts w:ascii="Symbol" w:hAnsi="Symbol" w:hint="default"/>
        <w:sz w:val="20"/>
      </w:rPr>
    </w:lvl>
    <w:lvl w:ilvl="3" w:tplc="FF7E4FB4" w:tentative="1">
      <w:start w:val="1"/>
      <w:numFmt w:val="bullet"/>
      <w:lvlText w:val=""/>
      <w:lvlJc w:val="left"/>
      <w:pPr>
        <w:tabs>
          <w:tab w:val="num" w:pos="2880"/>
        </w:tabs>
        <w:ind w:left="2880" w:hanging="360"/>
      </w:pPr>
      <w:rPr>
        <w:rFonts w:ascii="Symbol" w:hAnsi="Symbol" w:hint="default"/>
        <w:sz w:val="20"/>
      </w:rPr>
    </w:lvl>
    <w:lvl w:ilvl="4" w:tplc="FAF070A6" w:tentative="1">
      <w:start w:val="1"/>
      <w:numFmt w:val="bullet"/>
      <w:lvlText w:val=""/>
      <w:lvlJc w:val="left"/>
      <w:pPr>
        <w:tabs>
          <w:tab w:val="num" w:pos="3600"/>
        </w:tabs>
        <w:ind w:left="3600" w:hanging="360"/>
      </w:pPr>
      <w:rPr>
        <w:rFonts w:ascii="Symbol" w:hAnsi="Symbol" w:hint="default"/>
        <w:sz w:val="20"/>
      </w:rPr>
    </w:lvl>
    <w:lvl w:ilvl="5" w:tplc="0D3E82B8" w:tentative="1">
      <w:start w:val="1"/>
      <w:numFmt w:val="bullet"/>
      <w:lvlText w:val=""/>
      <w:lvlJc w:val="left"/>
      <w:pPr>
        <w:tabs>
          <w:tab w:val="num" w:pos="4320"/>
        </w:tabs>
        <w:ind w:left="4320" w:hanging="360"/>
      </w:pPr>
      <w:rPr>
        <w:rFonts w:ascii="Symbol" w:hAnsi="Symbol" w:hint="default"/>
        <w:sz w:val="20"/>
      </w:rPr>
    </w:lvl>
    <w:lvl w:ilvl="6" w:tplc="6BF862B8" w:tentative="1">
      <w:start w:val="1"/>
      <w:numFmt w:val="bullet"/>
      <w:lvlText w:val=""/>
      <w:lvlJc w:val="left"/>
      <w:pPr>
        <w:tabs>
          <w:tab w:val="num" w:pos="5040"/>
        </w:tabs>
        <w:ind w:left="5040" w:hanging="360"/>
      </w:pPr>
      <w:rPr>
        <w:rFonts w:ascii="Symbol" w:hAnsi="Symbol" w:hint="default"/>
        <w:sz w:val="20"/>
      </w:rPr>
    </w:lvl>
    <w:lvl w:ilvl="7" w:tplc="B052C7D8" w:tentative="1">
      <w:start w:val="1"/>
      <w:numFmt w:val="bullet"/>
      <w:lvlText w:val=""/>
      <w:lvlJc w:val="left"/>
      <w:pPr>
        <w:tabs>
          <w:tab w:val="num" w:pos="5760"/>
        </w:tabs>
        <w:ind w:left="5760" w:hanging="360"/>
      </w:pPr>
      <w:rPr>
        <w:rFonts w:ascii="Symbol" w:hAnsi="Symbol" w:hint="default"/>
        <w:sz w:val="20"/>
      </w:rPr>
    </w:lvl>
    <w:lvl w:ilvl="8" w:tplc="22D252C8" w:tentative="1">
      <w:start w:val="1"/>
      <w:numFmt w:val="bullet"/>
      <w:lvlText w:val=""/>
      <w:lvlJc w:val="left"/>
      <w:pPr>
        <w:tabs>
          <w:tab w:val="num" w:pos="6480"/>
        </w:tabs>
        <w:ind w:left="6480" w:hanging="360"/>
      </w:pPr>
      <w:rPr>
        <w:rFonts w:ascii="Symbol" w:hAnsi="Symbol" w:hint="default"/>
        <w:sz w:val="20"/>
      </w:rPr>
    </w:lvl>
  </w:abstractNum>
  <w:abstractNum w:abstractNumId="37" w15:restartNumberingAfterBreak="0">
    <w:nsid w:val="6F6F3CD2"/>
    <w:multiLevelType w:val="multilevel"/>
    <w:tmpl w:val="02CEE1AA"/>
    <w:numStyleLink w:val="AnnexHeadingList"/>
  </w:abstractNum>
  <w:abstractNum w:abstractNumId="38" w15:restartNumberingAfterBreak="0">
    <w:nsid w:val="72933A47"/>
    <w:multiLevelType w:val="multilevel"/>
    <w:tmpl w:val="57DE6570"/>
    <w:styleLink w:val="NotesBoxBullets"/>
    <w:lvl w:ilvl="0">
      <w:start w:val="1"/>
      <w:numFmt w:val="bullet"/>
      <w:pStyle w:val="NotesBoxBullet"/>
      <w:lvlText w:val=""/>
      <w:lvlJc w:val="left"/>
      <w:pPr>
        <w:ind w:left="567" w:hanging="283"/>
      </w:pPr>
      <w:rPr>
        <w:rFonts w:ascii="Symbol" w:hAnsi="Symbol" w:hint="default"/>
        <w:color w:val="auto"/>
      </w:rPr>
    </w:lvl>
    <w:lvl w:ilvl="1">
      <w:start w:val="1"/>
      <w:numFmt w:val="bullet"/>
      <w:lvlText w:val="–"/>
      <w:lvlJc w:val="left"/>
      <w:pPr>
        <w:ind w:left="851" w:hanging="283"/>
      </w:pPr>
      <w:rPr>
        <w:rFonts w:ascii="Arial" w:hAnsi="Arial" w:hint="default"/>
        <w:color w:val="auto"/>
      </w:rPr>
    </w:lvl>
    <w:lvl w:ilvl="2">
      <w:start w:val="1"/>
      <w:numFmt w:val="bullet"/>
      <w:lvlText w:val="»"/>
      <w:lvlJc w:val="left"/>
      <w:pPr>
        <w:ind w:left="1135" w:hanging="283"/>
      </w:pPr>
      <w:rPr>
        <w:rFonts w:ascii="Arial" w:hAnsi="Arial" w:hint="default"/>
        <w:color w:val="auto"/>
      </w:rPr>
    </w:lvl>
    <w:lvl w:ilvl="3">
      <w:start w:val="1"/>
      <w:numFmt w:val="decimal"/>
      <w:lvlText w:val="(%4)"/>
      <w:lvlJc w:val="left"/>
      <w:pPr>
        <w:ind w:left="1419" w:hanging="283"/>
      </w:pPr>
      <w:rPr>
        <w:rFonts w:hint="default"/>
      </w:rPr>
    </w:lvl>
    <w:lvl w:ilvl="4">
      <w:start w:val="1"/>
      <w:numFmt w:val="lowerLetter"/>
      <w:lvlText w:val="(%5)"/>
      <w:lvlJc w:val="left"/>
      <w:pPr>
        <w:ind w:left="1703" w:hanging="283"/>
      </w:pPr>
      <w:rPr>
        <w:rFonts w:hint="default"/>
      </w:rPr>
    </w:lvl>
    <w:lvl w:ilvl="5">
      <w:start w:val="1"/>
      <w:numFmt w:val="lowerRoman"/>
      <w:lvlText w:val="(%6)"/>
      <w:lvlJc w:val="left"/>
      <w:pPr>
        <w:ind w:left="1987" w:hanging="283"/>
      </w:pPr>
      <w:rPr>
        <w:rFonts w:hint="default"/>
      </w:rPr>
    </w:lvl>
    <w:lvl w:ilvl="6">
      <w:start w:val="1"/>
      <w:numFmt w:val="decimal"/>
      <w:lvlText w:val="%7."/>
      <w:lvlJc w:val="left"/>
      <w:pPr>
        <w:ind w:left="2271" w:hanging="283"/>
      </w:pPr>
      <w:rPr>
        <w:rFonts w:hint="default"/>
      </w:rPr>
    </w:lvl>
    <w:lvl w:ilvl="7">
      <w:start w:val="1"/>
      <w:numFmt w:val="lowerLetter"/>
      <w:lvlText w:val="%8."/>
      <w:lvlJc w:val="left"/>
      <w:pPr>
        <w:ind w:left="2555" w:hanging="283"/>
      </w:pPr>
      <w:rPr>
        <w:rFonts w:hint="default"/>
      </w:rPr>
    </w:lvl>
    <w:lvl w:ilvl="8">
      <w:start w:val="1"/>
      <w:numFmt w:val="lowerRoman"/>
      <w:lvlText w:val="%9."/>
      <w:lvlJc w:val="left"/>
      <w:pPr>
        <w:ind w:left="2839" w:hanging="283"/>
      </w:pPr>
      <w:rPr>
        <w:rFonts w:hint="default"/>
      </w:rPr>
    </w:lvl>
  </w:abstractNum>
  <w:abstractNum w:abstractNumId="39" w15:restartNumberingAfterBreak="0">
    <w:nsid w:val="738A4D83"/>
    <w:multiLevelType w:val="multilevel"/>
    <w:tmpl w:val="C6761868"/>
    <w:styleLink w:val="DefaultBullets"/>
    <w:lvl w:ilvl="0">
      <w:start w:val="1"/>
      <w:numFmt w:val="bullet"/>
      <w:pStyle w:val="Bullet1"/>
      <w:lvlText w:val=""/>
      <w:lvlJc w:val="left"/>
      <w:pPr>
        <w:ind w:left="340" w:hanging="340"/>
      </w:pPr>
      <w:rPr>
        <w:rFonts w:ascii="Symbol" w:hAnsi="Symbol" w:hint="default"/>
        <w:color w:val="auto"/>
      </w:rPr>
    </w:lvl>
    <w:lvl w:ilvl="1">
      <w:start w:val="1"/>
      <w:numFmt w:val="bullet"/>
      <w:pStyle w:val="Bullet2"/>
      <w:lvlText w:val="–"/>
      <w:lvlJc w:val="left"/>
      <w:pPr>
        <w:ind w:left="680" w:hanging="340"/>
      </w:pPr>
      <w:rPr>
        <w:rFonts w:ascii="Arial" w:hAnsi="Arial" w:hint="default"/>
        <w:color w:val="auto"/>
      </w:rPr>
    </w:lvl>
    <w:lvl w:ilvl="2">
      <w:start w:val="1"/>
      <w:numFmt w:val="bullet"/>
      <w:pStyle w:val="Bullet3"/>
      <w:lvlText w:val="o"/>
      <w:lvlJc w:val="left"/>
      <w:pPr>
        <w:ind w:left="1040" w:hanging="360"/>
      </w:pPr>
      <w:rPr>
        <w:rFonts w:ascii="Courier New" w:hAnsi="Courier New" w:cs="Courier New"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lowerRoman"/>
      <w:lvlText w:val="(%6)"/>
      <w:lvlJc w:val="lef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left"/>
      <w:pPr>
        <w:ind w:left="3060" w:hanging="340"/>
      </w:pPr>
      <w:rPr>
        <w:rFonts w:hint="default"/>
      </w:rPr>
    </w:lvl>
  </w:abstractNum>
  <w:abstractNum w:abstractNumId="40" w15:restartNumberingAfterBreak="0">
    <w:nsid w:val="7AD504A3"/>
    <w:multiLevelType w:val="hybridMultilevel"/>
    <w:tmpl w:val="D870F6A0"/>
    <w:lvl w:ilvl="0" w:tplc="C75CC0E2">
      <w:start w:val="1"/>
      <w:numFmt w:val="bullet"/>
      <w:pStyle w:val="Tablebullet20"/>
      <w:lvlText w:val=""/>
      <w:lvlJc w:val="left"/>
      <w:pPr>
        <w:ind w:left="1463" w:hanging="360"/>
      </w:pPr>
      <w:rPr>
        <w:rFonts w:ascii="Symbol" w:hAnsi="Symbol" w:hint="default"/>
      </w:rPr>
    </w:lvl>
    <w:lvl w:ilvl="1" w:tplc="DABCDBCA">
      <w:start w:val="1"/>
      <w:numFmt w:val="bullet"/>
      <w:pStyle w:val="Tablebullet3"/>
      <w:lvlText w:val="o"/>
      <w:lvlJc w:val="left"/>
      <w:pPr>
        <w:ind w:left="2183" w:hanging="360"/>
      </w:pPr>
      <w:rPr>
        <w:rFonts w:ascii="Courier New" w:hAnsi="Courier New" w:cs="Courier New" w:hint="default"/>
      </w:rPr>
    </w:lvl>
    <w:lvl w:ilvl="2" w:tplc="0C090005" w:tentative="1">
      <w:start w:val="1"/>
      <w:numFmt w:val="bullet"/>
      <w:lvlText w:val=""/>
      <w:lvlJc w:val="left"/>
      <w:pPr>
        <w:ind w:left="2903" w:hanging="360"/>
      </w:pPr>
      <w:rPr>
        <w:rFonts w:ascii="Wingdings" w:hAnsi="Wingdings" w:hint="default"/>
      </w:rPr>
    </w:lvl>
    <w:lvl w:ilvl="3" w:tplc="0C090001" w:tentative="1">
      <w:start w:val="1"/>
      <w:numFmt w:val="bullet"/>
      <w:lvlText w:val=""/>
      <w:lvlJc w:val="left"/>
      <w:pPr>
        <w:ind w:left="3623" w:hanging="360"/>
      </w:pPr>
      <w:rPr>
        <w:rFonts w:ascii="Symbol" w:hAnsi="Symbol" w:hint="default"/>
      </w:rPr>
    </w:lvl>
    <w:lvl w:ilvl="4" w:tplc="0C090003" w:tentative="1">
      <w:start w:val="1"/>
      <w:numFmt w:val="bullet"/>
      <w:lvlText w:val="o"/>
      <w:lvlJc w:val="left"/>
      <w:pPr>
        <w:ind w:left="4343" w:hanging="360"/>
      </w:pPr>
      <w:rPr>
        <w:rFonts w:ascii="Courier New" w:hAnsi="Courier New" w:cs="Courier New" w:hint="default"/>
      </w:rPr>
    </w:lvl>
    <w:lvl w:ilvl="5" w:tplc="0C090005" w:tentative="1">
      <w:start w:val="1"/>
      <w:numFmt w:val="bullet"/>
      <w:lvlText w:val=""/>
      <w:lvlJc w:val="left"/>
      <w:pPr>
        <w:ind w:left="5063" w:hanging="360"/>
      </w:pPr>
      <w:rPr>
        <w:rFonts w:ascii="Wingdings" w:hAnsi="Wingdings" w:hint="default"/>
      </w:rPr>
    </w:lvl>
    <w:lvl w:ilvl="6" w:tplc="0C090001" w:tentative="1">
      <w:start w:val="1"/>
      <w:numFmt w:val="bullet"/>
      <w:lvlText w:val=""/>
      <w:lvlJc w:val="left"/>
      <w:pPr>
        <w:ind w:left="5783" w:hanging="360"/>
      </w:pPr>
      <w:rPr>
        <w:rFonts w:ascii="Symbol" w:hAnsi="Symbol" w:hint="default"/>
      </w:rPr>
    </w:lvl>
    <w:lvl w:ilvl="7" w:tplc="0C090003" w:tentative="1">
      <w:start w:val="1"/>
      <w:numFmt w:val="bullet"/>
      <w:lvlText w:val="o"/>
      <w:lvlJc w:val="left"/>
      <w:pPr>
        <w:ind w:left="6503" w:hanging="360"/>
      </w:pPr>
      <w:rPr>
        <w:rFonts w:ascii="Courier New" w:hAnsi="Courier New" w:cs="Courier New" w:hint="default"/>
      </w:rPr>
    </w:lvl>
    <w:lvl w:ilvl="8" w:tplc="0C090005" w:tentative="1">
      <w:start w:val="1"/>
      <w:numFmt w:val="bullet"/>
      <w:lvlText w:val=""/>
      <w:lvlJc w:val="left"/>
      <w:pPr>
        <w:ind w:left="7223" w:hanging="360"/>
      </w:pPr>
      <w:rPr>
        <w:rFonts w:ascii="Wingdings" w:hAnsi="Wingdings" w:hint="default"/>
      </w:rPr>
    </w:lvl>
  </w:abstractNum>
  <w:abstractNum w:abstractNumId="41" w15:restartNumberingAfterBreak="0">
    <w:nsid w:val="7CF517EB"/>
    <w:multiLevelType w:val="hybridMultilevel"/>
    <w:tmpl w:val="C7A8FAEA"/>
    <w:lvl w:ilvl="0" w:tplc="DA1A9594">
      <w:start w:val="1"/>
      <w:numFmt w:val="bullet"/>
      <w:lvlText w:val=""/>
      <w:lvlJc w:val="left"/>
      <w:pPr>
        <w:ind w:left="1080" w:hanging="360"/>
      </w:pPr>
      <w:rPr>
        <w:rFonts w:ascii="Symbol" w:hAnsi="Symbol" w:hint="default"/>
      </w:rPr>
    </w:lvl>
    <w:lvl w:ilvl="1" w:tplc="0C090003">
      <w:start w:val="1"/>
      <w:numFmt w:val="bullet"/>
      <w:lvlText w:val="o"/>
      <w:lvlJc w:val="left"/>
      <w:pPr>
        <w:ind w:left="1800" w:hanging="360"/>
      </w:pPr>
      <w:rPr>
        <w:rFonts w:ascii="Courier New" w:hAnsi="Courier New" w:cs="Courier New" w:hint="default"/>
      </w:rPr>
    </w:lvl>
    <w:lvl w:ilvl="2" w:tplc="0C090005" w:tentative="1">
      <w:start w:val="1"/>
      <w:numFmt w:val="bullet"/>
      <w:lvlText w:val=""/>
      <w:lvlJc w:val="left"/>
      <w:pPr>
        <w:ind w:left="2520" w:hanging="360"/>
      </w:pPr>
      <w:rPr>
        <w:rFonts w:ascii="Wingdings" w:hAnsi="Wingdings" w:hint="default"/>
      </w:rPr>
    </w:lvl>
    <w:lvl w:ilvl="3" w:tplc="0C090001" w:tentative="1">
      <w:start w:val="1"/>
      <w:numFmt w:val="bullet"/>
      <w:lvlText w:val=""/>
      <w:lvlJc w:val="left"/>
      <w:pPr>
        <w:ind w:left="3240" w:hanging="360"/>
      </w:pPr>
      <w:rPr>
        <w:rFonts w:ascii="Symbol" w:hAnsi="Symbol" w:hint="default"/>
      </w:rPr>
    </w:lvl>
    <w:lvl w:ilvl="4" w:tplc="0C090003" w:tentative="1">
      <w:start w:val="1"/>
      <w:numFmt w:val="bullet"/>
      <w:lvlText w:val="o"/>
      <w:lvlJc w:val="left"/>
      <w:pPr>
        <w:ind w:left="3960" w:hanging="360"/>
      </w:pPr>
      <w:rPr>
        <w:rFonts w:ascii="Courier New" w:hAnsi="Courier New" w:cs="Courier New" w:hint="default"/>
      </w:rPr>
    </w:lvl>
    <w:lvl w:ilvl="5" w:tplc="0C090005" w:tentative="1">
      <w:start w:val="1"/>
      <w:numFmt w:val="bullet"/>
      <w:lvlText w:val=""/>
      <w:lvlJc w:val="left"/>
      <w:pPr>
        <w:ind w:left="4680" w:hanging="360"/>
      </w:pPr>
      <w:rPr>
        <w:rFonts w:ascii="Wingdings" w:hAnsi="Wingdings" w:hint="default"/>
      </w:rPr>
    </w:lvl>
    <w:lvl w:ilvl="6" w:tplc="0C090001" w:tentative="1">
      <w:start w:val="1"/>
      <w:numFmt w:val="bullet"/>
      <w:lvlText w:val=""/>
      <w:lvlJc w:val="left"/>
      <w:pPr>
        <w:ind w:left="5400" w:hanging="360"/>
      </w:pPr>
      <w:rPr>
        <w:rFonts w:ascii="Symbol" w:hAnsi="Symbol" w:hint="default"/>
      </w:rPr>
    </w:lvl>
    <w:lvl w:ilvl="7" w:tplc="0C090003" w:tentative="1">
      <w:start w:val="1"/>
      <w:numFmt w:val="bullet"/>
      <w:lvlText w:val="o"/>
      <w:lvlJc w:val="left"/>
      <w:pPr>
        <w:ind w:left="6120" w:hanging="360"/>
      </w:pPr>
      <w:rPr>
        <w:rFonts w:ascii="Courier New" w:hAnsi="Courier New" w:cs="Courier New" w:hint="default"/>
      </w:rPr>
    </w:lvl>
    <w:lvl w:ilvl="8" w:tplc="0C090005" w:tentative="1">
      <w:start w:val="1"/>
      <w:numFmt w:val="bullet"/>
      <w:lvlText w:val=""/>
      <w:lvlJc w:val="left"/>
      <w:pPr>
        <w:ind w:left="6840" w:hanging="360"/>
      </w:pPr>
      <w:rPr>
        <w:rFonts w:ascii="Wingdings" w:hAnsi="Wingdings" w:hint="default"/>
      </w:rPr>
    </w:lvl>
  </w:abstractNum>
  <w:num w:numId="1" w16cid:durableId="58985625">
    <w:abstractNumId w:val="17"/>
  </w:num>
  <w:num w:numId="2" w16cid:durableId="392626198">
    <w:abstractNumId w:val="31"/>
  </w:num>
  <w:num w:numId="3" w16cid:durableId="1728528022">
    <w:abstractNumId w:val="38"/>
  </w:num>
  <w:num w:numId="4" w16cid:durableId="1036194052">
    <w:abstractNumId w:val="35"/>
  </w:num>
  <w:num w:numId="5" w16cid:durableId="752505262">
    <w:abstractNumId w:val="20"/>
  </w:num>
  <w:num w:numId="6" w16cid:durableId="1176767731">
    <w:abstractNumId w:val="6"/>
  </w:num>
  <w:num w:numId="7" w16cid:durableId="1365599108">
    <w:abstractNumId w:val="14"/>
  </w:num>
  <w:num w:numId="8" w16cid:durableId="1856920386">
    <w:abstractNumId w:val="29"/>
  </w:num>
  <w:num w:numId="9" w16cid:durableId="229389759">
    <w:abstractNumId w:val="37"/>
  </w:num>
  <w:num w:numId="10" w16cid:durableId="932276502">
    <w:abstractNumId w:val="30"/>
  </w:num>
  <w:num w:numId="11" w16cid:durableId="333916509">
    <w:abstractNumId w:val="39"/>
  </w:num>
  <w:num w:numId="12" w16cid:durableId="1871842610">
    <w:abstractNumId w:val="13"/>
  </w:num>
  <w:num w:numId="13" w16cid:durableId="1888252410">
    <w:abstractNumId w:val="22"/>
  </w:num>
  <w:num w:numId="14" w16cid:durableId="681057066">
    <w:abstractNumId w:val="5"/>
  </w:num>
  <w:num w:numId="15" w16cid:durableId="2092508358">
    <w:abstractNumId w:val="33"/>
  </w:num>
  <w:num w:numId="16" w16cid:durableId="1174223808">
    <w:abstractNumId w:val="7"/>
  </w:num>
  <w:num w:numId="17" w16cid:durableId="465053816">
    <w:abstractNumId w:val="10"/>
  </w:num>
  <w:num w:numId="18" w16cid:durableId="878663996">
    <w:abstractNumId w:val="9"/>
  </w:num>
  <w:num w:numId="19" w16cid:durableId="228806976">
    <w:abstractNumId w:val="15"/>
  </w:num>
  <w:num w:numId="20" w16cid:durableId="1303851147">
    <w:abstractNumId w:val="23"/>
  </w:num>
  <w:num w:numId="21" w16cid:durableId="720985332">
    <w:abstractNumId w:val="32"/>
  </w:num>
  <w:num w:numId="22" w16cid:durableId="239751575">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3" w16cid:durableId="721514997">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16cid:durableId="184834375">
    <w:abstractNumId w:val="11"/>
  </w:num>
  <w:num w:numId="25" w16cid:durableId="1497263645">
    <w:abstractNumId w:val="27"/>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6" w16cid:durableId="1405102670">
    <w:abstractNumId w:val="18"/>
  </w:num>
  <w:num w:numId="27" w16cid:durableId="1844932007">
    <w:abstractNumId w:val="40"/>
  </w:num>
  <w:num w:numId="28" w16cid:durableId="377626365">
    <w:abstractNumId w:val="19"/>
  </w:num>
  <w:num w:numId="29" w16cid:durableId="393436971">
    <w:abstractNumId w:val="24"/>
  </w:num>
  <w:num w:numId="30" w16cid:durableId="962616693">
    <w:abstractNumId w:val="27"/>
  </w:num>
  <w:num w:numId="31" w16cid:durableId="1677878863">
    <w:abstractNumId w:val="21"/>
  </w:num>
  <w:num w:numId="32" w16cid:durableId="1914047937">
    <w:abstractNumId w:val="12"/>
  </w:num>
  <w:num w:numId="33" w16cid:durableId="1720663081">
    <w:abstractNumId w:val="36"/>
  </w:num>
  <w:num w:numId="34" w16cid:durableId="894394437">
    <w:abstractNumId w:val="31"/>
    <w:lvlOverride w:ilvl="0">
      <w:lvl w:ilvl="0">
        <w:start w:val="1"/>
        <w:numFmt w:val="decimal"/>
        <w:pStyle w:val="Heading1"/>
        <w:lvlText w:val="%1."/>
        <w:lvlJc w:val="left"/>
        <w:pPr>
          <w:ind w:left="851" w:hanging="851"/>
        </w:pPr>
        <w:rPr>
          <w:rFonts w:hint="default"/>
        </w:rPr>
      </w:lvl>
    </w:lvlOverride>
    <w:lvlOverride w:ilvl="1">
      <w:lvl w:ilvl="1">
        <w:start w:val="1"/>
        <w:numFmt w:val="decimal"/>
        <w:pStyle w:val="Heading2"/>
        <w:lvlText w:val="%1.%2"/>
        <w:lvlJc w:val="left"/>
        <w:pPr>
          <w:ind w:left="1134" w:hanging="1134"/>
        </w:pPr>
        <w:rPr>
          <w:rFonts w:hint="default"/>
        </w:rPr>
      </w:lvl>
    </w:lvlOverride>
    <w:lvlOverride w:ilvl="2">
      <w:lvl w:ilvl="2">
        <w:start w:val="1"/>
        <w:numFmt w:val="decimal"/>
        <w:pStyle w:val="Heading3"/>
        <w:lvlText w:val="%1.%2.%3"/>
        <w:lvlJc w:val="left"/>
        <w:pPr>
          <w:ind w:left="1134" w:hanging="1134"/>
        </w:pPr>
        <w:rPr>
          <w:rFonts w:hint="default"/>
        </w:rPr>
      </w:lvl>
    </w:lvlOverride>
    <w:lvlOverride w:ilvl="3">
      <w:lvl w:ilvl="3">
        <w:start w:val="1"/>
        <w:numFmt w:val="decimal"/>
        <w:pStyle w:val="Heading4"/>
        <w:lvlText w:val="%1.%2.%3.%4"/>
        <w:lvlJc w:val="left"/>
        <w:pPr>
          <w:ind w:left="1134" w:hanging="1134"/>
        </w:pPr>
        <w:rPr>
          <w:rFonts w:hint="default"/>
        </w:rPr>
      </w:lvl>
    </w:lvlOverride>
    <w:lvlOverride w:ilvl="4">
      <w:lvl w:ilvl="4">
        <w:start w:val="1"/>
        <w:numFmt w:val="decimal"/>
        <w:pStyle w:val="Heading5"/>
        <w:lvlText w:val="%1.%2.%3.%4.%5"/>
        <w:lvlJc w:val="left"/>
        <w:pPr>
          <w:ind w:left="1418" w:hanging="1418"/>
        </w:pPr>
        <w:rPr>
          <w:rFonts w:hint="default"/>
        </w:rPr>
      </w:lvl>
    </w:lvlOverride>
    <w:lvlOverride w:ilvl="5">
      <w:lvl w:ilvl="5">
        <w:start w:val="1"/>
        <w:numFmt w:val="decimal"/>
        <w:lvlText w:val="%1.%2.%3.%4.%5.%6"/>
        <w:lvlJc w:val="left"/>
        <w:pPr>
          <w:ind w:left="1701" w:hanging="1701"/>
        </w:pPr>
        <w:rPr>
          <w:rFonts w:hint="default"/>
        </w:rPr>
      </w:lvl>
    </w:lvlOverride>
    <w:lvlOverride w:ilvl="6">
      <w:lvl w:ilvl="6">
        <w:start w:val="1"/>
        <w:numFmt w:val="decimal"/>
        <w:lvlText w:val="%1.%2.%3.%4.%5.%6.%7"/>
        <w:lvlJc w:val="left"/>
        <w:pPr>
          <w:ind w:left="1701" w:hanging="1701"/>
        </w:pPr>
        <w:rPr>
          <w:rFonts w:hint="default"/>
        </w:rPr>
      </w:lvl>
    </w:lvlOverride>
    <w:lvlOverride w:ilvl="7">
      <w:lvl w:ilvl="7">
        <w:start w:val="1"/>
        <w:numFmt w:val="lowerLetter"/>
        <w:lvlText w:val="%8."/>
        <w:lvlJc w:val="left"/>
        <w:pPr>
          <w:ind w:left="2880" w:hanging="360"/>
        </w:pPr>
        <w:rPr>
          <w:rFonts w:hint="default"/>
        </w:rPr>
      </w:lvl>
    </w:lvlOverride>
    <w:lvlOverride w:ilvl="8">
      <w:lvl w:ilvl="8">
        <w:start w:val="1"/>
        <w:numFmt w:val="lowerRoman"/>
        <w:lvlText w:val="%9."/>
        <w:lvlJc w:val="left"/>
        <w:pPr>
          <w:ind w:left="3240" w:hanging="360"/>
        </w:pPr>
        <w:rPr>
          <w:rFonts w:hint="default"/>
        </w:rPr>
      </w:lvl>
    </w:lvlOverride>
  </w:num>
  <w:num w:numId="35" w16cid:durableId="2004627272">
    <w:abstractNumId w:val="26"/>
  </w:num>
  <w:num w:numId="36" w16cid:durableId="1432244487">
    <w:abstractNumId w:val="34"/>
  </w:num>
  <w:num w:numId="37" w16cid:durableId="420028479">
    <w:abstractNumId w:val="5"/>
  </w:num>
  <w:num w:numId="38" w16cid:durableId="1888183740">
    <w:abstractNumId w:val="28"/>
  </w:num>
  <w:num w:numId="39" w16cid:durableId="1033072098">
    <w:abstractNumId w:val="30"/>
    <w:lvlOverride w:ilvl="0">
      <w:lvl w:ilvl="0">
        <w:start w:val="1"/>
        <w:numFmt w:val="upperLetter"/>
        <w:suff w:val="space"/>
        <w:lvlText w:val="Appendix %1 –"/>
        <w:lvlJc w:val="left"/>
        <w:pPr>
          <w:ind w:left="5104" w:firstLine="0"/>
        </w:pPr>
        <w:rPr>
          <w:rFonts w:hint="default"/>
          <w:b/>
          <w:bCs/>
        </w:rPr>
      </w:lvl>
    </w:lvlOverride>
  </w:num>
  <w:num w:numId="40" w16cid:durableId="1675720434">
    <w:abstractNumId w:val="3"/>
  </w:num>
  <w:num w:numId="41" w16cid:durableId="112483804">
    <w:abstractNumId w:val="1"/>
  </w:num>
  <w:num w:numId="42" w16cid:durableId="351037500">
    <w:abstractNumId w:val="2"/>
  </w:num>
  <w:num w:numId="43" w16cid:durableId="1850630846">
    <w:abstractNumId w:val="25"/>
  </w:num>
  <w:num w:numId="44" w16cid:durableId="912928363">
    <w:abstractNumId w:val="0"/>
  </w:num>
  <w:num w:numId="45" w16cid:durableId="1097755798">
    <w:abstractNumId w:val="4"/>
  </w:num>
  <w:num w:numId="46" w16cid:durableId="889389818">
    <w:abstractNumId w:val="8"/>
  </w:num>
  <w:num w:numId="47" w16cid:durableId="917982096">
    <w:abstractNumId w:val="14"/>
  </w:num>
  <w:num w:numId="48" w16cid:durableId="558906640">
    <w:abstractNumId w:val="41"/>
  </w:num>
  <w:num w:numId="49" w16cid:durableId="232587774">
    <w:abstractNumId w:val="16"/>
  </w:num>
  <w:num w:numId="50" w16cid:durableId="562108114">
    <w:abstractNumId w:val="14"/>
  </w:num>
  <w:numIdMacAtCleanup w:val="27"/>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Gosper, Alison">
    <w15:presenceInfo w15:providerId="AD" w15:userId="S::ALISON.GOSPER@casa.gov.au::78102b87-5796-4e9f-8ddd-5cec6424a3ba"/>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ocumentProtection w:formatting="1" w:enforcement="0"/>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E79C3"/>
    <w:rsid w:val="0000136E"/>
    <w:rsid w:val="000014DA"/>
    <w:rsid w:val="0000399F"/>
    <w:rsid w:val="00014B52"/>
    <w:rsid w:val="000154CA"/>
    <w:rsid w:val="00016524"/>
    <w:rsid w:val="000334E0"/>
    <w:rsid w:val="000611AB"/>
    <w:rsid w:val="0006338C"/>
    <w:rsid w:val="00063784"/>
    <w:rsid w:val="00064E39"/>
    <w:rsid w:val="00080615"/>
    <w:rsid w:val="00081EE6"/>
    <w:rsid w:val="00091E2E"/>
    <w:rsid w:val="000920C1"/>
    <w:rsid w:val="00094614"/>
    <w:rsid w:val="00094FBB"/>
    <w:rsid w:val="000B07FE"/>
    <w:rsid w:val="000B746E"/>
    <w:rsid w:val="000B753C"/>
    <w:rsid w:val="000C0C66"/>
    <w:rsid w:val="000C252F"/>
    <w:rsid w:val="000C2F60"/>
    <w:rsid w:val="000C4005"/>
    <w:rsid w:val="000C42BE"/>
    <w:rsid w:val="000C4979"/>
    <w:rsid w:val="000D6562"/>
    <w:rsid w:val="000D72E5"/>
    <w:rsid w:val="000E5D10"/>
    <w:rsid w:val="000F7A6B"/>
    <w:rsid w:val="00111422"/>
    <w:rsid w:val="00111CCB"/>
    <w:rsid w:val="001124D4"/>
    <w:rsid w:val="001137D3"/>
    <w:rsid w:val="00124ECA"/>
    <w:rsid w:val="001254ED"/>
    <w:rsid w:val="00125781"/>
    <w:rsid w:val="001446C1"/>
    <w:rsid w:val="00146583"/>
    <w:rsid w:val="00151375"/>
    <w:rsid w:val="001519A7"/>
    <w:rsid w:val="001546AD"/>
    <w:rsid w:val="0016383C"/>
    <w:rsid w:val="001763BC"/>
    <w:rsid w:val="001765E1"/>
    <w:rsid w:val="0017696D"/>
    <w:rsid w:val="00181D8E"/>
    <w:rsid w:val="00183A29"/>
    <w:rsid w:val="001843B6"/>
    <w:rsid w:val="001A305F"/>
    <w:rsid w:val="001A67C4"/>
    <w:rsid w:val="001A6842"/>
    <w:rsid w:val="001A7047"/>
    <w:rsid w:val="001B00EC"/>
    <w:rsid w:val="001B0D2E"/>
    <w:rsid w:val="001B2624"/>
    <w:rsid w:val="001B7013"/>
    <w:rsid w:val="001B7885"/>
    <w:rsid w:val="001C6DEA"/>
    <w:rsid w:val="00207C76"/>
    <w:rsid w:val="00210AE3"/>
    <w:rsid w:val="0022402E"/>
    <w:rsid w:val="0023153A"/>
    <w:rsid w:val="00235725"/>
    <w:rsid w:val="002418CC"/>
    <w:rsid w:val="00243C58"/>
    <w:rsid w:val="00250D38"/>
    <w:rsid w:val="002511A1"/>
    <w:rsid w:val="002573ED"/>
    <w:rsid w:val="00264006"/>
    <w:rsid w:val="00270A54"/>
    <w:rsid w:val="00271666"/>
    <w:rsid w:val="002804D3"/>
    <w:rsid w:val="002856C9"/>
    <w:rsid w:val="00287514"/>
    <w:rsid w:val="00287C18"/>
    <w:rsid w:val="00292DE3"/>
    <w:rsid w:val="00296706"/>
    <w:rsid w:val="002A42D7"/>
    <w:rsid w:val="002B086B"/>
    <w:rsid w:val="002B097E"/>
    <w:rsid w:val="002B601D"/>
    <w:rsid w:val="002C4742"/>
    <w:rsid w:val="002C6698"/>
    <w:rsid w:val="002E0472"/>
    <w:rsid w:val="002E718C"/>
    <w:rsid w:val="002F455A"/>
    <w:rsid w:val="00300F52"/>
    <w:rsid w:val="00306A6E"/>
    <w:rsid w:val="00306CA1"/>
    <w:rsid w:val="00336780"/>
    <w:rsid w:val="00340392"/>
    <w:rsid w:val="003419F7"/>
    <w:rsid w:val="003449A0"/>
    <w:rsid w:val="003505CB"/>
    <w:rsid w:val="003535FC"/>
    <w:rsid w:val="00356D05"/>
    <w:rsid w:val="003605F1"/>
    <w:rsid w:val="00363FE8"/>
    <w:rsid w:val="00366178"/>
    <w:rsid w:val="00376077"/>
    <w:rsid w:val="0037669C"/>
    <w:rsid w:val="00391C57"/>
    <w:rsid w:val="00393599"/>
    <w:rsid w:val="00393E0B"/>
    <w:rsid w:val="003976B5"/>
    <w:rsid w:val="003B69D0"/>
    <w:rsid w:val="003C0A6C"/>
    <w:rsid w:val="003D0AF7"/>
    <w:rsid w:val="003D4E12"/>
    <w:rsid w:val="003D7717"/>
    <w:rsid w:val="003D77F3"/>
    <w:rsid w:val="003E07D4"/>
    <w:rsid w:val="003E515C"/>
    <w:rsid w:val="003E79C3"/>
    <w:rsid w:val="003F0928"/>
    <w:rsid w:val="003F3739"/>
    <w:rsid w:val="003F3FFF"/>
    <w:rsid w:val="003F6259"/>
    <w:rsid w:val="003F6E36"/>
    <w:rsid w:val="003F7B7D"/>
    <w:rsid w:val="00403CF3"/>
    <w:rsid w:val="00405068"/>
    <w:rsid w:val="00405A64"/>
    <w:rsid w:val="004070EE"/>
    <w:rsid w:val="004154E2"/>
    <w:rsid w:val="00417499"/>
    <w:rsid w:val="00420CF5"/>
    <w:rsid w:val="00426522"/>
    <w:rsid w:val="004320D2"/>
    <w:rsid w:val="0043261B"/>
    <w:rsid w:val="00434AE3"/>
    <w:rsid w:val="00440CA0"/>
    <w:rsid w:val="00441979"/>
    <w:rsid w:val="004462E4"/>
    <w:rsid w:val="0046221C"/>
    <w:rsid w:val="00465567"/>
    <w:rsid w:val="004668FC"/>
    <w:rsid w:val="0047405F"/>
    <w:rsid w:val="004832EB"/>
    <w:rsid w:val="004944A8"/>
    <w:rsid w:val="00494877"/>
    <w:rsid w:val="004A6B98"/>
    <w:rsid w:val="004B139A"/>
    <w:rsid w:val="004B225D"/>
    <w:rsid w:val="004B5F77"/>
    <w:rsid w:val="004B79F6"/>
    <w:rsid w:val="004C5263"/>
    <w:rsid w:val="004D0C4E"/>
    <w:rsid w:val="004D1680"/>
    <w:rsid w:val="004D3A10"/>
    <w:rsid w:val="004D56FC"/>
    <w:rsid w:val="004D7A28"/>
    <w:rsid w:val="004E034B"/>
    <w:rsid w:val="004E4449"/>
    <w:rsid w:val="004E4654"/>
    <w:rsid w:val="004E59F7"/>
    <w:rsid w:val="004F0F7B"/>
    <w:rsid w:val="0050437D"/>
    <w:rsid w:val="0051746B"/>
    <w:rsid w:val="0052559E"/>
    <w:rsid w:val="00527F77"/>
    <w:rsid w:val="00534D53"/>
    <w:rsid w:val="005437A6"/>
    <w:rsid w:val="00546F0F"/>
    <w:rsid w:val="005611E7"/>
    <w:rsid w:val="0056195F"/>
    <w:rsid w:val="00565B86"/>
    <w:rsid w:val="00567596"/>
    <w:rsid w:val="00574678"/>
    <w:rsid w:val="0058603F"/>
    <w:rsid w:val="005872EE"/>
    <w:rsid w:val="00593CFA"/>
    <w:rsid w:val="005A368C"/>
    <w:rsid w:val="005A3D6F"/>
    <w:rsid w:val="005A747E"/>
    <w:rsid w:val="005A7617"/>
    <w:rsid w:val="005C7C8E"/>
    <w:rsid w:val="005D5AAA"/>
    <w:rsid w:val="005D5C2C"/>
    <w:rsid w:val="005E1382"/>
    <w:rsid w:val="005E704D"/>
    <w:rsid w:val="005F0775"/>
    <w:rsid w:val="005F3192"/>
    <w:rsid w:val="005F7B08"/>
    <w:rsid w:val="006000A2"/>
    <w:rsid w:val="0060199D"/>
    <w:rsid w:val="00610260"/>
    <w:rsid w:val="00610430"/>
    <w:rsid w:val="006109F2"/>
    <w:rsid w:val="006300AD"/>
    <w:rsid w:val="00630F17"/>
    <w:rsid w:val="0063401A"/>
    <w:rsid w:val="00644424"/>
    <w:rsid w:val="0064542C"/>
    <w:rsid w:val="00645A83"/>
    <w:rsid w:val="00645E3C"/>
    <w:rsid w:val="00646B49"/>
    <w:rsid w:val="00647E24"/>
    <w:rsid w:val="006521C4"/>
    <w:rsid w:val="006529CE"/>
    <w:rsid w:val="0065343E"/>
    <w:rsid w:val="006538DF"/>
    <w:rsid w:val="00664D78"/>
    <w:rsid w:val="006661E2"/>
    <w:rsid w:val="00670CFD"/>
    <w:rsid w:val="0067397F"/>
    <w:rsid w:val="006756DC"/>
    <w:rsid w:val="00676B03"/>
    <w:rsid w:val="00680F04"/>
    <w:rsid w:val="00695094"/>
    <w:rsid w:val="006954AD"/>
    <w:rsid w:val="006A0039"/>
    <w:rsid w:val="006A1D56"/>
    <w:rsid w:val="006B38E2"/>
    <w:rsid w:val="006D1C5D"/>
    <w:rsid w:val="006D2036"/>
    <w:rsid w:val="006D28DF"/>
    <w:rsid w:val="006D4A3D"/>
    <w:rsid w:val="006E0D28"/>
    <w:rsid w:val="006E386E"/>
    <w:rsid w:val="006F0720"/>
    <w:rsid w:val="00702560"/>
    <w:rsid w:val="00707FFE"/>
    <w:rsid w:val="00713ACC"/>
    <w:rsid w:val="00715AD2"/>
    <w:rsid w:val="00716C13"/>
    <w:rsid w:val="007365C5"/>
    <w:rsid w:val="00744AD3"/>
    <w:rsid w:val="00761DF2"/>
    <w:rsid w:val="0076765C"/>
    <w:rsid w:val="00772D10"/>
    <w:rsid w:val="00773D1F"/>
    <w:rsid w:val="007765B9"/>
    <w:rsid w:val="00791A5A"/>
    <w:rsid w:val="00795C48"/>
    <w:rsid w:val="007A1DC3"/>
    <w:rsid w:val="007A66C6"/>
    <w:rsid w:val="007B0B08"/>
    <w:rsid w:val="007B1232"/>
    <w:rsid w:val="007C00CF"/>
    <w:rsid w:val="007C6848"/>
    <w:rsid w:val="007E3A4F"/>
    <w:rsid w:val="007E531A"/>
    <w:rsid w:val="007F72A4"/>
    <w:rsid w:val="007F7B96"/>
    <w:rsid w:val="007F7CF7"/>
    <w:rsid w:val="007F7FFC"/>
    <w:rsid w:val="00803423"/>
    <w:rsid w:val="00806C2B"/>
    <w:rsid w:val="0081222B"/>
    <w:rsid w:val="00815103"/>
    <w:rsid w:val="00817393"/>
    <w:rsid w:val="00822918"/>
    <w:rsid w:val="00825800"/>
    <w:rsid w:val="00825833"/>
    <w:rsid w:val="008321DE"/>
    <w:rsid w:val="00832A3C"/>
    <w:rsid w:val="0084604C"/>
    <w:rsid w:val="0085489A"/>
    <w:rsid w:val="0085662D"/>
    <w:rsid w:val="008620C8"/>
    <w:rsid w:val="00876B16"/>
    <w:rsid w:val="00883AB1"/>
    <w:rsid w:val="00884576"/>
    <w:rsid w:val="00884F61"/>
    <w:rsid w:val="0089113F"/>
    <w:rsid w:val="00892A14"/>
    <w:rsid w:val="00894568"/>
    <w:rsid w:val="008A1BF9"/>
    <w:rsid w:val="008A4EE2"/>
    <w:rsid w:val="008A725A"/>
    <w:rsid w:val="008A78C3"/>
    <w:rsid w:val="008B01AD"/>
    <w:rsid w:val="008B62F1"/>
    <w:rsid w:val="008B71EB"/>
    <w:rsid w:val="008C7AFF"/>
    <w:rsid w:val="008D1A80"/>
    <w:rsid w:val="008E10CE"/>
    <w:rsid w:val="008E21DE"/>
    <w:rsid w:val="008E7CA3"/>
    <w:rsid w:val="008F5038"/>
    <w:rsid w:val="008F65B7"/>
    <w:rsid w:val="00911ED8"/>
    <w:rsid w:val="00925DE0"/>
    <w:rsid w:val="009268FD"/>
    <w:rsid w:val="00934FCA"/>
    <w:rsid w:val="00935D29"/>
    <w:rsid w:val="00947810"/>
    <w:rsid w:val="009537A8"/>
    <w:rsid w:val="00954F8B"/>
    <w:rsid w:val="00962D25"/>
    <w:rsid w:val="00962E7D"/>
    <w:rsid w:val="00971C95"/>
    <w:rsid w:val="009752BE"/>
    <w:rsid w:val="009752DC"/>
    <w:rsid w:val="00975350"/>
    <w:rsid w:val="00983987"/>
    <w:rsid w:val="009A1E31"/>
    <w:rsid w:val="009A6D43"/>
    <w:rsid w:val="009B01B6"/>
    <w:rsid w:val="009B0B2A"/>
    <w:rsid w:val="009B121B"/>
    <w:rsid w:val="009B71D0"/>
    <w:rsid w:val="009E2644"/>
    <w:rsid w:val="009E39F5"/>
    <w:rsid w:val="009F152C"/>
    <w:rsid w:val="009F200E"/>
    <w:rsid w:val="009F38DC"/>
    <w:rsid w:val="00A028DE"/>
    <w:rsid w:val="00A07476"/>
    <w:rsid w:val="00A07E4A"/>
    <w:rsid w:val="00A21095"/>
    <w:rsid w:val="00A25148"/>
    <w:rsid w:val="00A327CA"/>
    <w:rsid w:val="00A365CA"/>
    <w:rsid w:val="00A4071F"/>
    <w:rsid w:val="00A41BFB"/>
    <w:rsid w:val="00A51A9F"/>
    <w:rsid w:val="00A55BE0"/>
    <w:rsid w:val="00A56018"/>
    <w:rsid w:val="00A62B32"/>
    <w:rsid w:val="00A6381F"/>
    <w:rsid w:val="00A6606C"/>
    <w:rsid w:val="00A670E9"/>
    <w:rsid w:val="00A8475F"/>
    <w:rsid w:val="00A85B3D"/>
    <w:rsid w:val="00A85DE5"/>
    <w:rsid w:val="00A86AA3"/>
    <w:rsid w:val="00A92916"/>
    <w:rsid w:val="00A97671"/>
    <w:rsid w:val="00A97B58"/>
    <w:rsid w:val="00AA33C0"/>
    <w:rsid w:val="00AA45A4"/>
    <w:rsid w:val="00AA501E"/>
    <w:rsid w:val="00AB0F56"/>
    <w:rsid w:val="00AB12D5"/>
    <w:rsid w:val="00AD1247"/>
    <w:rsid w:val="00AD1392"/>
    <w:rsid w:val="00AD1614"/>
    <w:rsid w:val="00AD1FCE"/>
    <w:rsid w:val="00AD735D"/>
    <w:rsid w:val="00AD7446"/>
    <w:rsid w:val="00AE0CC7"/>
    <w:rsid w:val="00AE50D0"/>
    <w:rsid w:val="00AF0899"/>
    <w:rsid w:val="00B11CA4"/>
    <w:rsid w:val="00B20142"/>
    <w:rsid w:val="00B223E8"/>
    <w:rsid w:val="00B273E2"/>
    <w:rsid w:val="00B32F57"/>
    <w:rsid w:val="00B422FF"/>
    <w:rsid w:val="00B45F97"/>
    <w:rsid w:val="00B4728D"/>
    <w:rsid w:val="00B523F9"/>
    <w:rsid w:val="00B52977"/>
    <w:rsid w:val="00B603C0"/>
    <w:rsid w:val="00B63DF6"/>
    <w:rsid w:val="00B741AC"/>
    <w:rsid w:val="00B76201"/>
    <w:rsid w:val="00B80AE4"/>
    <w:rsid w:val="00B84F23"/>
    <w:rsid w:val="00B87743"/>
    <w:rsid w:val="00B9203D"/>
    <w:rsid w:val="00B925BF"/>
    <w:rsid w:val="00B9265A"/>
    <w:rsid w:val="00BA5BB8"/>
    <w:rsid w:val="00BA604D"/>
    <w:rsid w:val="00BB001A"/>
    <w:rsid w:val="00BB0835"/>
    <w:rsid w:val="00BB3F3A"/>
    <w:rsid w:val="00BB6D57"/>
    <w:rsid w:val="00BB7325"/>
    <w:rsid w:val="00BE0ADD"/>
    <w:rsid w:val="00BE2ACA"/>
    <w:rsid w:val="00C01F21"/>
    <w:rsid w:val="00C0421C"/>
    <w:rsid w:val="00C24C20"/>
    <w:rsid w:val="00C25260"/>
    <w:rsid w:val="00C317F6"/>
    <w:rsid w:val="00C43A8E"/>
    <w:rsid w:val="00C52496"/>
    <w:rsid w:val="00C52914"/>
    <w:rsid w:val="00C541D5"/>
    <w:rsid w:val="00C6742C"/>
    <w:rsid w:val="00C7195E"/>
    <w:rsid w:val="00C724C2"/>
    <w:rsid w:val="00C75CAF"/>
    <w:rsid w:val="00C80AF6"/>
    <w:rsid w:val="00C837F2"/>
    <w:rsid w:val="00C84162"/>
    <w:rsid w:val="00C8624F"/>
    <w:rsid w:val="00CA3A6E"/>
    <w:rsid w:val="00CA6BAF"/>
    <w:rsid w:val="00CC64A1"/>
    <w:rsid w:val="00CE3FFA"/>
    <w:rsid w:val="00CF0836"/>
    <w:rsid w:val="00CF1389"/>
    <w:rsid w:val="00CF1FBC"/>
    <w:rsid w:val="00CF3868"/>
    <w:rsid w:val="00D02689"/>
    <w:rsid w:val="00D041B0"/>
    <w:rsid w:val="00D05020"/>
    <w:rsid w:val="00D25888"/>
    <w:rsid w:val="00D335DA"/>
    <w:rsid w:val="00D53CD9"/>
    <w:rsid w:val="00D634A4"/>
    <w:rsid w:val="00D64DBD"/>
    <w:rsid w:val="00D7380B"/>
    <w:rsid w:val="00D8629B"/>
    <w:rsid w:val="00D920DC"/>
    <w:rsid w:val="00D93180"/>
    <w:rsid w:val="00D942E1"/>
    <w:rsid w:val="00DA19B6"/>
    <w:rsid w:val="00DA3380"/>
    <w:rsid w:val="00DA681A"/>
    <w:rsid w:val="00DA7B4C"/>
    <w:rsid w:val="00DB1609"/>
    <w:rsid w:val="00DB17C7"/>
    <w:rsid w:val="00DB3BD4"/>
    <w:rsid w:val="00DB49B7"/>
    <w:rsid w:val="00DD0D33"/>
    <w:rsid w:val="00DD50A1"/>
    <w:rsid w:val="00DD5AB7"/>
    <w:rsid w:val="00DE497E"/>
    <w:rsid w:val="00DE716B"/>
    <w:rsid w:val="00DF39E4"/>
    <w:rsid w:val="00DF74BA"/>
    <w:rsid w:val="00E0217E"/>
    <w:rsid w:val="00E03F68"/>
    <w:rsid w:val="00E06B80"/>
    <w:rsid w:val="00E2309B"/>
    <w:rsid w:val="00E269D5"/>
    <w:rsid w:val="00E30859"/>
    <w:rsid w:val="00E324FF"/>
    <w:rsid w:val="00E33551"/>
    <w:rsid w:val="00E52716"/>
    <w:rsid w:val="00E6036D"/>
    <w:rsid w:val="00E60684"/>
    <w:rsid w:val="00E60792"/>
    <w:rsid w:val="00E61FE3"/>
    <w:rsid w:val="00E71CCE"/>
    <w:rsid w:val="00E73373"/>
    <w:rsid w:val="00E74357"/>
    <w:rsid w:val="00E7754A"/>
    <w:rsid w:val="00E819EA"/>
    <w:rsid w:val="00E83C4C"/>
    <w:rsid w:val="00E9261E"/>
    <w:rsid w:val="00EA3147"/>
    <w:rsid w:val="00EA6E02"/>
    <w:rsid w:val="00EB168B"/>
    <w:rsid w:val="00EB62DA"/>
    <w:rsid w:val="00EC4D3B"/>
    <w:rsid w:val="00EC536D"/>
    <w:rsid w:val="00EC55F5"/>
    <w:rsid w:val="00ED092A"/>
    <w:rsid w:val="00ED4035"/>
    <w:rsid w:val="00EE651F"/>
    <w:rsid w:val="00EE68EA"/>
    <w:rsid w:val="00EE717B"/>
    <w:rsid w:val="00EF488C"/>
    <w:rsid w:val="00EF6884"/>
    <w:rsid w:val="00EF6D1A"/>
    <w:rsid w:val="00F03007"/>
    <w:rsid w:val="00F105F6"/>
    <w:rsid w:val="00F140F8"/>
    <w:rsid w:val="00F14CB8"/>
    <w:rsid w:val="00F258C2"/>
    <w:rsid w:val="00F27908"/>
    <w:rsid w:val="00F310D7"/>
    <w:rsid w:val="00F444E7"/>
    <w:rsid w:val="00F57279"/>
    <w:rsid w:val="00F708A9"/>
    <w:rsid w:val="00F73ADD"/>
    <w:rsid w:val="00F83D17"/>
    <w:rsid w:val="00F86604"/>
    <w:rsid w:val="00F86B38"/>
    <w:rsid w:val="00F90278"/>
    <w:rsid w:val="00F92546"/>
    <w:rsid w:val="00F9318C"/>
    <w:rsid w:val="00F95D51"/>
    <w:rsid w:val="00F96139"/>
    <w:rsid w:val="00F96644"/>
    <w:rsid w:val="00FA20B3"/>
    <w:rsid w:val="00FA396B"/>
    <w:rsid w:val="00FA3CA5"/>
    <w:rsid w:val="00FA5DD6"/>
    <w:rsid w:val="00FC2218"/>
    <w:rsid w:val="00FC70DF"/>
    <w:rsid w:val="00FD1F99"/>
    <w:rsid w:val="00FD4B59"/>
    <w:rsid w:val="00FD4C10"/>
    <w:rsid w:val="00FE4B3D"/>
    <w:rsid w:val="00FE4D12"/>
    <w:rsid w:val="00FF08F5"/>
    <w:rsid w:val="00FF146F"/>
    <w:rsid w:val="00FF6073"/>
    <w:rsid w:val="00FF7010"/>
  </w:rsids>
  <m:mathPr>
    <m:mathFont m:val="Cambria Math"/>
    <m:brkBin m:val="before"/>
    <m:brkBinSub m:val="--"/>
    <m:smallFrac m:val="0"/>
    <m:dispDef/>
    <m:lMargin m:val="0"/>
    <m:rMargin m:val="0"/>
    <m:defJc m:val="centerGroup"/>
    <m:wrapIndent m:val="1440"/>
    <m:intLim m:val="subSup"/>
    <m:naryLim m:val="undOvr"/>
  </m:mathPr>
  <w:themeFontLang w:val="en-AU" w:eastAsia="zh-C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65F8231"/>
  <w15:chartTrackingRefBased/>
  <w15:docId w15:val="{B2CC2C6C-6DC9-430A-A107-739AC06AAF9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color w:val="000000" w:themeColor="text1"/>
        <w:lang w:val="en-AU" w:eastAsia="en-US" w:bidi="ar-SA"/>
      </w:rPr>
    </w:rPrDefault>
    <w:pPrDefault>
      <w:pPr>
        <w:spacing w:before="120" w:after="12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iPriority="4"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iPriority="4" w:unhideWhenUsed="1" w:qFormat="1"/>
    <w:lsdException w:name="List Number 3" w:semiHidden="1" w:uiPriority="4" w:unhideWhenUsed="1" w:qFormat="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iPriority="1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unhideWhenUsed="1" w:qFormat="1"/>
    <w:lsdException w:name="Quote" w:uiPriority="34"/>
    <w:lsdException w:name="Intense Quote" w:semiHidden="1" w:uiPriority="35" w:unhideWhenUsed="1"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37" w:unhideWhenUsed="1" w:qFormat="1"/>
    <w:lsdException w:name="Intense Emphasis" w:uiPriority="33"/>
    <w:lsdException w:name="Subtle Reference" w:semiHidden="1" w:uiPriority="37" w:unhideWhenUsed="1" w:qFormat="1"/>
    <w:lsdException w:name="Intense Reference" w:semiHidden="1" w:uiPriority="37" w:unhideWhenUsed="1" w:qFormat="1"/>
    <w:lsdException w:name="Book Title" w:semiHidden="1" w:unhideWhenUsed="1"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B7885"/>
    <w:pPr>
      <w:suppressAutoHyphens/>
    </w:pPr>
  </w:style>
  <w:style w:type="paragraph" w:styleId="Heading1">
    <w:name w:val="heading 1"/>
    <w:basedOn w:val="Normal"/>
    <w:next w:val="Normal"/>
    <w:link w:val="Heading1Char"/>
    <w:uiPriority w:val="9"/>
    <w:qFormat/>
    <w:rsid w:val="00825800"/>
    <w:pPr>
      <w:keepNext/>
      <w:keepLines/>
      <w:pageBreakBefore/>
      <w:numPr>
        <w:numId w:val="26"/>
      </w:numPr>
      <w:tabs>
        <w:tab w:val="left" w:pos="1134"/>
        <w:tab w:val="left" w:pos="1418"/>
      </w:tabs>
      <w:spacing w:before="300" w:after="300"/>
      <w:contextualSpacing/>
      <w:outlineLvl w:val="0"/>
    </w:pPr>
    <w:rPr>
      <w:rFonts w:asciiTheme="majorHAnsi" w:eastAsiaTheme="majorEastAsia" w:hAnsiTheme="majorHAnsi" w:cstheme="majorBidi"/>
      <w:b/>
      <w:color w:val="023E5C" w:themeColor="text2"/>
      <w:kern w:val="32"/>
      <w:sz w:val="48"/>
      <w:szCs w:val="32"/>
    </w:rPr>
  </w:style>
  <w:style w:type="paragraph" w:styleId="Heading2">
    <w:name w:val="heading 2"/>
    <w:basedOn w:val="Heading1"/>
    <w:next w:val="Normal"/>
    <w:link w:val="Heading2Char"/>
    <w:uiPriority w:val="9"/>
    <w:qFormat/>
    <w:rsid w:val="00825800"/>
    <w:pPr>
      <w:pageBreakBefore w:val="0"/>
      <w:numPr>
        <w:ilvl w:val="1"/>
      </w:numPr>
      <w:spacing w:after="120"/>
      <w:outlineLvl w:val="1"/>
    </w:pPr>
    <w:rPr>
      <w:sz w:val="36"/>
      <w:szCs w:val="26"/>
    </w:rPr>
  </w:style>
  <w:style w:type="paragraph" w:styleId="Heading3">
    <w:name w:val="heading 3"/>
    <w:basedOn w:val="Heading2"/>
    <w:next w:val="Normal"/>
    <w:link w:val="Heading3Char"/>
    <w:uiPriority w:val="9"/>
    <w:qFormat/>
    <w:rsid w:val="00825800"/>
    <w:pPr>
      <w:numPr>
        <w:ilvl w:val="2"/>
      </w:numPr>
      <w:outlineLvl w:val="2"/>
    </w:pPr>
    <w:rPr>
      <w:sz w:val="28"/>
      <w:szCs w:val="24"/>
    </w:rPr>
  </w:style>
  <w:style w:type="paragraph" w:styleId="Heading4">
    <w:name w:val="heading 4"/>
    <w:basedOn w:val="Heading3"/>
    <w:next w:val="Normal"/>
    <w:link w:val="Heading4Char"/>
    <w:uiPriority w:val="9"/>
    <w:qFormat/>
    <w:rsid w:val="00825800"/>
    <w:pPr>
      <w:numPr>
        <w:ilvl w:val="3"/>
      </w:numPr>
      <w:outlineLvl w:val="3"/>
    </w:pPr>
    <w:rPr>
      <w:iCs/>
      <w:sz w:val="24"/>
    </w:rPr>
  </w:style>
  <w:style w:type="paragraph" w:styleId="Heading5">
    <w:name w:val="heading 5"/>
    <w:basedOn w:val="Heading4"/>
    <w:next w:val="Normal"/>
    <w:link w:val="Heading5Char"/>
    <w:uiPriority w:val="9"/>
    <w:unhideWhenUsed/>
    <w:rsid w:val="004F0F7B"/>
    <w:pPr>
      <w:numPr>
        <w:ilvl w:val="4"/>
      </w:numPr>
      <w:tabs>
        <w:tab w:val="clear" w:pos="1418"/>
      </w:tabs>
      <w:ind w:left="1134" w:hanging="1134"/>
      <w:outlineLvl w:val="4"/>
    </w:pPr>
    <w:rPr>
      <w:sz w:val="22"/>
    </w:rPr>
  </w:style>
  <w:style w:type="paragraph" w:styleId="Heading6">
    <w:name w:val="heading 6"/>
    <w:basedOn w:val="Heading5"/>
    <w:next w:val="Normal"/>
    <w:link w:val="Heading6Char"/>
    <w:uiPriority w:val="9"/>
    <w:unhideWhenUsed/>
    <w:rsid w:val="00825800"/>
    <w:pPr>
      <w:numPr>
        <w:ilvl w:val="0"/>
        <w:numId w:val="0"/>
      </w:numPr>
      <w:outlineLvl w:val="5"/>
    </w:pPr>
    <w:rPr>
      <w:color w:val="000000" w:themeColor="text1"/>
      <w:sz w:val="20"/>
    </w:rPr>
  </w:style>
  <w:style w:type="paragraph" w:styleId="Heading7">
    <w:name w:val="heading 7"/>
    <w:basedOn w:val="Normal"/>
    <w:next w:val="Normal"/>
    <w:link w:val="Heading7Char"/>
    <w:uiPriority w:val="9"/>
    <w:unhideWhenUsed/>
    <w:qFormat/>
    <w:rsid w:val="00825800"/>
    <w:pPr>
      <w:keepNext/>
      <w:keepLines/>
      <w:spacing w:before="300"/>
      <w:outlineLvl w:val="6"/>
    </w:pPr>
    <w:rPr>
      <w:rFonts w:asciiTheme="majorHAnsi" w:eastAsiaTheme="majorEastAsia" w:hAnsiTheme="majorHAnsi" w:cstheme="majorBidi"/>
      <w:i/>
      <w:iCs/>
    </w:rPr>
  </w:style>
  <w:style w:type="paragraph" w:styleId="Heading8">
    <w:name w:val="heading 8"/>
    <w:basedOn w:val="Normal"/>
    <w:next w:val="Normal"/>
    <w:link w:val="Heading8Char"/>
    <w:uiPriority w:val="9"/>
    <w:unhideWhenUsed/>
    <w:qFormat/>
    <w:rsid w:val="00825800"/>
    <w:pPr>
      <w:keepNext/>
      <w:keepLines/>
      <w:spacing w:before="240"/>
      <w:outlineLvl w:val="7"/>
    </w:pPr>
    <w:rPr>
      <w:rFonts w:asciiTheme="majorHAnsi" w:eastAsiaTheme="majorEastAsia" w:hAnsiTheme="majorHAnsi" w:cstheme="majorBidi"/>
      <w:b/>
      <w:caps/>
      <w:color w:val="272727" w:themeColor="text1" w:themeTint="D8"/>
      <w:sz w:val="16"/>
      <w:szCs w:val="21"/>
    </w:rPr>
  </w:style>
  <w:style w:type="paragraph" w:styleId="Heading9">
    <w:name w:val="heading 9"/>
    <w:basedOn w:val="Normal"/>
    <w:next w:val="Normal"/>
    <w:link w:val="Heading9Char"/>
    <w:uiPriority w:val="9"/>
    <w:unhideWhenUsed/>
    <w:qFormat/>
    <w:rsid w:val="00825800"/>
    <w:pPr>
      <w:keepNext/>
      <w:keepLines/>
      <w:spacing w:before="240"/>
      <w:outlineLvl w:val="8"/>
    </w:pPr>
    <w:rPr>
      <w:rFonts w:asciiTheme="majorHAnsi" w:eastAsiaTheme="majorEastAsia" w:hAnsiTheme="majorHAnsi" w:cstheme="majorBidi"/>
      <w:i/>
      <w:iCs/>
      <w:caps/>
      <w:color w:val="272727" w:themeColor="text1" w:themeTint="D8"/>
      <w:sz w:val="16"/>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825800"/>
    <w:pPr>
      <w:tabs>
        <w:tab w:val="center" w:pos="4820"/>
        <w:tab w:val="right" w:pos="9639"/>
      </w:tabs>
      <w:spacing w:before="0" w:after="0"/>
      <w:jc w:val="right"/>
    </w:pPr>
    <w:rPr>
      <w:caps/>
      <w:sz w:val="16"/>
    </w:rPr>
  </w:style>
  <w:style w:type="character" w:customStyle="1" w:styleId="HeaderChar">
    <w:name w:val="Header Char"/>
    <w:basedOn w:val="DefaultParagraphFont"/>
    <w:link w:val="Header"/>
    <w:uiPriority w:val="99"/>
    <w:rsid w:val="00825800"/>
    <w:rPr>
      <w:caps/>
      <w:sz w:val="16"/>
    </w:rPr>
  </w:style>
  <w:style w:type="paragraph" w:styleId="Footer">
    <w:name w:val="footer"/>
    <w:basedOn w:val="Normal"/>
    <w:link w:val="FooterChar"/>
    <w:uiPriority w:val="99"/>
    <w:unhideWhenUsed/>
    <w:rsid w:val="00825800"/>
    <w:pPr>
      <w:tabs>
        <w:tab w:val="center" w:pos="4820"/>
        <w:tab w:val="right" w:pos="9639"/>
      </w:tabs>
      <w:spacing w:before="0" w:after="0"/>
    </w:pPr>
    <w:rPr>
      <w:sz w:val="16"/>
    </w:rPr>
  </w:style>
  <w:style w:type="character" w:customStyle="1" w:styleId="FooterChar">
    <w:name w:val="Footer Char"/>
    <w:basedOn w:val="DefaultParagraphFont"/>
    <w:link w:val="Footer"/>
    <w:uiPriority w:val="99"/>
    <w:rsid w:val="00825800"/>
    <w:rPr>
      <w:sz w:val="16"/>
    </w:rPr>
  </w:style>
  <w:style w:type="character" w:customStyle="1" w:styleId="Heading2Char">
    <w:name w:val="Heading 2 Char"/>
    <w:basedOn w:val="DefaultParagraphFont"/>
    <w:link w:val="Heading2"/>
    <w:uiPriority w:val="9"/>
    <w:rsid w:val="00825800"/>
    <w:rPr>
      <w:rFonts w:asciiTheme="majorHAnsi" w:eastAsiaTheme="majorEastAsia" w:hAnsiTheme="majorHAnsi" w:cstheme="majorBidi"/>
      <w:b/>
      <w:color w:val="023E5C" w:themeColor="text2"/>
      <w:kern w:val="32"/>
      <w:sz w:val="36"/>
      <w:szCs w:val="26"/>
    </w:rPr>
  </w:style>
  <w:style w:type="character" w:styleId="Emphasis">
    <w:name w:val="Emphasis"/>
    <w:aliases w:val="CASA-Footer Text"/>
    <w:basedOn w:val="DefaultParagraphFont"/>
    <w:uiPriority w:val="20"/>
    <w:qFormat/>
    <w:rsid w:val="001B7885"/>
    <w:rPr>
      <w:i/>
      <w:iCs/>
    </w:rPr>
  </w:style>
  <w:style w:type="numbering" w:customStyle="1" w:styleId="AppendixNumbers">
    <w:name w:val="Appendix Numbers"/>
    <w:uiPriority w:val="99"/>
    <w:rsid w:val="00825800"/>
    <w:pPr>
      <w:numPr>
        <w:numId w:val="10"/>
      </w:numPr>
    </w:pPr>
  </w:style>
  <w:style w:type="paragraph" w:customStyle="1" w:styleId="ExampleBoxText">
    <w:name w:val="Example Box Text"/>
    <w:basedOn w:val="Normal"/>
    <w:uiPriority w:val="13"/>
    <w:qFormat/>
    <w:rsid w:val="00825800"/>
    <w:pPr>
      <w:pBdr>
        <w:top w:val="single" w:sz="4" w:space="14" w:color="CEE9FA"/>
        <w:left w:val="single" w:sz="4" w:space="14" w:color="CEE9FA"/>
        <w:bottom w:val="single" w:sz="4" w:space="14" w:color="CEE9FA"/>
        <w:right w:val="single" w:sz="4" w:space="14" w:color="CEE9FA"/>
      </w:pBdr>
      <w:shd w:val="clear" w:color="auto" w:fill="CEE9FA"/>
      <w:ind w:left="284" w:right="284"/>
    </w:pPr>
  </w:style>
  <w:style w:type="paragraph" w:customStyle="1" w:styleId="NotesBoxText">
    <w:name w:val="Notes Box Text"/>
    <w:basedOn w:val="Normal"/>
    <w:uiPriority w:val="14"/>
    <w:qFormat/>
    <w:rsid w:val="00825800"/>
    <w:pPr>
      <w:pBdr>
        <w:top w:val="single" w:sz="4" w:space="14" w:color="13B5EA" w:themeColor="accent1"/>
        <w:left w:val="single" w:sz="4" w:space="14" w:color="13B5EA" w:themeColor="accent1"/>
        <w:bottom w:val="single" w:sz="4" w:space="14" w:color="13B5EA" w:themeColor="accent1"/>
        <w:right w:val="single" w:sz="4" w:space="14" w:color="13B5EA" w:themeColor="accent1"/>
      </w:pBdr>
      <w:ind w:left="284" w:right="284"/>
    </w:pPr>
  </w:style>
  <w:style w:type="paragraph" w:customStyle="1" w:styleId="ExampleBoxHeading">
    <w:name w:val="Example Box Heading"/>
    <w:basedOn w:val="ExampleBoxText"/>
    <w:uiPriority w:val="13"/>
    <w:qFormat/>
    <w:rsid w:val="00825800"/>
    <w:pPr>
      <w:spacing w:before="240"/>
    </w:pPr>
    <w:rPr>
      <w:b/>
      <w:bCs/>
      <w:sz w:val="24"/>
      <w:szCs w:val="24"/>
    </w:rPr>
  </w:style>
  <w:style w:type="paragraph" w:customStyle="1" w:styleId="NotesBoxHeading">
    <w:name w:val="Notes Box Heading"/>
    <w:basedOn w:val="NotesBoxText"/>
    <w:uiPriority w:val="14"/>
    <w:qFormat/>
    <w:rsid w:val="00825800"/>
    <w:pPr>
      <w:spacing w:before="240"/>
    </w:pPr>
    <w:rPr>
      <w:b/>
      <w:bCs/>
      <w:sz w:val="24"/>
      <w:szCs w:val="24"/>
    </w:rPr>
  </w:style>
  <w:style w:type="paragraph" w:customStyle="1" w:styleId="ExampleBoxBullet">
    <w:name w:val="Example Box Bullet"/>
    <w:basedOn w:val="ExampleBoxText"/>
    <w:uiPriority w:val="14"/>
    <w:qFormat/>
    <w:rsid w:val="00825800"/>
    <w:pPr>
      <w:numPr>
        <w:numId w:val="1"/>
      </w:numPr>
    </w:pPr>
  </w:style>
  <w:style w:type="paragraph" w:customStyle="1" w:styleId="NotesBoxBullet">
    <w:name w:val="Notes Box Bullet"/>
    <w:basedOn w:val="NotesBoxText"/>
    <w:uiPriority w:val="15"/>
    <w:qFormat/>
    <w:rsid w:val="00825800"/>
    <w:pPr>
      <w:numPr>
        <w:numId w:val="3"/>
      </w:numPr>
    </w:pPr>
  </w:style>
  <w:style w:type="numbering" w:customStyle="1" w:styleId="ExampleBoxBullets">
    <w:name w:val="Example Box Bullets"/>
    <w:uiPriority w:val="99"/>
    <w:rsid w:val="00825800"/>
    <w:pPr>
      <w:numPr>
        <w:numId w:val="1"/>
      </w:numPr>
    </w:pPr>
  </w:style>
  <w:style w:type="paragraph" w:customStyle="1" w:styleId="Bullet1">
    <w:name w:val="Bullet 1"/>
    <w:basedOn w:val="Normal"/>
    <w:uiPriority w:val="2"/>
    <w:qFormat/>
    <w:rsid w:val="00825800"/>
    <w:pPr>
      <w:numPr>
        <w:numId w:val="11"/>
      </w:numPr>
    </w:pPr>
  </w:style>
  <w:style w:type="paragraph" w:customStyle="1" w:styleId="Bullet2">
    <w:name w:val="Bullet 2"/>
    <w:basedOn w:val="Normal"/>
    <w:uiPriority w:val="2"/>
    <w:rsid w:val="00825800"/>
    <w:pPr>
      <w:numPr>
        <w:ilvl w:val="1"/>
        <w:numId w:val="11"/>
      </w:numPr>
    </w:pPr>
  </w:style>
  <w:style w:type="paragraph" w:customStyle="1" w:styleId="Bullet3">
    <w:name w:val="Bullet 3"/>
    <w:basedOn w:val="Normal"/>
    <w:uiPriority w:val="2"/>
    <w:rsid w:val="00825800"/>
    <w:pPr>
      <w:numPr>
        <w:ilvl w:val="2"/>
        <w:numId w:val="11"/>
      </w:numPr>
    </w:pPr>
  </w:style>
  <w:style w:type="paragraph" w:styleId="Caption">
    <w:name w:val="caption"/>
    <w:basedOn w:val="Normal"/>
    <w:next w:val="Normal"/>
    <w:uiPriority w:val="35"/>
    <w:unhideWhenUsed/>
    <w:qFormat/>
    <w:rsid w:val="00F92546"/>
    <w:rPr>
      <w:b/>
      <w:iCs/>
      <w:color w:val="023E5C" w:themeColor="text2"/>
      <w:szCs w:val="18"/>
    </w:rPr>
  </w:style>
  <w:style w:type="table" w:styleId="GridTable5Dark-Accent1">
    <w:name w:val="Grid Table 5 Dark Accent 1"/>
    <w:basedOn w:val="TableNormal"/>
    <w:uiPriority w:val="50"/>
    <w:rsid w:val="00825800"/>
    <w:pPr>
      <w:spacing w:after="0"/>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FF0F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3B5EA"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3B5EA"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3B5EA"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3B5EA" w:themeFill="accent1"/>
      </w:tcPr>
    </w:tblStylePr>
    <w:tblStylePr w:type="band1Vert">
      <w:tblPr/>
      <w:tcPr>
        <w:shd w:val="clear" w:color="auto" w:fill="9FE1F7" w:themeFill="accent1" w:themeFillTint="66"/>
      </w:tcPr>
    </w:tblStylePr>
    <w:tblStylePr w:type="band1Horz">
      <w:tblPr/>
      <w:tcPr>
        <w:shd w:val="clear" w:color="auto" w:fill="9FE1F7" w:themeFill="accent1" w:themeFillTint="66"/>
      </w:tcPr>
    </w:tblStylePr>
  </w:style>
  <w:style w:type="table" w:customStyle="1" w:styleId="DefaultTable1">
    <w:name w:val="Default Table 1"/>
    <w:basedOn w:val="TableNormal"/>
    <w:uiPriority w:val="99"/>
    <w:rsid w:val="004D0C4E"/>
    <w:pPr>
      <w:spacing w:before="60" w:after="60"/>
    </w:pPr>
    <w:tblPr>
      <w:tblStyleRowBandSize w:val="1"/>
      <w:tblStyleColBandSize w:val="1"/>
      <w:tblBorders>
        <w:top w:val="single" w:sz="4" w:space="0" w:color="0080A2" w:themeColor="accent2"/>
        <w:bottom w:val="single" w:sz="4" w:space="0" w:color="0080A2" w:themeColor="accent2"/>
        <w:insideH w:val="single" w:sz="4" w:space="0" w:color="0080A2" w:themeColor="accent2"/>
      </w:tblBorders>
      <w:tblCellMar>
        <w:top w:w="57" w:type="dxa"/>
        <w:bottom w:w="57" w:type="dxa"/>
      </w:tblCellMar>
    </w:tblPr>
    <w:tblStylePr w:type="firstRow">
      <w:rPr>
        <w:b/>
        <w:color w:val="FFFFFF" w:themeColor="background1"/>
      </w:rPr>
      <w:tblPr/>
      <w:tcPr>
        <w:tcBorders>
          <w:insideV w:val="single" w:sz="4" w:space="0" w:color="FFFFFF" w:themeColor="background1"/>
        </w:tcBorders>
        <w:shd w:val="clear" w:color="auto" w:fill="0080A2" w:themeFill="accent2"/>
      </w:tcPr>
    </w:tblStylePr>
    <w:tblStylePr w:type="lastRow">
      <w:tblPr/>
      <w:tcPr>
        <w:tcBorders>
          <w:top w:val="single" w:sz="4" w:space="0" w:color="FFFFFF" w:themeColor="background1"/>
          <w:bottom w:val="single" w:sz="4" w:space="0" w:color="FFFFFF" w:themeColor="background1"/>
          <w:insideH w:val="single" w:sz="4" w:space="0" w:color="FFFFFF" w:themeColor="background1"/>
        </w:tcBorders>
        <w:shd w:val="clear" w:color="auto" w:fill="F1F9FE"/>
      </w:tcPr>
    </w:tblStylePr>
    <w:tblStylePr w:type="firstCol">
      <w:tblPr/>
      <w:tcPr>
        <w:tcBorders>
          <w:top w:val="single" w:sz="4" w:space="0" w:color="FFFFFF" w:themeColor="background1"/>
          <w:bottom w:val="single" w:sz="4" w:space="0" w:color="FFFFFF" w:themeColor="background1"/>
          <w:insideH w:val="single" w:sz="4" w:space="0" w:color="FFFFFF" w:themeColor="background1"/>
        </w:tcBorders>
        <w:shd w:val="clear" w:color="auto" w:fill="F1F9FE"/>
      </w:tcPr>
    </w:tblStylePr>
    <w:tblStylePr w:type="band1Vert">
      <w:tblPr/>
      <w:tcPr>
        <w:tcBorders>
          <w:top w:val="single" w:sz="4" w:space="0" w:color="FFFFFF" w:themeColor="background1"/>
          <w:bottom w:val="single" w:sz="4" w:space="0" w:color="FFFFFF" w:themeColor="background1"/>
          <w:insideH w:val="single" w:sz="4" w:space="0" w:color="FFFFFF" w:themeColor="background1"/>
        </w:tcBorders>
        <w:shd w:val="clear" w:color="auto" w:fill="E0F1FC"/>
      </w:tcPr>
    </w:tblStylePr>
    <w:tblStylePr w:type="band2Vert">
      <w:tblPr/>
      <w:tcPr>
        <w:tcBorders>
          <w:top w:val="single" w:sz="4" w:space="0" w:color="FFFFFF" w:themeColor="background1"/>
          <w:bottom w:val="single" w:sz="4" w:space="0" w:color="FFFFFF" w:themeColor="background1"/>
          <w:insideH w:val="single" w:sz="4" w:space="0" w:color="FFFFFF" w:themeColor="background1"/>
        </w:tcBorders>
        <w:shd w:val="clear" w:color="auto" w:fill="CEE9FA"/>
      </w:tcPr>
    </w:tblStylePr>
    <w:tblStylePr w:type="band1Horz">
      <w:tblPr/>
      <w:tcPr>
        <w:tcBorders>
          <w:top w:val="single" w:sz="4" w:space="0" w:color="FFFFFF" w:themeColor="background1"/>
          <w:bottom w:val="single" w:sz="4" w:space="0" w:color="FFFFFF" w:themeColor="background1"/>
          <w:insideH w:val="single" w:sz="4" w:space="0" w:color="FFFFFF" w:themeColor="background1"/>
        </w:tcBorders>
        <w:shd w:val="clear" w:color="auto" w:fill="E0F1FC"/>
      </w:tcPr>
    </w:tblStylePr>
    <w:tblStylePr w:type="band2Horz">
      <w:tblPr/>
      <w:tcPr>
        <w:tcBorders>
          <w:top w:val="single" w:sz="4" w:space="0" w:color="FFFFFF" w:themeColor="background1"/>
          <w:bottom w:val="single" w:sz="4" w:space="0" w:color="FFFFFF" w:themeColor="background1"/>
          <w:insideH w:val="nil"/>
        </w:tcBorders>
        <w:shd w:val="clear" w:color="auto" w:fill="CEE9FA"/>
      </w:tcPr>
    </w:tblStylePr>
  </w:style>
  <w:style w:type="table" w:customStyle="1" w:styleId="DefaultTable2">
    <w:name w:val="Default Table 2"/>
    <w:basedOn w:val="TableNormal"/>
    <w:uiPriority w:val="99"/>
    <w:rsid w:val="00825800"/>
    <w:pPr>
      <w:spacing w:before="0" w:after="0"/>
    </w:pPr>
    <w:tblPr>
      <w:tblStyleRowBandSize w:val="1"/>
      <w:tblStyleColBandSize w:val="1"/>
      <w:tblBorders>
        <w:top w:val="single" w:sz="4" w:space="0" w:color="A6A6A6" w:themeColor="background1" w:themeShade="A6"/>
        <w:left w:val="single" w:sz="4" w:space="0" w:color="A6A6A6" w:themeColor="background1" w:themeShade="A6"/>
        <w:bottom w:val="single" w:sz="4" w:space="0" w:color="A6A6A6" w:themeColor="background1" w:themeShade="A6"/>
        <w:right w:val="single" w:sz="4" w:space="0" w:color="A6A6A6" w:themeColor="background1" w:themeShade="A6"/>
        <w:insideH w:val="single" w:sz="4" w:space="0" w:color="A6A6A6" w:themeColor="background1" w:themeShade="A6"/>
        <w:insideV w:val="single" w:sz="4" w:space="0" w:color="A6A6A6" w:themeColor="background1" w:themeShade="A6"/>
      </w:tblBorders>
      <w:tblCellMar>
        <w:top w:w="28" w:type="dxa"/>
        <w:left w:w="57" w:type="dxa"/>
        <w:bottom w:w="28" w:type="dxa"/>
        <w:right w:w="57" w:type="dxa"/>
      </w:tblCellMar>
    </w:tblPr>
    <w:tblStylePr w:type="firstRow">
      <w:rPr>
        <w:b/>
      </w:rPr>
      <w:tblPr/>
      <w:tcPr>
        <w:shd w:val="clear" w:color="auto" w:fill="BFBFBF" w:themeFill="background1" w:themeFillShade="BF"/>
      </w:tcPr>
    </w:tblStylePr>
    <w:tblStylePr w:type="lastRow">
      <w:rPr>
        <w:b/>
      </w:rPr>
      <w:tblPr/>
      <w:tcPr>
        <w:shd w:val="clear" w:color="auto" w:fill="D9D9D9" w:themeFill="background1" w:themeFillShade="D9"/>
      </w:tcPr>
    </w:tblStylePr>
    <w:tblStylePr w:type="firstCol">
      <w:rPr>
        <w:b/>
      </w:rPr>
      <w:tblPr/>
      <w:tcPr>
        <w:shd w:val="clear" w:color="auto" w:fill="F2F2F2" w:themeFill="background1" w:themeFillShade="F2"/>
      </w:tcPr>
    </w:tblStylePr>
    <w:tblStylePr w:type="lastCol">
      <w:rPr>
        <w:b/>
      </w:rPr>
      <w:tblPr/>
      <w:tcPr>
        <w:shd w:val="clear" w:color="auto" w:fill="F2F2F2" w:themeFill="background1" w:themeFillShade="F2"/>
      </w:tcPr>
    </w:tblStylePr>
    <w:tblStylePr w:type="band1Vert">
      <w:tblPr/>
      <w:tcPr>
        <w:shd w:val="clear" w:color="auto" w:fill="F2F2F2" w:themeFill="background1" w:themeFillShade="F2"/>
      </w:tcPr>
    </w:tblStylePr>
    <w:tblStylePr w:type="band2Vert">
      <w:tblPr/>
      <w:tcPr>
        <w:shd w:val="clear" w:color="auto" w:fill="FFFFFF" w:themeFill="background1"/>
      </w:tcPr>
    </w:tblStylePr>
    <w:tblStylePr w:type="band1Horz">
      <w:tblPr/>
      <w:tcPr>
        <w:shd w:val="clear" w:color="auto" w:fill="F2F2F2" w:themeFill="background1" w:themeFillShade="F2"/>
      </w:tcPr>
    </w:tblStylePr>
    <w:tblStylePr w:type="band2Horz">
      <w:tblPr/>
      <w:tcPr>
        <w:shd w:val="clear" w:color="auto" w:fill="FFFFFF" w:themeFill="background1"/>
      </w:tcPr>
    </w:tblStylePr>
  </w:style>
  <w:style w:type="paragraph" w:customStyle="1" w:styleId="Tablebullet3">
    <w:name w:val="Table bullet 3"/>
    <w:basedOn w:val="Tablebullet20"/>
    <w:qFormat/>
    <w:rsid w:val="00825800"/>
    <w:pPr>
      <w:numPr>
        <w:ilvl w:val="1"/>
      </w:numPr>
      <w:ind w:left="1134" w:hanging="425"/>
    </w:pPr>
  </w:style>
  <w:style w:type="numbering" w:customStyle="1" w:styleId="FigureNumbers">
    <w:name w:val="Figure Numbers"/>
    <w:uiPriority w:val="99"/>
    <w:rsid w:val="00825800"/>
    <w:pPr>
      <w:numPr>
        <w:numId w:val="12"/>
      </w:numPr>
    </w:pPr>
  </w:style>
  <w:style w:type="paragraph" w:customStyle="1" w:styleId="FigureTitle">
    <w:name w:val="Figure Title"/>
    <w:basedOn w:val="Normal"/>
    <w:next w:val="Normal"/>
    <w:uiPriority w:val="12"/>
    <w:qFormat/>
    <w:rsid w:val="00825800"/>
    <w:pPr>
      <w:keepNext/>
      <w:numPr>
        <w:numId w:val="13"/>
      </w:numPr>
      <w:spacing w:before="240"/>
    </w:pPr>
    <w:rPr>
      <w:rFonts w:asciiTheme="majorHAnsi" w:hAnsiTheme="majorHAnsi"/>
      <w:b/>
      <w:color w:val="023E5C" w:themeColor="text2"/>
    </w:rPr>
  </w:style>
  <w:style w:type="character" w:styleId="FollowedHyperlink">
    <w:name w:val="FollowedHyperlink"/>
    <w:basedOn w:val="DefaultParagraphFont"/>
    <w:uiPriority w:val="99"/>
    <w:unhideWhenUsed/>
    <w:rsid w:val="00825800"/>
    <w:rPr>
      <w:color w:val="005AFF"/>
      <w:u w:val="single"/>
    </w:rPr>
  </w:style>
  <w:style w:type="character" w:styleId="FootnoteReference">
    <w:name w:val="footnote reference"/>
    <w:basedOn w:val="DefaultParagraphFont"/>
    <w:uiPriority w:val="99"/>
    <w:unhideWhenUsed/>
    <w:rsid w:val="00825800"/>
    <w:rPr>
      <w:vertAlign w:val="superscript"/>
    </w:rPr>
  </w:style>
  <w:style w:type="paragraph" w:styleId="FootnoteText">
    <w:name w:val="footnote text"/>
    <w:basedOn w:val="Normal"/>
    <w:link w:val="FootnoteTextChar"/>
    <w:uiPriority w:val="99"/>
    <w:unhideWhenUsed/>
    <w:rsid w:val="00825800"/>
    <w:pPr>
      <w:spacing w:before="60" w:after="60"/>
      <w:ind w:left="284" w:hanging="284"/>
    </w:pPr>
    <w:rPr>
      <w:sz w:val="18"/>
    </w:rPr>
  </w:style>
  <w:style w:type="character" w:customStyle="1" w:styleId="FootnoteTextChar">
    <w:name w:val="Footnote Text Char"/>
    <w:basedOn w:val="DefaultParagraphFont"/>
    <w:link w:val="FootnoteText"/>
    <w:uiPriority w:val="99"/>
    <w:rsid w:val="00825800"/>
    <w:rPr>
      <w:sz w:val="18"/>
    </w:rPr>
  </w:style>
  <w:style w:type="character" w:customStyle="1" w:styleId="Heading1Char">
    <w:name w:val="Heading 1 Char"/>
    <w:basedOn w:val="DefaultParagraphFont"/>
    <w:link w:val="Heading1"/>
    <w:uiPriority w:val="9"/>
    <w:rsid w:val="00825800"/>
    <w:rPr>
      <w:rFonts w:asciiTheme="majorHAnsi" w:eastAsiaTheme="majorEastAsia" w:hAnsiTheme="majorHAnsi" w:cstheme="majorBidi"/>
      <w:b/>
      <w:color w:val="023E5C" w:themeColor="text2"/>
      <w:kern w:val="32"/>
      <w:sz w:val="48"/>
      <w:szCs w:val="32"/>
    </w:rPr>
  </w:style>
  <w:style w:type="character" w:customStyle="1" w:styleId="Heading3Char">
    <w:name w:val="Heading 3 Char"/>
    <w:basedOn w:val="DefaultParagraphFont"/>
    <w:link w:val="Heading3"/>
    <w:uiPriority w:val="9"/>
    <w:rsid w:val="00825800"/>
    <w:rPr>
      <w:rFonts w:asciiTheme="majorHAnsi" w:eastAsiaTheme="majorEastAsia" w:hAnsiTheme="majorHAnsi" w:cstheme="majorBidi"/>
      <w:b/>
      <w:color w:val="023E5C" w:themeColor="text2"/>
      <w:kern w:val="32"/>
      <w:sz w:val="28"/>
      <w:szCs w:val="24"/>
    </w:rPr>
  </w:style>
  <w:style w:type="character" w:customStyle="1" w:styleId="Heading4Char">
    <w:name w:val="Heading 4 Char"/>
    <w:basedOn w:val="DefaultParagraphFont"/>
    <w:link w:val="Heading4"/>
    <w:uiPriority w:val="9"/>
    <w:rsid w:val="00825800"/>
    <w:rPr>
      <w:rFonts w:asciiTheme="majorHAnsi" w:eastAsiaTheme="majorEastAsia" w:hAnsiTheme="majorHAnsi" w:cstheme="majorBidi"/>
      <w:b/>
      <w:iCs/>
      <w:color w:val="023E5C" w:themeColor="text2"/>
      <w:kern w:val="32"/>
      <w:sz w:val="24"/>
      <w:szCs w:val="24"/>
    </w:rPr>
  </w:style>
  <w:style w:type="character" w:customStyle="1" w:styleId="Heading5Char">
    <w:name w:val="Heading 5 Char"/>
    <w:basedOn w:val="DefaultParagraphFont"/>
    <w:link w:val="Heading5"/>
    <w:uiPriority w:val="9"/>
    <w:rsid w:val="004F0F7B"/>
    <w:rPr>
      <w:rFonts w:asciiTheme="majorHAnsi" w:eastAsiaTheme="majorEastAsia" w:hAnsiTheme="majorHAnsi" w:cstheme="majorBidi"/>
      <w:b/>
      <w:iCs/>
      <w:color w:val="023E5C" w:themeColor="text2"/>
      <w:kern w:val="32"/>
      <w:sz w:val="22"/>
      <w:szCs w:val="24"/>
    </w:rPr>
  </w:style>
  <w:style w:type="paragraph" w:styleId="Quote">
    <w:name w:val="Quote"/>
    <w:basedOn w:val="Normal"/>
    <w:next w:val="Normal"/>
    <w:link w:val="QuoteChar"/>
    <w:uiPriority w:val="34"/>
    <w:rsid w:val="00825800"/>
    <w:pPr>
      <w:spacing w:before="300" w:after="300" w:line="320" w:lineRule="atLeast"/>
      <w:ind w:left="340" w:right="340"/>
      <w:contextualSpacing/>
    </w:pPr>
    <w:rPr>
      <w:iCs/>
      <w:color w:val="0080A2" w:themeColor="accent2"/>
    </w:rPr>
  </w:style>
  <w:style w:type="character" w:customStyle="1" w:styleId="Heading6Char">
    <w:name w:val="Heading 6 Char"/>
    <w:basedOn w:val="DefaultParagraphFont"/>
    <w:link w:val="Heading6"/>
    <w:uiPriority w:val="9"/>
    <w:rsid w:val="00825800"/>
    <w:rPr>
      <w:rFonts w:asciiTheme="majorHAnsi" w:eastAsiaTheme="majorEastAsia" w:hAnsiTheme="majorHAnsi" w:cstheme="majorBidi"/>
      <w:b/>
      <w:iCs/>
      <w:kern w:val="32"/>
      <w:szCs w:val="24"/>
    </w:rPr>
  </w:style>
  <w:style w:type="character" w:customStyle="1" w:styleId="QuoteChar">
    <w:name w:val="Quote Char"/>
    <w:basedOn w:val="DefaultParagraphFont"/>
    <w:link w:val="Quote"/>
    <w:uiPriority w:val="34"/>
    <w:rsid w:val="00825800"/>
    <w:rPr>
      <w:rFonts w:ascii="Arial" w:hAnsi="Arial"/>
      <w:iCs/>
      <w:color w:val="0080A2" w:themeColor="accent2"/>
      <w:kern w:val="2"/>
      <w14:ligatures w14:val="standardContextual"/>
    </w:rPr>
  </w:style>
  <w:style w:type="character" w:customStyle="1" w:styleId="Heading7Char">
    <w:name w:val="Heading 7 Char"/>
    <w:basedOn w:val="DefaultParagraphFont"/>
    <w:link w:val="Heading7"/>
    <w:uiPriority w:val="9"/>
    <w:rsid w:val="00825800"/>
    <w:rPr>
      <w:rFonts w:asciiTheme="majorHAnsi" w:eastAsiaTheme="majorEastAsia" w:hAnsiTheme="majorHAnsi" w:cstheme="majorBidi"/>
      <w:i/>
      <w:iCs/>
    </w:rPr>
  </w:style>
  <w:style w:type="paragraph" w:customStyle="1" w:styleId="SecurityClassification">
    <w:name w:val="Security Classification"/>
    <w:basedOn w:val="Normal"/>
    <w:uiPriority w:val="99"/>
    <w:qFormat/>
    <w:rsid w:val="00264006"/>
    <w:pPr>
      <w:spacing w:before="240" w:after="240"/>
      <w:jc w:val="center"/>
    </w:pPr>
    <w:rPr>
      <w:b/>
      <w:caps/>
      <w:color w:val="FF0000"/>
    </w:rPr>
  </w:style>
  <w:style w:type="character" w:styleId="Hyperlink">
    <w:name w:val="Hyperlink"/>
    <w:basedOn w:val="DefaultParagraphFont"/>
    <w:uiPriority w:val="99"/>
    <w:unhideWhenUsed/>
    <w:rsid w:val="00825800"/>
    <w:rPr>
      <w:color w:val="005AFF"/>
      <w:u w:val="single"/>
    </w:rPr>
  </w:style>
  <w:style w:type="numbering" w:customStyle="1" w:styleId="List1Legal">
    <w:name w:val="List 1 Legal"/>
    <w:uiPriority w:val="99"/>
    <w:rsid w:val="00825800"/>
    <w:pPr>
      <w:numPr>
        <w:numId w:val="15"/>
      </w:numPr>
    </w:pPr>
  </w:style>
  <w:style w:type="paragraph" w:styleId="NoSpacing">
    <w:name w:val="No Spacing"/>
    <w:link w:val="NoSpacingChar"/>
    <w:uiPriority w:val="1"/>
    <w:qFormat/>
    <w:rsid w:val="00825800"/>
    <w:pPr>
      <w:contextualSpacing/>
    </w:pPr>
  </w:style>
  <w:style w:type="numbering" w:customStyle="1" w:styleId="NumberedHeadings">
    <w:name w:val="Numbered Headings"/>
    <w:uiPriority w:val="99"/>
    <w:rsid w:val="00825800"/>
    <w:pPr>
      <w:numPr>
        <w:numId w:val="2"/>
      </w:numPr>
    </w:pPr>
  </w:style>
  <w:style w:type="paragraph" w:customStyle="1" w:styleId="SourceNotes">
    <w:name w:val="Source Notes"/>
    <w:basedOn w:val="Normal"/>
    <w:uiPriority w:val="21"/>
    <w:qFormat/>
    <w:rsid w:val="00962D25"/>
    <w:rPr>
      <w:sz w:val="16"/>
    </w:rPr>
  </w:style>
  <w:style w:type="paragraph" w:customStyle="1" w:styleId="SourceNotesNumbered">
    <w:name w:val="Source Notes Numbered"/>
    <w:basedOn w:val="SourceNotes"/>
    <w:uiPriority w:val="21"/>
    <w:rsid w:val="00825800"/>
    <w:pPr>
      <w:numPr>
        <w:numId w:val="5"/>
      </w:numPr>
    </w:pPr>
  </w:style>
  <w:style w:type="paragraph" w:styleId="Subtitle">
    <w:name w:val="Subtitle"/>
    <w:basedOn w:val="Normal"/>
    <w:next w:val="Normal"/>
    <w:link w:val="SubtitleChar"/>
    <w:uiPriority w:val="11"/>
    <w:qFormat/>
    <w:rsid w:val="00E9261E"/>
    <w:pPr>
      <w:numPr>
        <w:ilvl w:val="1"/>
      </w:numPr>
      <w:spacing w:before="300" w:after="300"/>
      <w:ind w:right="454"/>
      <w:contextualSpacing/>
    </w:pPr>
    <w:rPr>
      <w:rFonts w:eastAsiaTheme="minorEastAsia"/>
      <w:color w:val="023E5C" w:themeColor="text2"/>
      <w:sz w:val="36"/>
      <w:szCs w:val="22"/>
    </w:rPr>
  </w:style>
  <w:style w:type="character" w:customStyle="1" w:styleId="SubtitleChar">
    <w:name w:val="Subtitle Char"/>
    <w:basedOn w:val="DefaultParagraphFont"/>
    <w:link w:val="Subtitle"/>
    <w:uiPriority w:val="11"/>
    <w:rsid w:val="00E9261E"/>
    <w:rPr>
      <w:rFonts w:eastAsiaTheme="minorEastAsia"/>
      <w:color w:val="023E5C" w:themeColor="text2"/>
      <w:sz w:val="36"/>
      <w:szCs w:val="22"/>
    </w:rPr>
  </w:style>
  <w:style w:type="table" w:styleId="TableGrid">
    <w:name w:val="Table Grid"/>
    <w:basedOn w:val="TableNormal"/>
    <w:uiPriority w:val="39"/>
    <w:rsid w:val="00825800"/>
    <w:pPr>
      <w:spacing w:before="0" w:after="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numbering" w:customStyle="1" w:styleId="TableNumbers">
    <w:name w:val="Table Numbers"/>
    <w:uiPriority w:val="99"/>
    <w:rsid w:val="00825800"/>
    <w:pPr>
      <w:numPr>
        <w:numId w:val="19"/>
      </w:numPr>
    </w:pPr>
  </w:style>
  <w:style w:type="paragraph" w:customStyle="1" w:styleId="TableTitle">
    <w:name w:val="Table Title"/>
    <w:basedOn w:val="FigureTitle"/>
    <w:next w:val="Normal"/>
    <w:uiPriority w:val="12"/>
    <w:qFormat/>
    <w:rsid w:val="00962D25"/>
    <w:pPr>
      <w:numPr>
        <w:numId w:val="20"/>
      </w:numPr>
    </w:pPr>
  </w:style>
  <w:style w:type="paragraph" w:styleId="Title">
    <w:name w:val="Title"/>
    <w:basedOn w:val="Normal"/>
    <w:next w:val="Normal"/>
    <w:link w:val="TitleChar"/>
    <w:uiPriority w:val="10"/>
    <w:qFormat/>
    <w:rsid w:val="00440CA0"/>
    <w:pPr>
      <w:spacing w:before="480" w:after="360"/>
      <w:ind w:right="454"/>
      <w:jc w:val="center"/>
    </w:pPr>
    <w:rPr>
      <w:rFonts w:asciiTheme="majorHAnsi" w:eastAsiaTheme="majorEastAsia" w:hAnsiTheme="majorHAnsi" w:cstheme="majorBidi"/>
      <w:b/>
      <w:color w:val="023E5C" w:themeColor="text2"/>
      <w:kern w:val="28"/>
      <w:sz w:val="52"/>
      <w:szCs w:val="56"/>
    </w:rPr>
  </w:style>
  <w:style w:type="character" w:customStyle="1" w:styleId="TitleChar">
    <w:name w:val="Title Char"/>
    <w:basedOn w:val="DefaultParagraphFont"/>
    <w:link w:val="Title"/>
    <w:uiPriority w:val="10"/>
    <w:rsid w:val="00440CA0"/>
    <w:rPr>
      <w:rFonts w:asciiTheme="majorHAnsi" w:eastAsiaTheme="majorEastAsia" w:hAnsiTheme="majorHAnsi" w:cstheme="majorBidi"/>
      <w:b/>
      <w:color w:val="023E5C" w:themeColor="text2"/>
      <w:kern w:val="28"/>
      <w:sz w:val="52"/>
      <w:szCs w:val="56"/>
    </w:rPr>
  </w:style>
  <w:style w:type="paragraph" w:styleId="TOC1">
    <w:name w:val="toc 1"/>
    <w:basedOn w:val="Normal"/>
    <w:next w:val="Normal"/>
    <w:autoRedefine/>
    <w:uiPriority w:val="39"/>
    <w:rsid w:val="004F0F7B"/>
    <w:pPr>
      <w:keepNext/>
      <w:pBdr>
        <w:bottom w:val="single" w:sz="4" w:space="4" w:color="0080A2" w:themeColor="accent2"/>
        <w:between w:val="single" w:sz="4" w:space="4" w:color="0080A2" w:themeColor="accent2"/>
      </w:pBdr>
      <w:tabs>
        <w:tab w:val="left" w:pos="567"/>
        <w:tab w:val="left" w:pos="1418"/>
        <w:tab w:val="right" w:pos="9628"/>
      </w:tabs>
      <w:contextualSpacing/>
    </w:pPr>
    <w:rPr>
      <w:rFonts w:asciiTheme="majorHAnsi" w:hAnsiTheme="majorHAnsi"/>
      <w:b/>
      <w:noProof/>
    </w:rPr>
  </w:style>
  <w:style w:type="paragraph" w:styleId="TOC2">
    <w:name w:val="toc 2"/>
    <w:basedOn w:val="Normal"/>
    <w:next w:val="Normal"/>
    <w:autoRedefine/>
    <w:uiPriority w:val="39"/>
    <w:rsid w:val="00744AD3"/>
    <w:pPr>
      <w:tabs>
        <w:tab w:val="left" w:pos="1418"/>
        <w:tab w:val="right" w:pos="9628"/>
      </w:tabs>
      <w:spacing w:before="60" w:after="60"/>
      <w:ind w:left="567" w:hanging="567"/>
    </w:pPr>
    <w:rPr>
      <w:rFonts w:asciiTheme="majorHAnsi" w:hAnsiTheme="majorHAnsi"/>
    </w:rPr>
  </w:style>
  <w:style w:type="paragraph" w:styleId="TOC3">
    <w:name w:val="toc 3"/>
    <w:basedOn w:val="Normal"/>
    <w:next w:val="Normal"/>
    <w:autoRedefine/>
    <w:uiPriority w:val="39"/>
    <w:rsid w:val="00825800"/>
    <w:pPr>
      <w:tabs>
        <w:tab w:val="right" w:pos="9628"/>
      </w:tabs>
      <w:spacing w:before="60" w:after="60"/>
      <w:ind w:left="1418" w:hanging="851"/>
    </w:pPr>
  </w:style>
  <w:style w:type="paragraph" w:styleId="TOC4">
    <w:name w:val="toc 4"/>
    <w:basedOn w:val="Normal"/>
    <w:next w:val="Normal"/>
    <w:autoRedefine/>
    <w:uiPriority w:val="39"/>
    <w:rsid w:val="00825800"/>
    <w:pPr>
      <w:tabs>
        <w:tab w:val="right" w:pos="9628"/>
      </w:tabs>
      <w:spacing w:before="60"/>
      <w:ind w:left="1135" w:hanging="851"/>
    </w:pPr>
  </w:style>
  <w:style w:type="paragraph" w:styleId="TOCHeading">
    <w:name w:val="TOC Heading"/>
    <w:basedOn w:val="unHeading2"/>
    <w:next w:val="Normal"/>
    <w:uiPriority w:val="39"/>
    <w:unhideWhenUsed/>
    <w:qFormat/>
    <w:rsid w:val="00825800"/>
    <w:pPr>
      <w:tabs>
        <w:tab w:val="clear" w:pos="1134"/>
        <w:tab w:val="clear" w:pos="1418"/>
      </w:tabs>
      <w:spacing w:after="240"/>
      <w:contextualSpacing w:val="0"/>
      <w:outlineLvl w:val="9"/>
    </w:pPr>
    <w:rPr>
      <w:noProof/>
      <w:kern w:val="0"/>
    </w:rPr>
  </w:style>
  <w:style w:type="numbering" w:customStyle="1" w:styleId="DefaultBullets">
    <w:name w:val="Default Bullets"/>
    <w:uiPriority w:val="99"/>
    <w:rsid w:val="00825800"/>
    <w:pPr>
      <w:numPr>
        <w:numId w:val="11"/>
      </w:numPr>
    </w:pPr>
  </w:style>
  <w:style w:type="character" w:styleId="PlaceholderText">
    <w:name w:val="Placeholder Text"/>
    <w:basedOn w:val="DefaultParagraphFont"/>
    <w:uiPriority w:val="99"/>
    <w:semiHidden/>
    <w:rsid w:val="00825800"/>
    <w:rPr>
      <w:color w:val="808080"/>
    </w:rPr>
  </w:style>
  <w:style w:type="paragraph" w:customStyle="1" w:styleId="ChapterSubtitle">
    <w:name w:val="Chapter Subtitle"/>
    <w:basedOn w:val="Normal"/>
    <w:next w:val="Normal"/>
    <w:uiPriority w:val="9"/>
    <w:rsid w:val="00825800"/>
    <w:pPr>
      <w:spacing w:before="300" w:after="300"/>
      <w:contextualSpacing/>
    </w:pPr>
    <w:rPr>
      <w:color w:val="023E5C" w:themeColor="text2"/>
      <w:sz w:val="36"/>
    </w:rPr>
  </w:style>
  <w:style w:type="character" w:styleId="CommentReference">
    <w:name w:val="annotation reference"/>
    <w:basedOn w:val="DefaultParagraphFont"/>
    <w:uiPriority w:val="99"/>
    <w:semiHidden/>
    <w:unhideWhenUsed/>
    <w:rsid w:val="00825800"/>
    <w:rPr>
      <w:sz w:val="16"/>
      <w:szCs w:val="16"/>
    </w:rPr>
  </w:style>
  <w:style w:type="paragraph" w:styleId="CommentText">
    <w:name w:val="annotation text"/>
    <w:basedOn w:val="Normal"/>
    <w:link w:val="CommentTextChar"/>
    <w:uiPriority w:val="99"/>
    <w:unhideWhenUsed/>
    <w:rsid w:val="00825800"/>
  </w:style>
  <w:style w:type="character" w:customStyle="1" w:styleId="CommentTextChar">
    <w:name w:val="Comment Text Char"/>
    <w:basedOn w:val="DefaultParagraphFont"/>
    <w:link w:val="CommentText"/>
    <w:uiPriority w:val="99"/>
    <w:rsid w:val="00825800"/>
    <w:rPr>
      <w:rFonts w:ascii="Arial" w:hAnsi="Arial"/>
      <w:color w:val="auto"/>
      <w:kern w:val="2"/>
      <w14:ligatures w14:val="standardContextual"/>
    </w:rPr>
  </w:style>
  <w:style w:type="paragraph" w:customStyle="1" w:styleId="WarningBoxText">
    <w:name w:val="Warning Box Text"/>
    <w:basedOn w:val="Normal"/>
    <w:uiPriority w:val="16"/>
    <w:qFormat/>
    <w:rsid w:val="00825800"/>
    <w:pPr>
      <w:pBdr>
        <w:top w:val="single" w:sz="4" w:space="14" w:color="FF0000"/>
        <w:left w:val="single" w:sz="4" w:space="14" w:color="FF0000"/>
        <w:bottom w:val="single" w:sz="4" w:space="14" w:color="FF0000"/>
        <w:right w:val="single" w:sz="4" w:space="14" w:color="FF0000"/>
      </w:pBdr>
      <w:ind w:left="280" w:right="280"/>
    </w:pPr>
  </w:style>
  <w:style w:type="paragraph" w:customStyle="1" w:styleId="WarningBoxHeading">
    <w:name w:val="Warning Box Heading"/>
    <w:basedOn w:val="WarningBoxText"/>
    <w:uiPriority w:val="16"/>
    <w:qFormat/>
    <w:rsid w:val="00825800"/>
    <w:pPr>
      <w:spacing w:before="240"/>
    </w:pPr>
    <w:rPr>
      <w:b/>
      <w:sz w:val="24"/>
    </w:rPr>
  </w:style>
  <w:style w:type="paragraph" w:customStyle="1" w:styleId="WarningBoxBullet">
    <w:name w:val="Warning Box Bullet"/>
    <w:basedOn w:val="WarningBoxText"/>
    <w:uiPriority w:val="17"/>
    <w:qFormat/>
    <w:rsid w:val="00825800"/>
    <w:pPr>
      <w:numPr>
        <w:numId w:val="4"/>
      </w:numPr>
    </w:pPr>
  </w:style>
  <w:style w:type="numbering" w:customStyle="1" w:styleId="NotesBoxBullets">
    <w:name w:val="Notes Box Bullets"/>
    <w:uiPriority w:val="99"/>
    <w:rsid w:val="00825800"/>
    <w:pPr>
      <w:numPr>
        <w:numId w:val="3"/>
      </w:numPr>
    </w:pPr>
  </w:style>
  <w:style w:type="numbering" w:customStyle="1" w:styleId="WarningBoxBullets">
    <w:name w:val="Warning Box Bullets"/>
    <w:uiPriority w:val="99"/>
    <w:rsid w:val="00825800"/>
    <w:pPr>
      <w:numPr>
        <w:numId w:val="4"/>
      </w:numPr>
    </w:pPr>
  </w:style>
  <w:style w:type="paragraph" w:customStyle="1" w:styleId="AppendixNumbered2">
    <w:name w:val="Appendix Numbered 2"/>
    <w:basedOn w:val="Heading3"/>
    <w:next w:val="Normal"/>
    <w:uiPriority w:val="11"/>
    <w:qFormat/>
    <w:rsid w:val="00825800"/>
    <w:pPr>
      <w:numPr>
        <w:ilvl w:val="1"/>
        <w:numId w:val="10"/>
      </w:numPr>
    </w:pPr>
  </w:style>
  <w:style w:type="numbering" w:customStyle="1" w:styleId="List2Numbered">
    <w:name w:val="List 2 Numbered"/>
    <w:uiPriority w:val="99"/>
    <w:rsid w:val="00825800"/>
    <w:pPr>
      <w:numPr>
        <w:numId w:val="16"/>
      </w:numPr>
    </w:pPr>
  </w:style>
  <w:style w:type="paragraph" w:styleId="CommentSubject">
    <w:name w:val="annotation subject"/>
    <w:basedOn w:val="CommentText"/>
    <w:next w:val="CommentText"/>
    <w:link w:val="CommentSubjectChar"/>
    <w:uiPriority w:val="99"/>
    <w:semiHidden/>
    <w:unhideWhenUsed/>
    <w:rsid w:val="00825800"/>
    <w:rPr>
      <w:b/>
      <w:bCs/>
    </w:rPr>
  </w:style>
  <w:style w:type="character" w:customStyle="1" w:styleId="CommentSubjectChar">
    <w:name w:val="Comment Subject Char"/>
    <w:basedOn w:val="CommentTextChar"/>
    <w:link w:val="CommentSubject"/>
    <w:uiPriority w:val="99"/>
    <w:semiHidden/>
    <w:rsid w:val="00825800"/>
    <w:rPr>
      <w:rFonts w:ascii="Arial" w:hAnsi="Arial"/>
      <w:b/>
      <w:bCs/>
      <w:color w:val="auto"/>
      <w:kern w:val="2"/>
      <w14:ligatures w14:val="standardContextual"/>
    </w:rPr>
  </w:style>
  <w:style w:type="paragraph" w:customStyle="1" w:styleId="DocumentMetadataProperties">
    <w:name w:val="Document Metadata Properties"/>
    <w:basedOn w:val="Normal"/>
    <w:uiPriority w:val="24"/>
    <w:rsid w:val="00825800"/>
    <w:pPr>
      <w:pBdr>
        <w:top w:val="single" w:sz="8" w:space="14" w:color="BBBEC0" w:themeColor="accent3"/>
        <w:left w:val="single" w:sz="8" w:space="14" w:color="BBBEC0" w:themeColor="accent3"/>
        <w:bottom w:val="single" w:sz="8" w:space="14" w:color="BBBEC0" w:themeColor="accent3"/>
        <w:right w:val="single" w:sz="8" w:space="14" w:color="BBBEC0" w:themeColor="accent3"/>
      </w:pBdr>
      <w:tabs>
        <w:tab w:val="left" w:pos="1134"/>
        <w:tab w:val="left" w:pos="3119"/>
        <w:tab w:val="left" w:pos="6237"/>
        <w:tab w:val="right" w:pos="9639"/>
      </w:tabs>
      <w:ind w:left="284" w:right="284"/>
    </w:pPr>
  </w:style>
  <w:style w:type="paragraph" w:customStyle="1" w:styleId="DOCUMENTTYPE">
    <w:name w:val="DOCUMENT TYPE"/>
    <w:basedOn w:val="Subtitle"/>
    <w:uiPriority w:val="22"/>
    <w:qFormat/>
    <w:rsid w:val="004D0C4E"/>
    <w:pPr>
      <w:outlineLvl w:val="0"/>
    </w:pPr>
    <w:rPr>
      <w:b/>
      <w:caps/>
      <w:color w:val="000000" w:themeColor="text1"/>
    </w:rPr>
  </w:style>
  <w:style w:type="paragraph" w:styleId="ListParagraph">
    <w:name w:val="List Paragraph"/>
    <w:basedOn w:val="Normal"/>
    <w:link w:val="ListParagraphChar"/>
    <w:uiPriority w:val="34"/>
    <w:unhideWhenUsed/>
    <w:qFormat/>
    <w:rsid w:val="00825800"/>
    <w:pPr>
      <w:ind w:left="720"/>
      <w:contextualSpacing/>
    </w:pPr>
  </w:style>
  <w:style w:type="paragraph" w:customStyle="1" w:styleId="NotesBoxTextHanging">
    <w:name w:val="Notes Box Text Hanging"/>
    <w:basedOn w:val="NotesBoxText"/>
    <w:uiPriority w:val="15"/>
    <w:qFormat/>
    <w:rsid w:val="00825800"/>
    <w:pPr>
      <w:ind w:left="1134" w:hanging="850"/>
    </w:pPr>
  </w:style>
  <w:style w:type="paragraph" w:customStyle="1" w:styleId="AnnexNumbered3">
    <w:name w:val="Annex Numbered 3"/>
    <w:basedOn w:val="Normal"/>
    <w:uiPriority w:val="11"/>
    <w:rsid w:val="008E7CA3"/>
    <w:pPr>
      <w:keepNext/>
      <w:numPr>
        <w:ilvl w:val="2"/>
        <w:numId w:val="6"/>
      </w:numPr>
      <w:spacing w:before="300"/>
    </w:pPr>
    <w:rPr>
      <w:b/>
      <w:color w:val="023E5C" w:themeColor="text2"/>
      <w:sz w:val="24"/>
    </w:rPr>
  </w:style>
  <w:style w:type="numbering" w:customStyle="1" w:styleId="AnnexNumbers">
    <w:name w:val="Annex Numbers"/>
    <w:uiPriority w:val="99"/>
    <w:rsid w:val="009752BE"/>
    <w:pPr>
      <w:numPr>
        <w:numId w:val="6"/>
      </w:numPr>
    </w:pPr>
  </w:style>
  <w:style w:type="paragraph" w:styleId="ListBullet">
    <w:name w:val="List Bullet"/>
    <w:basedOn w:val="Normal"/>
    <w:uiPriority w:val="99"/>
    <w:unhideWhenUsed/>
    <w:rsid w:val="00825800"/>
    <w:pPr>
      <w:numPr>
        <w:numId w:val="7"/>
      </w:numPr>
    </w:pPr>
  </w:style>
  <w:style w:type="paragraph" w:styleId="ListBullet2">
    <w:name w:val="List Bullet 2"/>
    <w:basedOn w:val="Normal"/>
    <w:uiPriority w:val="99"/>
    <w:unhideWhenUsed/>
    <w:rsid w:val="00825800"/>
    <w:pPr>
      <w:numPr>
        <w:ilvl w:val="1"/>
        <w:numId w:val="7"/>
      </w:numPr>
    </w:pPr>
  </w:style>
  <w:style w:type="paragraph" w:styleId="ListBullet3">
    <w:name w:val="List Bullet 3"/>
    <w:basedOn w:val="Normal"/>
    <w:uiPriority w:val="99"/>
    <w:unhideWhenUsed/>
    <w:rsid w:val="00825800"/>
    <w:pPr>
      <w:numPr>
        <w:ilvl w:val="2"/>
        <w:numId w:val="7"/>
      </w:numPr>
    </w:pPr>
  </w:style>
  <w:style w:type="paragraph" w:styleId="ListBullet4">
    <w:name w:val="List Bullet 4"/>
    <w:basedOn w:val="Normal"/>
    <w:uiPriority w:val="99"/>
    <w:unhideWhenUsed/>
    <w:rsid w:val="00825800"/>
    <w:pPr>
      <w:numPr>
        <w:ilvl w:val="3"/>
        <w:numId w:val="7"/>
      </w:numPr>
    </w:pPr>
  </w:style>
  <w:style w:type="paragraph" w:styleId="ListBullet5">
    <w:name w:val="List Bullet 5"/>
    <w:basedOn w:val="Normal"/>
    <w:uiPriority w:val="99"/>
    <w:unhideWhenUsed/>
    <w:rsid w:val="00825800"/>
    <w:pPr>
      <w:numPr>
        <w:ilvl w:val="4"/>
        <w:numId w:val="7"/>
      </w:numPr>
    </w:pPr>
  </w:style>
  <w:style w:type="paragraph" w:styleId="List">
    <w:name w:val="List"/>
    <w:basedOn w:val="Normal"/>
    <w:uiPriority w:val="99"/>
    <w:unhideWhenUsed/>
    <w:rsid w:val="00825800"/>
    <w:pPr>
      <w:numPr>
        <w:numId w:val="14"/>
      </w:numPr>
    </w:pPr>
    <w:rPr>
      <w:color w:val="808080" w:themeColor="background1" w:themeShade="80"/>
    </w:rPr>
  </w:style>
  <w:style w:type="paragraph" w:styleId="List2">
    <w:name w:val="List 2"/>
    <w:basedOn w:val="Normal"/>
    <w:uiPriority w:val="99"/>
    <w:unhideWhenUsed/>
    <w:rsid w:val="00CF3868"/>
    <w:pPr>
      <w:numPr>
        <w:ilvl w:val="1"/>
        <w:numId w:val="14"/>
      </w:numPr>
      <w:tabs>
        <w:tab w:val="clear" w:pos="1135"/>
      </w:tabs>
      <w:ind w:left="851" w:hanging="511"/>
    </w:pPr>
  </w:style>
  <w:style w:type="paragraph" w:styleId="List3">
    <w:name w:val="List 3"/>
    <w:basedOn w:val="Normal"/>
    <w:uiPriority w:val="99"/>
    <w:unhideWhenUsed/>
    <w:rsid w:val="00CF3868"/>
    <w:pPr>
      <w:numPr>
        <w:ilvl w:val="2"/>
        <w:numId w:val="14"/>
      </w:numPr>
      <w:tabs>
        <w:tab w:val="clear" w:pos="1419"/>
      </w:tabs>
      <w:ind w:left="1276" w:hanging="425"/>
    </w:pPr>
  </w:style>
  <w:style w:type="paragraph" w:styleId="List4">
    <w:name w:val="List 4"/>
    <w:basedOn w:val="Normal"/>
    <w:uiPriority w:val="99"/>
    <w:unhideWhenUsed/>
    <w:rsid w:val="00CF3868"/>
    <w:pPr>
      <w:numPr>
        <w:ilvl w:val="3"/>
        <w:numId w:val="14"/>
      </w:numPr>
      <w:tabs>
        <w:tab w:val="clear" w:pos="1703"/>
      </w:tabs>
      <w:ind w:left="1702" w:hanging="426"/>
    </w:pPr>
  </w:style>
  <w:style w:type="paragraph" w:styleId="List5">
    <w:name w:val="List 5"/>
    <w:basedOn w:val="Normal"/>
    <w:uiPriority w:val="99"/>
    <w:unhideWhenUsed/>
    <w:rsid w:val="00CF3868"/>
    <w:pPr>
      <w:numPr>
        <w:ilvl w:val="4"/>
        <w:numId w:val="14"/>
      </w:numPr>
      <w:tabs>
        <w:tab w:val="clear" w:pos="1987"/>
      </w:tabs>
      <w:ind w:left="2127" w:hanging="426"/>
    </w:pPr>
  </w:style>
  <w:style w:type="paragraph" w:styleId="ListNumber2">
    <w:name w:val="List Number 2"/>
    <w:basedOn w:val="Normal"/>
    <w:uiPriority w:val="4"/>
    <w:unhideWhenUsed/>
    <w:qFormat/>
    <w:rsid w:val="00825800"/>
    <w:pPr>
      <w:numPr>
        <w:ilvl w:val="1"/>
        <w:numId w:val="22"/>
      </w:numPr>
    </w:pPr>
  </w:style>
  <w:style w:type="character" w:customStyle="1" w:styleId="Strikethrough">
    <w:name w:val="Strikethrough"/>
    <w:basedOn w:val="DefaultParagraphFont"/>
    <w:uiPriority w:val="2"/>
    <w:qFormat/>
    <w:rsid w:val="00825800"/>
    <w:rPr>
      <w:strike/>
      <w:dstrike w:val="0"/>
    </w:rPr>
  </w:style>
  <w:style w:type="paragraph" w:customStyle="1" w:styleId="subNormal">
    <w:name w:val="subNormal"/>
    <w:basedOn w:val="Normal"/>
    <w:qFormat/>
    <w:rsid w:val="00825800"/>
    <w:rPr>
      <w:sz w:val="16"/>
    </w:rPr>
  </w:style>
  <w:style w:type="character" w:customStyle="1" w:styleId="subscript">
    <w:name w:val="subscript"/>
    <w:basedOn w:val="DefaultParagraphFont"/>
    <w:uiPriority w:val="2"/>
    <w:rsid w:val="00825800"/>
    <w:rPr>
      <w:vertAlign w:val="subscript"/>
    </w:rPr>
  </w:style>
  <w:style w:type="character" w:customStyle="1" w:styleId="superscript">
    <w:name w:val="superscript"/>
    <w:basedOn w:val="DefaultParagraphFont"/>
    <w:uiPriority w:val="2"/>
    <w:rsid w:val="00825800"/>
    <w:rPr>
      <w:vertAlign w:val="superscript"/>
    </w:rPr>
  </w:style>
  <w:style w:type="character" w:customStyle="1" w:styleId="Heading8Char">
    <w:name w:val="Heading 8 Char"/>
    <w:basedOn w:val="DefaultParagraphFont"/>
    <w:link w:val="Heading8"/>
    <w:uiPriority w:val="9"/>
    <w:rsid w:val="00825800"/>
    <w:rPr>
      <w:rFonts w:asciiTheme="majorHAnsi" w:eastAsiaTheme="majorEastAsia" w:hAnsiTheme="majorHAnsi" w:cstheme="majorBidi"/>
      <w:b/>
      <w:caps/>
      <w:color w:val="272727" w:themeColor="text1" w:themeTint="D8"/>
      <w:sz w:val="16"/>
      <w:szCs w:val="21"/>
    </w:rPr>
  </w:style>
  <w:style w:type="character" w:customStyle="1" w:styleId="Heading9Char">
    <w:name w:val="Heading 9 Char"/>
    <w:basedOn w:val="DefaultParagraphFont"/>
    <w:link w:val="Heading9"/>
    <w:uiPriority w:val="9"/>
    <w:rsid w:val="00825800"/>
    <w:rPr>
      <w:rFonts w:asciiTheme="majorHAnsi" w:eastAsiaTheme="majorEastAsia" w:hAnsiTheme="majorHAnsi" w:cstheme="majorBidi"/>
      <w:i/>
      <w:iCs/>
      <w:caps/>
      <w:color w:val="272727" w:themeColor="text1" w:themeTint="D8"/>
      <w:sz w:val="16"/>
      <w:szCs w:val="21"/>
    </w:rPr>
  </w:style>
  <w:style w:type="paragraph" w:styleId="Revision">
    <w:name w:val="Revision"/>
    <w:hidden/>
    <w:uiPriority w:val="99"/>
    <w:semiHidden/>
    <w:rsid w:val="00207C76"/>
    <w:pPr>
      <w:spacing w:before="0" w:after="0"/>
    </w:pPr>
  </w:style>
  <w:style w:type="numbering" w:customStyle="1" w:styleId="AnnexHeadingList">
    <w:name w:val="Annex Heading List"/>
    <w:uiPriority w:val="99"/>
    <w:rsid w:val="00825800"/>
    <w:pPr>
      <w:numPr>
        <w:numId w:val="8"/>
      </w:numPr>
    </w:pPr>
  </w:style>
  <w:style w:type="paragraph" w:customStyle="1" w:styleId="unHeading1">
    <w:name w:val="unHeading1"/>
    <w:basedOn w:val="Heading1"/>
    <w:next w:val="Normal"/>
    <w:uiPriority w:val="8"/>
    <w:qFormat/>
    <w:rsid w:val="00825800"/>
    <w:pPr>
      <w:numPr>
        <w:numId w:val="0"/>
      </w:numPr>
    </w:pPr>
  </w:style>
  <w:style w:type="paragraph" w:customStyle="1" w:styleId="Annexidentifier">
    <w:name w:val="Annex identifier"/>
    <w:basedOn w:val="unHeading1"/>
    <w:uiPriority w:val="11"/>
    <w:qFormat/>
    <w:rsid w:val="00825800"/>
    <w:pPr>
      <w:numPr>
        <w:numId w:val="9"/>
      </w:numPr>
    </w:pPr>
  </w:style>
  <w:style w:type="paragraph" w:customStyle="1" w:styleId="unHeading2">
    <w:name w:val="unHeading2"/>
    <w:basedOn w:val="Heading2"/>
    <w:uiPriority w:val="8"/>
    <w:qFormat/>
    <w:rsid w:val="00825800"/>
    <w:pPr>
      <w:numPr>
        <w:ilvl w:val="0"/>
        <w:numId w:val="0"/>
      </w:numPr>
    </w:pPr>
  </w:style>
  <w:style w:type="paragraph" w:customStyle="1" w:styleId="Annextitle">
    <w:name w:val="Annex title"/>
    <w:basedOn w:val="unHeading2"/>
    <w:uiPriority w:val="11"/>
    <w:qFormat/>
    <w:rsid w:val="00825800"/>
    <w:pPr>
      <w:contextualSpacing w:val="0"/>
    </w:pPr>
  </w:style>
  <w:style w:type="paragraph" w:customStyle="1" w:styleId="Annexidentifier2numbered">
    <w:name w:val="Annex identifier 2 numbered"/>
    <w:basedOn w:val="Annextitle"/>
    <w:uiPriority w:val="11"/>
    <w:qFormat/>
    <w:rsid w:val="00825800"/>
    <w:pPr>
      <w:numPr>
        <w:ilvl w:val="1"/>
        <w:numId w:val="9"/>
      </w:numPr>
    </w:pPr>
  </w:style>
  <w:style w:type="paragraph" w:customStyle="1" w:styleId="unHeading3">
    <w:name w:val="unHeading3"/>
    <w:basedOn w:val="Heading3"/>
    <w:uiPriority w:val="8"/>
    <w:qFormat/>
    <w:rsid w:val="00825800"/>
    <w:pPr>
      <w:numPr>
        <w:ilvl w:val="0"/>
        <w:numId w:val="0"/>
      </w:numPr>
    </w:pPr>
  </w:style>
  <w:style w:type="paragraph" w:customStyle="1" w:styleId="Annexidentifier3numbered">
    <w:name w:val="Annex identifier 3 numbered"/>
    <w:basedOn w:val="unHeading3"/>
    <w:uiPriority w:val="11"/>
    <w:qFormat/>
    <w:rsid w:val="00825800"/>
    <w:pPr>
      <w:numPr>
        <w:ilvl w:val="2"/>
        <w:numId w:val="9"/>
      </w:numPr>
    </w:pPr>
  </w:style>
  <w:style w:type="paragraph" w:customStyle="1" w:styleId="AppendixHeading1">
    <w:name w:val="Appendix Heading 1"/>
    <w:basedOn w:val="unHeading1"/>
    <w:link w:val="AppendixHeading1Char"/>
    <w:uiPriority w:val="11"/>
    <w:qFormat/>
    <w:rsid w:val="00825800"/>
    <w:pPr>
      <w:numPr>
        <w:numId w:val="24"/>
      </w:numPr>
    </w:pPr>
  </w:style>
  <w:style w:type="character" w:customStyle="1" w:styleId="AppendixHeading1Char">
    <w:name w:val="Appendix Heading 1 Char"/>
    <w:basedOn w:val="DefaultParagraphFont"/>
    <w:link w:val="AppendixHeading1"/>
    <w:uiPriority w:val="11"/>
    <w:rsid w:val="00825800"/>
    <w:rPr>
      <w:rFonts w:asciiTheme="majorHAnsi" w:eastAsiaTheme="majorEastAsia" w:hAnsiTheme="majorHAnsi" w:cstheme="majorBidi"/>
      <w:b/>
      <w:color w:val="023E5C" w:themeColor="text2"/>
      <w:kern w:val="32"/>
      <w:sz w:val="48"/>
      <w:szCs w:val="32"/>
    </w:rPr>
  </w:style>
  <w:style w:type="paragraph" w:customStyle="1" w:styleId="AppendixA">
    <w:name w:val="Appendix A."/>
    <w:basedOn w:val="AppendixHeading1"/>
    <w:link w:val="AppendixAChar"/>
    <w:qFormat/>
    <w:rsid w:val="00825800"/>
    <w:pPr>
      <w:ind w:left="2275" w:hanging="2275"/>
    </w:pPr>
    <w:rPr>
      <w:rFonts w:ascii="Arial Bold" w:hAnsi="Arial Bold"/>
    </w:rPr>
  </w:style>
  <w:style w:type="character" w:customStyle="1" w:styleId="AppendixAChar">
    <w:name w:val="Appendix A. Char"/>
    <w:basedOn w:val="AppendixHeading1Char"/>
    <w:link w:val="AppendixA"/>
    <w:rsid w:val="00825800"/>
    <w:rPr>
      <w:rFonts w:ascii="Arial Bold" w:eastAsiaTheme="majorEastAsia" w:hAnsi="Arial Bold" w:cstheme="majorBidi"/>
      <w:b/>
      <w:color w:val="023E5C" w:themeColor="text2"/>
      <w:kern w:val="32"/>
      <w:sz w:val="48"/>
      <w:szCs w:val="32"/>
    </w:rPr>
  </w:style>
  <w:style w:type="paragraph" w:customStyle="1" w:styleId="AppendixHeading2">
    <w:name w:val="Appendix Heading 2"/>
    <w:basedOn w:val="unHeading2"/>
    <w:uiPriority w:val="11"/>
    <w:qFormat/>
    <w:rsid w:val="00825800"/>
    <w:pPr>
      <w:numPr>
        <w:ilvl w:val="1"/>
        <w:numId w:val="24"/>
      </w:numPr>
      <w:contextualSpacing w:val="0"/>
    </w:pPr>
  </w:style>
  <w:style w:type="paragraph" w:customStyle="1" w:styleId="AppendixHeading3">
    <w:name w:val="Appendix Heading 3"/>
    <w:basedOn w:val="unHeading3"/>
    <w:uiPriority w:val="11"/>
    <w:qFormat/>
    <w:rsid w:val="00825800"/>
    <w:pPr>
      <w:numPr>
        <w:ilvl w:val="2"/>
        <w:numId w:val="24"/>
      </w:numPr>
      <w:contextualSpacing w:val="0"/>
    </w:pPr>
  </w:style>
  <w:style w:type="paragraph" w:customStyle="1" w:styleId="AppendixHeading3normal">
    <w:name w:val="Appendix Heading 3 normal"/>
    <w:basedOn w:val="AppendixHeading3"/>
    <w:uiPriority w:val="11"/>
    <w:qFormat/>
    <w:rsid w:val="00825800"/>
    <w:pPr>
      <w:spacing w:before="120"/>
    </w:pPr>
    <w:rPr>
      <w:b w:val="0"/>
      <w:color w:val="000000" w:themeColor="text1"/>
      <w:sz w:val="20"/>
    </w:rPr>
  </w:style>
  <w:style w:type="paragraph" w:customStyle="1" w:styleId="unHeading4">
    <w:name w:val="unHeading4"/>
    <w:basedOn w:val="Heading4"/>
    <w:uiPriority w:val="8"/>
    <w:qFormat/>
    <w:rsid w:val="00825800"/>
    <w:pPr>
      <w:numPr>
        <w:ilvl w:val="0"/>
        <w:numId w:val="0"/>
      </w:numPr>
    </w:pPr>
  </w:style>
  <w:style w:type="paragraph" w:customStyle="1" w:styleId="AppendixHeading4">
    <w:name w:val="Appendix Heading 4"/>
    <w:basedOn w:val="unHeading4"/>
    <w:uiPriority w:val="11"/>
    <w:qFormat/>
    <w:rsid w:val="00825800"/>
    <w:pPr>
      <w:numPr>
        <w:ilvl w:val="3"/>
        <w:numId w:val="24"/>
      </w:numPr>
      <w:contextualSpacing w:val="0"/>
    </w:pPr>
  </w:style>
  <w:style w:type="paragraph" w:customStyle="1" w:styleId="Appendixheading4normal">
    <w:name w:val="Appendix heading 4 normal"/>
    <w:basedOn w:val="AppendixHeading4"/>
    <w:uiPriority w:val="11"/>
    <w:qFormat/>
    <w:rsid w:val="00825800"/>
    <w:pPr>
      <w:spacing w:before="120"/>
    </w:pPr>
    <w:rPr>
      <w:b w:val="0"/>
      <w:color w:val="000000" w:themeColor="text1"/>
      <w:sz w:val="20"/>
    </w:rPr>
  </w:style>
  <w:style w:type="numbering" w:customStyle="1" w:styleId="AppendixList">
    <w:name w:val="Appendix List"/>
    <w:uiPriority w:val="99"/>
    <w:rsid w:val="00825800"/>
    <w:pPr>
      <w:numPr>
        <w:numId w:val="29"/>
      </w:numPr>
    </w:pPr>
  </w:style>
  <w:style w:type="character" w:customStyle="1" w:styleId="Authorexampletext">
    <w:name w:val="Author example text"/>
    <w:basedOn w:val="DefaultParagraphFont"/>
    <w:uiPriority w:val="2"/>
    <w:qFormat/>
    <w:rsid w:val="00825800"/>
    <w:rPr>
      <w:color w:val="0080A2" w:themeColor="accent2"/>
    </w:rPr>
  </w:style>
  <w:style w:type="character" w:customStyle="1" w:styleId="Authorinstruction">
    <w:name w:val="Author instruction"/>
    <w:uiPriority w:val="1"/>
    <w:qFormat/>
    <w:rsid w:val="00825800"/>
    <w:rPr>
      <w:color w:val="FF0000"/>
    </w:rPr>
  </w:style>
  <w:style w:type="character" w:customStyle="1" w:styleId="AUTHORTOREVIEW">
    <w:name w:val="AUTHOR TO REVIEW"/>
    <w:basedOn w:val="DefaultParagraphFont"/>
    <w:uiPriority w:val="2"/>
    <w:qFormat/>
    <w:rsid w:val="00825800"/>
    <w:rPr>
      <w:bdr w:val="none" w:sz="0" w:space="0" w:color="auto"/>
      <w:shd w:val="clear" w:color="auto" w:fill="FFFF00"/>
    </w:rPr>
  </w:style>
  <w:style w:type="paragraph" w:customStyle="1" w:styleId="blockquote">
    <w:name w:val="block quote"/>
    <w:basedOn w:val="Normal"/>
    <w:next w:val="Normal"/>
    <w:uiPriority w:val="19"/>
    <w:rsid w:val="00825800"/>
    <w:pPr>
      <w:ind w:left="851" w:right="851"/>
    </w:pPr>
    <w:rPr>
      <w:iCs/>
    </w:rPr>
  </w:style>
  <w:style w:type="character" w:customStyle="1" w:styleId="bold">
    <w:name w:val="bold"/>
    <w:basedOn w:val="DefaultParagraphFont"/>
    <w:uiPriority w:val="1"/>
    <w:qFormat/>
    <w:rsid w:val="00825800"/>
    <w:rPr>
      <w:b/>
      <w:bCs/>
      <w:color w:val="auto"/>
    </w:rPr>
  </w:style>
  <w:style w:type="character" w:customStyle="1" w:styleId="Changeshading">
    <w:name w:val="Change shading"/>
    <w:basedOn w:val="DefaultParagraphFont"/>
    <w:uiPriority w:val="2"/>
    <w:qFormat/>
    <w:rsid w:val="00825800"/>
    <w:rPr>
      <w:bdr w:val="none" w:sz="0" w:space="0" w:color="auto"/>
      <w:shd w:val="clear" w:color="auto" w:fill="D9D9D9" w:themeFill="background1" w:themeFillShade="D9"/>
    </w:rPr>
  </w:style>
  <w:style w:type="paragraph" w:customStyle="1" w:styleId="Heading2normal">
    <w:name w:val="Heading 2 normal"/>
    <w:basedOn w:val="Heading2"/>
    <w:uiPriority w:val="9"/>
    <w:qFormat/>
    <w:rsid w:val="00825800"/>
    <w:pPr>
      <w:spacing w:before="120"/>
    </w:pPr>
    <w:rPr>
      <w:b w:val="0"/>
      <w:color w:val="000000" w:themeColor="text1"/>
      <w:sz w:val="20"/>
    </w:rPr>
  </w:style>
  <w:style w:type="paragraph" w:customStyle="1" w:styleId="Heading3normal">
    <w:name w:val="Heading 3 normal"/>
    <w:basedOn w:val="Heading3"/>
    <w:uiPriority w:val="9"/>
    <w:qFormat/>
    <w:rsid w:val="00825800"/>
    <w:pPr>
      <w:spacing w:before="120"/>
      <w:contextualSpacing w:val="0"/>
    </w:pPr>
    <w:rPr>
      <w:b w:val="0"/>
      <w:color w:val="000000" w:themeColor="text1"/>
      <w:sz w:val="20"/>
    </w:rPr>
  </w:style>
  <w:style w:type="paragraph" w:customStyle="1" w:styleId="Heading4normal">
    <w:name w:val="Heading 4 normal"/>
    <w:basedOn w:val="Heading4"/>
    <w:uiPriority w:val="9"/>
    <w:qFormat/>
    <w:rsid w:val="00825800"/>
    <w:pPr>
      <w:spacing w:before="120"/>
      <w:contextualSpacing w:val="0"/>
    </w:pPr>
    <w:rPr>
      <w:b w:val="0"/>
      <w:color w:val="000000" w:themeColor="text1"/>
      <w:sz w:val="20"/>
    </w:rPr>
  </w:style>
  <w:style w:type="paragraph" w:customStyle="1" w:styleId="Imagesourcecaption">
    <w:name w:val="Image source caption"/>
    <w:basedOn w:val="Caption"/>
    <w:uiPriority w:val="20"/>
    <w:qFormat/>
    <w:rsid w:val="00825800"/>
    <w:pPr>
      <w:spacing w:after="240"/>
    </w:pPr>
    <w:rPr>
      <w:color w:val="000000" w:themeColor="text1"/>
      <w:sz w:val="16"/>
    </w:rPr>
  </w:style>
  <w:style w:type="character" w:customStyle="1" w:styleId="italics">
    <w:name w:val="italics"/>
    <w:basedOn w:val="DefaultParagraphFont"/>
    <w:uiPriority w:val="1"/>
    <w:qFormat/>
    <w:rsid w:val="00825800"/>
    <w:rPr>
      <w:i/>
      <w:iCs/>
    </w:rPr>
  </w:style>
  <w:style w:type="paragraph" w:styleId="ListContinue">
    <w:name w:val="List Continue"/>
    <w:basedOn w:val="Normal"/>
    <w:uiPriority w:val="99"/>
    <w:unhideWhenUsed/>
    <w:rsid w:val="00825800"/>
    <w:pPr>
      <w:ind w:left="284"/>
    </w:pPr>
  </w:style>
  <w:style w:type="paragraph" w:styleId="ListContinue2">
    <w:name w:val="List Continue 2"/>
    <w:basedOn w:val="Normal"/>
    <w:uiPriority w:val="99"/>
    <w:unhideWhenUsed/>
    <w:rsid w:val="00825800"/>
    <w:pPr>
      <w:ind w:left="567"/>
    </w:pPr>
  </w:style>
  <w:style w:type="paragraph" w:styleId="ListContinue3">
    <w:name w:val="List Continue 3"/>
    <w:basedOn w:val="Normal"/>
    <w:uiPriority w:val="99"/>
    <w:unhideWhenUsed/>
    <w:rsid w:val="00825800"/>
    <w:pPr>
      <w:ind w:left="851"/>
    </w:pPr>
  </w:style>
  <w:style w:type="paragraph" w:styleId="ListContinue4">
    <w:name w:val="List Continue 4"/>
    <w:basedOn w:val="Normal"/>
    <w:uiPriority w:val="99"/>
    <w:semiHidden/>
    <w:unhideWhenUsed/>
    <w:rsid w:val="00825800"/>
    <w:pPr>
      <w:ind w:left="1134"/>
    </w:pPr>
  </w:style>
  <w:style w:type="paragraph" w:styleId="ListContinue5">
    <w:name w:val="List Continue 5"/>
    <w:basedOn w:val="Normal"/>
    <w:uiPriority w:val="99"/>
    <w:unhideWhenUsed/>
    <w:rsid w:val="00825800"/>
    <w:pPr>
      <w:ind w:left="1418"/>
    </w:pPr>
  </w:style>
  <w:style w:type="paragraph" w:styleId="ListNumber">
    <w:name w:val="List Number"/>
    <w:basedOn w:val="Normal"/>
    <w:uiPriority w:val="4"/>
    <w:unhideWhenUsed/>
    <w:qFormat/>
    <w:rsid w:val="00825800"/>
    <w:pPr>
      <w:numPr>
        <w:numId w:val="22"/>
      </w:numPr>
    </w:pPr>
    <w:rPr>
      <w:vanish/>
      <w:color w:val="787878" w:themeColor="background2" w:themeShade="80"/>
    </w:rPr>
  </w:style>
  <w:style w:type="paragraph" w:styleId="ListNumber3">
    <w:name w:val="List Number 3"/>
    <w:basedOn w:val="Normal"/>
    <w:uiPriority w:val="4"/>
    <w:unhideWhenUsed/>
    <w:qFormat/>
    <w:rsid w:val="00825800"/>
    <w:pPr>
      <w:numPr>
        <w:ilvl w:val="2"/>
        <w:numId w:val="22"/>
      </w:numPr>
      <w:ind w:left="851"/>
    </w:pPr>
  </w:style>
  <w:style w:type="paragraph" w:styleId="ListNumber4">
    <w:name w:val="List Number 4"/>
    <w:basedOn w:val="Normal"/>
    <w:uiPriority w:val="99"/>
    <w:unhideWhenUsed/>
    <w:rsid w:val="00825800"/>
    <w:pPr>
      <w:numPr>
        <w:ilvl w:val="3"/>
        <w:numId w:val="22"/>
      </w:numPr>
      <w:ind w:left="1135"/>
    </w:pPr>
  </w:style>
  <w:style w:type="paragraph" w:styleId="ListNumber5">
    <w:name w:val="List Number 5"/>
    <w:basedOn w:val="Normal"/>
    <w:uiPriority w:val="99"/>
    <w:unhideWhenUsed/>
    <w:rsid w:val="00825800"/>
    <w:pPr>
      <w:numPr>
        <w:ilvl w:val="4"/>
        <w:numId w:val="22"/>
      </w:numPr>
      <w:ind w:left="1418"/>
    </w:pPr>
  </w:style>
  <w:style w:type="character" w:customStyle="1" w:styleId="ListParagraphChar">
    <w:name w:val="List Paragraph Char"/>
    <w:link w:val="ListParagraph"/>
    <w:uiPriority w:val="34"/>
    <w:locked/>
    <w:rsid w:val="00825800"/>
    <w:rPr>
      <w:rFonts w:ascii="Arial" w:hAnsi="Arial"/>
      <w:color w:val="auto"/>
      <w:kern w:val="2"/>
      <w14:ligatures w14:val="standardContextual"/>
    </w:rPr>
  </w:style>
  <w:style w:type="table" w:customStyle="1" w:styleId="ManualTable1">
    <w:name w:val="Manual Table1"/>
    <w:basedOn w:val="TableNormal"/>
    <w:uiPriority w:val="99"/>
    <w:rsid w:val="00825800"/>
    <w:pPr>
      <w:spacing w:before="60" w:after="60"/>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pPr>
        <w:wordWrap/>
        <w:spacing w:beforeLines="0" w:before="120" w:beforeAutospacing="0" w:afterLines="0" w:after="120" w:afterAutospacing="0"/>
        <w:contextualSpacing w:val="0"/>
      </w:pPr>
      <w:rPr>
        <w:rFonts w:ascii="Arial" w:hAnsi="Arial"/>
        <w:b/>
        <w:color w:val="FFFFFF" w:themeColor="background1"/>
        <w:sz w:val="20"/>
      </w:rPr>
      <w:tblPr/>
      <w:tcPr>
        <w:shd w:val="clear" w:color="auto" w:fill="0080A2" w:themeFill="accent2"/>
      </w:tcPr>
    </w:tblStylePr>
  </w:style>
  <w:style w:type="character" w:customStyle="1" w:styleId="NoSpacingChar">
    <w:name w:val="No Spacing Char"/>
    <w:basedOn w:val="DefaultParagraphFont"/>
    <w:link w:val="NoSpacing"/>
    <w:uiPriority w:val="1"/>
    <w:rsid w:val="00825800"/>
  </w:style>
  <w:style w:type="paragraph" w:customStyle="1" w:styleId="normalafterlisttable">
    <w:name w:val="normal after list/table"/>
    <w:basedOn w:val="Normal"/>
    <w:uiPriority w:val="19"/>
    <w:qFormat/>
    <w:rsid w:val="00825800"/>
    <w:pPr>
      <w:spacing w:before="240"/>
    </w:pPr>
  </w:style>
  <w:style w:type="paragraph" w:customStyle="1" w:styleId="normalcentred">
    <w:name w:val="normal centred"/>
    <w:basedOn w:val="Normal"/>
    <w:uiPriority w:val="19"/>
    <w:qFormat/>
    <w:rsid w:val="00825800"/>
    <w:pPr>
      <w:jc w:val="center"/>
    </w:pPr>
  </w:style>
  <w:style w:type="paragraph" w:styleId="NormalIndent">
    <w:name w:val="Normal Indent"/>
    <w:basedOn w:val="Normal"/>
    <w:uiPriority w:val="99"/>
    <w:semiHidden/>
    <w:unhideWhenUsed/>
    <w:rsid w:val="00825800"/>
    <w:pPr>
      <w:ind w:left="284"/>
    </w:pPr>
  </w:style>
  <w:style w:type="paragraph" w:customStyle="1" w:styleId="Note">
    <w:name w:val="Note"/>
    <w:basedOn w:val="NotesBoxTextHanging"/>
    <w:link w:val="NoteChar1"/>
    <w:qFormat/>
    <w:rsid w:val="00825800"/>
  </w:style>
  <w:style w:type="paragraph" w:customStyle="1" w:styleId="Note2">
    <w:name w:val="Note2"/>
    <w:basedOn w:val="Note"/>
    <w:uiPriority w:val="19"/>
    <w:qFormat/>
    <w:rsid w:val="00825800"/>
    <w:pPr>
      <w:ind w:left="1418" w:hanging="851"/>
    </w:pPr>
  </w:style>
  <w:style w:type="paragraph" w:customStyle="1" w:styleId="Note3">
    <w:name w:val="Note3"/>
    <w:basedOn w:val="Note2"/>
    <w:uiPriority w:val="19"/>
    <w:qFormat/>
    <w:rsid w:val="00825800"/>
    <w:pPr>
      <w:ind w:left="1702"/>
    </w:pPr>
    <w:rPr>
      <w:bCs/>
    </w:rPr>
  </w:style>
  <w:style w:type="paragraph" w:styleId="Salutation">
    <w:name w:val="Salutation"/>
    <w:next w:val="Signature"/>
    <w:link w:val="SalutationChar"/>
    <w:uiPriority w:val="99"/>
    <w:semiHidden/>
    <w:rsid w:val="00825800"/>
    <w:pPr>
      <w:spacing w:after="60" w:line="264" w:lineRule="auto"/>
    </w:pPr>
    <w:rPr>
      <w:rFonts w:ascii="Arial" w:eastAsiaTheme="minorEastAsia" w:hAnsi="Arial"/>
      <w:color w:val="auto"/>
      <w:sz w:val="22"/>
      <w:szCs w:val="22"/>
      <w:lang w:eastAsia="en-AU"/>
    </w:rPr>
  </w:style>
  <w:style w:type="character" w:customStyle="1" w:styleId="SalutationChar">
    <w:name w:val="Salutation Char"/>
    <w:basedOn w:val="DefaultParagraphFont"/>
    <w:link w:val="Salutation"/>
    <w:uiPriority w:val="99"/>
    <w:semiHidden/>
    <w:rsid w:val="00825800"/>
    <w:rPr>
      <w:rFonts w:ascii="Arial" w:eastAsiaTheme="minorEastAsia" w:hAnsi="Arial"/>
      <w:color w:val="auto"/>
      <w:sz w:val="22"/>
      <w:szCs w:val="22"/>
      <w:lang w:eastAsia="en-AU"/>
    </w:rPr>
  </w:style>
  <w:style w:type="paragraph" w:styleId="Signature">
    <w:name w:val="Signature"/>
    <w:basedOn w:val="Normal"/>
    <w:link w:val="SignatureChar"/>
    <w:uiPriority w:val="99"/>
    <w:semiHidden/>
    <w:rsid w:val="00825800"/>
    <w:pPr>
      <w:suppressAutoHyphens w:val="0"/>
      <w:spacing w:before="0" w:after="0"/>
    </w:pPr>
    <w:rPr>
      <w:rFonts w:eastAsiaTheme="minorEastAsia"/>
      <w:sz w:val="22"/>
      <w:szCs w:val="22"/>
      <w:lang w:eastAsia="en-AU"/>
    </w:rPr>
  </w:style>
  <w:style w:type="character" w:customStyle="1" w:styleId="SignatureChar">
    <w:name w:val="Signature Char"/>
    <w:basedOn w:val="DefaultParagraphFont"/>
    <w:link w:val="Signature"/>
    <w:uiPriority w:val="99"/>
    <w:semiHidden/>
    <w:rsid w:val="00825800"/>
    <w:rPr>
      <w:rFonts w:ascii="Arial" w:eastAsiaTheme="minorEastAsia" w:hAnsi="Arial"/>
      <w:color w:val="auto"/>
      <w:kern w:val="2"/>
      <w:sz w:val="22"/>
      <w:szCs w:val="22"/>
      <w:lang w:eastAsia="en-AU"/>
      <w14:ligatures w14:val="standardContextual"/>
    </w:rPr>
  </w:style>
  <w:style w:type="table" w:customStyle="1" w:styleId="SD-reference">
    <w:name w:val="SD - reference"/>
    <w:basedOn w:val="TableNormal"/>
    <w:uiPriority w:val="99"/>
    <w:rsid w:val="00825800"/>
    <w:pPr>
      <w:spacing w:after="0"/>
    </w:pPr>
    <w:rPr>
      <w:rFonts w:ascii="Arial" w:hAnsi="Arial"/>
    </w:rPr>
    <w:tblPr>
      <w:tblBorders>
        <w:top w:val="single" w:sz="4" w:space="0" w:color="13B5EA" w:themeColor="accent1"/>
        <w:left w:val="single" w:sz="4" w:space="0" w:color="13B5EA" w:themeColor="accent1"/>
        <w:bottom w:val="single" w:sz="4" w:space="0" w:color="13B5EA" w:themeColor="accent1"/>
        <w:right w:val="single" w:sz="4" w:space="0" w:color="13B5EA" w:themeColor="accent1"/>
      </w:tblBorders>
      <w:tblCellMar>
        <w:top w:w="113" w:type="dxa"/>
        <w:left w:w="284" w:type="dxa"/>
        <w:bottom w:w="170" w:type="dxa"/>
        <w:right w:w="284" w:type="dxa"/>
      </w:tblCellMar>
    </w:tblPr>
    <w:tcPr>
      <w:shd w:val="clear" w:color="auto" w:fill="auto"/>
    </w:tcPr>
  </w:style>
  <w:style w:type="table" w:customStyle="1" w:styleId="SDadvisory">
    <w:name w:val="SD advisory"/>
    <w:basedOn w:val="TableNormal"/>
    <w:uiPriority w:val="99"/>
    <w:rsid w:val="00825800"/>
    <w:pPr>
      <w:spacing w:after="0"/>
    </w:pPr>
    <w:rPr>
      <w:rFonts w:ascii="Arial" w:hAnsi="Arial"/>
    </w:rPr>
    <w:tblPr>
      <w:tblBorders>
        <w:top w:val="single" w:sz="4" w:space="0" w:color="0080A2" w:themeColor="accent2"/>
        <w:left w:val="single" w:sz="4" w:space="0" w:color="0080A2" w:themeColor="accent2"/>
        <w:bottom w:val="single" w:sz="4" w:space="0" w:color="0080A2" w:themeColor="accent2"/>
        <w:right w:val="single" w:sz="4" w:space="0" w:color="0080A2" w:themeColor="accent2"/>
      </w:tblBorders>
      <w:tblCellMar>
        <w:top w:w="57" w:type="dxa"/>
        <w:left w:w="284" w:type="dxa"/>
        <w:bottom w:w="170" w:type="dxa"/>
        <w:right w:w="284" w:type="dxa"/>
      </w:tblCellMar>
    </w:tblPr>
    <w:tcPr>
      <w:shd w:val="clear" w:color="auto" w:fill="CFF0FB" w:themeFill="accent1" w:themeFillTint="33"/>
    </w:tcPr>
  </w:style>
  <w:style w:type="numbering" w:customStyle="1" w:styleId="SDbulletlist">
    <w:name w:val="SD bullet list"/>
    <w:uiPriority w:val="99"/>
    <w:rsid w:val="00825800"/>
    <w:pPr>
      <w:numPr>
        <w:numId w:val="7"/>
      </w:numPr>
    </w:pPr>
  </w:style>
  <w:style w:type="numbering" w:customStyle="1" w:styleId="SDtablelist">
    <w:name w:val="SD table list"/>
    <w:uiPriority w:val="99"/>
    <w:rsid w:val="00825800"/>
    <w:pPr>
      <w:numPr>
        <w:numId w:val="17"/>
      </w:numPr>
    </w:pPr>
  </w:style>
  <w:style w:type="paragraph" w:customStyle="1" w:styleId="Tabletext">
    <w:name w:val="Table text"/>
    <w:basedOn w:val="Normal"/>
    <w:qFormat/>
    <w:rsid w:val="00825800"/>
    <w:pPr>
      <w:spacing w:before="0" w:after="0"/>
    </w:pPr>
    <w:rPr>
      <w:rFonts w:ascii="Arial" w:eastAsia="Times New Roman" w:hAnsi="Arial" w:cs="Arial"/>
      <w:color w:val="000000"/>
    </w:rPr>
  </w:style>
  <w:style w:type="paragraph" w:customStyle="1" w:styleId="Tablebullet">
    <w:name w:val="Table bullet"/>
    <w:basedOn w:val="Tabletext"/>
    <w:link w:val="TablebulletChar"/>
    <w:qFormat/>
    <w:rsid w:val="00825800"/>
    <w:pPr>
      <w:numPr>
        <w:numId w:val="18"/>
      </w:numPr>
    </w:pPr>
  </w:style>
  <w:style w:type="paragraph" w:customStyle="1" w:styleId="Tablebullet20">
    <w:name w:val="Table bullet 2"/>
    <w:basedOn w:val="Tablebullet"/>
    <w:uiPriority w:val="4"/>
    <w:qFormat/>
    <w:rsid w:val="00825800"/>
    <w:pPr>
      <w:numPr>
        <w:numId w:val="27"/>
      </w:numPr>
      <w:ind w:left="709" w:hanging="425"/>
    </w:pPr>
    <w:rPr>
      <w:color w:val="auto"/>
    </w:rPr>
  </w:style>
  <w:style w:type="paragraph" w:customStyle="1" w:styleId="Tablebullet2">
    <w:name w:val="Table bullet2"/>
    <w:basedOn w:val="Tablebullet"/>
    <w:uiPriority w:val="29"/>
    <w:semiHidden/>
    <w:unhideWhenUsed/>
    <w:qFormat/>
    <w:rsid w:val="00825800"/>
    <w:pPr>
      <w:numPr>
        <w:ilvl w:val="1"/>
      </w:numPr>
    </w:pPr>
  </w:style>
  <w:style w:type="paragraph" w:customStyle="1" w:styleId="TableHeader">
    <w:name w:val="Table Header"/>
    <w:rsid w:val="00825800"/>
    <w:pPr>
      <w:spacing w:before="60" w:after="60" w:line="264" w:lineRule="auto"/>
    </w:pPr>
    <w:rPr>
      <w:rFonts w:ascii="Arial" w:eastAsiaTheme="minorEastAsia" w:hAnsi="Arial"/>
      <w:b/>
      <w:color w:val="auto"/>
      <w:sz w:val="22"/>
      <w:szCs w:val="22"/>
      <w:lang w:eastAsia="en-AU"/>
    </w:rPr>
  </w:style>
  <w:style w:type="numbering" w:customStyle="1" w:styleId="TablelistAC">
    <w:name w:val="Table list AC"/>
    <w:uiPriority w:val="99"/>
    <w:rsid w:val="00825800"/>
    <w:pPr>
      <w:numPr>
        <w:numId w:val="30"/>
      </w:numPr>
    </w:pPr>
  </w:style>
  <w:style w:type="paragraph" w:customStyle="1" w:styleId="tablelistAC1">
    <w:name w:val="table list AC1"/>
    <w:basedOn w:val="Tabletext"/>
    <w:uiPriority w:val="29"/>
    <w:rsid w:val="00825800"/>
    <w:pPr>
      <w:numPr>
        <w:numId w:val="25"/>
      </w:numPr>
    </w:pPr>
    <w:rPr>
      <w:color w:val="808080" w:themeColor="background1" w:themeShade="80"/>
    </w:rPr>
  </w:style>
  <w:style w:type="paragraph" w:customStyle="1" w:styleId="tablelistAC2">
    <w:name w:val="table list AC2"/>
    <w:basedOn w:val="tablelistAC1"/>
    <w:uiPriority w:val="29"/>
    <w:qFormat/>
    <w:rsid w:val="00825800"/>
    <w:pPr>
      <w:numPr>
        <w:ilvl w:val="1"/>
      </w:numPr>
    </w:pPr>
    <w:rPr>
      <w:color w:val="000000" w:themeColor="text1"/>
    </w:rPr>
  </w:style>
  <w:style w:type="paragraph" w:customStyle="1" w:styleId="tablelistAC3">
    <w:name w:val="table list AC3"/>
    <w:basedOn w:val="tablelistAC2"/>
    <w:uiPriority w:val="29"/>
    <w:rsid w:val="00825800"/>
    <w:pPr>
      <w:numPr>
        <w:ilvl w:val="2"/>
      </w:numPr>
    </w:pPr>
  </w:style>
  <w:style w:type="paragraph" w:customStyle="1" w:styleId="tablelistAC4">
    <w:name w:val="table list AC4"/>
    <w:basedOn w:val="tablelistAC3"/>
    <w:uiPriority w:val="29"/>
    <w:rsid w:val="00825800"/>
    <w:pPr>
      <w:numPr>
        <w:ilvl w:val="3"/>
      </w:numPr>
    </w:pPr>
  </w:style>
  <w:style w:type="paragraph" w:customStyle="1" w:styleId="Tabletextcentred">
    <w:name w:val="Table text centred"/>
    <w:basedOn w:val="Tabletext"/>
    <w:uiPriority w:val="29"/>
    <w:rsid w:val="00825800"/>
    <w:pPr>
      <w:jc w:val="center"/>
    </w:pPr>
  </w:style>
  <w:style w:type="character" w:customStyle="1" w:styleId="underline">
    <w:name w:val="underline"/>
    <w:basedOn w:val="DefaultParagraphFont"/>
    <w:uiPriority w:val="2"/>
    <w:rsid w:val="00825800"/>
    <w:rPr>
      <w:u w:val="single"/>
    </w:rPr>
  </w:style>
  <w:style w:type="paragraph" w:customStyle="1" w:styleId="unHeading5">
    <w:name w:val="unHeading5"/>
    <w:basedOn w:val="Heading5"/>
    <w:uiPriority w:val="8"/>
    <w:rsid w:val="00825800"/>
    <w:pPr>
      <w:numPr>
        <w:ilvl w:val="0"/>
        <w:numId w:val="0"/>
      </w:numPr>
    </w:pPr>
    <w:rPr>
      <w:sz w:val="20"/>
    </w:rPr>
  </w:style>
  <w:style w:type="character" w:styleId="UnresolvedMention">
    <w:name w:val="Unresolved Mention"/>
    <w:basedOn w:val="DefaultParagraphFont"/>
    <w:uiPriority w:val="99"/>
    <w:semiHidden/>
    <w:unhideWhenUsed/>
    <w:rsid w:val="00825800"/>
    <w:rPr>
      <w:color w:val="605E5C"/>
      <w:shd w:val="clear" w:color="auto" w:fill="E1DFDD"/>
    </w:rPr>
  </w:style>
  <w:style w:type="paragraph" w:customStyle="1" w:styleId="Footer-section2">
    <w:name w:val="Footer - section 2"/>
    <w:basedOn w:val="Footer"/>
    <w:uiPriority w:val="19"/>
    <w:rsid w:val="00825800"/>
    <w:pPr>
      <w:pBdr>
        <w:top w:val="single" w:sz="6" w:space="4" w:color="000000" w:themeColor="text1"/>
      </w:pBdr>
      <w:spacing w:before="120" w:after="120"/>
    </w:pPr>
  </w:style>
  <w:style w:type="numbering" w:customStyle="1" w:styleId="ACListaiA1">
    <w:name w:val="AC List a i A 1"/>
    <w:uiPriority w:val="99"/>
    <w:rsid w:val="00825800"/>
    <w:pPr>
      <w:numPr>
        <w:numId w:val="21"/>
      </w:numPr>
    </w:pPr>
  </w:style>
  <w:style w:type="numbering" w:customStyle="1" w:styleId="NPRMListaiA1">
    <w:name w:val="NPRM List a i A 1"/>
    <w:uiPriority w:val="99"/>
    <w:rsid w:val="00825800"/>
    <w:pPr>
      <w:numPr>
        <w:numId w:val="28"/>
      </w:numPr>
    </w:pPr>
  </w:style>
  <w:style w:type="table" w:customStyle="1" w:styleId="SD-generalcontent">
    <w:name w:val="SD - general content"/>
    <w:basedOn w:val="TableNormal"/>
    <w:uiPriority w:val="99"/>
    <w:rsid w:val="00825800"/>
    <w:pPr>
      <w:spacing w:before="0" w:after="0"/>
    </w:pPr>
    <w:rPr>
      <w:rFonts w:ascii="Arial" w:eastAsia="Calibri" w:hAnsi="Arial" w:cs="Times New Roman"/>
    </w:rPr>
    <w:tblPr>
      <w:tblStyleRowBandSize w:val="1"/>
      <w:tblStyleColBandSize w:val="1"/>
      <w:tblBorders>
        <w:top w:val="single" w:sz="4" w:space="0" w:color="0080A2"/>
        <w:bottom w:val="single" w:sz="4" w:space="0" w:color="0080A2"/>
        <w:insideH w:val="single" w:sz="4" w:space="0" w:color="0080A2"/>
      </w:tblBorders>
      <w:tblCellMar>
        <w:top w:w="85" w:type="dxa"/>
        <w:left w:w="57" w:type="dxa"/>
        <w:bottom w:w="85" w:type="dxa"/>
        <w:right w:w="57" w:type="dxa"/>
      </w:tblCellMar>
    </w:tblPr>
    <w:tcPr>
      <w:shd w:val="clear" w:color="auto" w:fill="auto"/>
    </w:tcPr>
    <w:tblStylePr w:type="firstRow">
      <w:pPr>
        <w:wordWrap/>
        <w:jc w:val="left"/>
      </w:pPr>
      <w:rPr>
        <w:rFonts w:ascii="Arial" w:hAnsi="Arial"/>
        <w:b/>
        <w:color w:val="FFFFFF"/>
        <w:sz w:val="20"/>
      </w:rPr>
      <w:tblPr/>
      <w:tcPr>
        <w:tcBorders>
          <w:top w:val="nil"/>
          <w:left w:val="nil"/>
          <w:bottom w:val="nil"/>
          <w:right w:val="nil"/>
          <w:insideH w:val="single" w:sz="4" w:space="0" w:color="FFFFFF" w:themeColor="background1"/>
          <w:insideV w:val="single" w:sz="4" w:space="0" w:color="FFFFFF" w:themeColor="background1"/>
          <w:tl2br w:val="nil"/>
          <w:tr2bl w:val="nil"/>
        </w:tcBorders>
        <w:shd w:val="clear" w:color="auto" w:fill="0080A2"/>
      </w:tcPr>
    </w:tblStylePr>
    <w:tblStylePr w:type="lastRow">
      <w:tblPr/>
      <w:tcPr>
        <w:shd w:val="clear" w:color="auto" w:fill="EBF6FC"/>
      </w:tcPr>
    </w:tblStylePr>
    <w:tblStylePr w:type="firstCol">
      <w:rPr>
        <w:b/>
      </w:rPr>
    </w:tblStylePr>
    <w:tblStylePr w:type="lastCol">
      <w:pPr>
        <w:jc w:val="right"/>
      </w:pPr>
    </w:tblStylePr>
    <w:tblStylePr w:type="band1Vert">
      <w:tblPr/>
      <w:tcPr>
        <w:shd w:val="clear" w:color="auto" w:fill="F0F0F0"/>
      </w:tcPr>
    </w:tblStylePr>
    <w:tblStylePr w:type="band1Horz">
      <w:tblPr/>
      <w:tcPr>
        <w:shd w:val="clear" w:color="auto" w:fill="F0F0F0"/>
      </w:tcPr>
    </w:tblStylePr>
  </w:style>
  <w:style w:type="character" w:customStyle="1" w:styleId="DRAFT">
    <w:name w:val="DRAFT"/>
    <w:basedOn w:val="DefaultParagraphFont"/>
    <w:uiPriority w:val="2"/>
    <w:qFormat/>
    <w:rsid w:val="00825800"/>
    <w:rPr>
      <w:color w:val="FF0000"/>
    </w:rPr>
  </w:style>
  <w:style w:type="table" w:customStyle="1" w:styleId="Table-SD">
    <w:name w:val="Table - SD"/>
    <w:basedOn w:val="TableNormal"/>
    <w:uiPriority w:val="99"/>
    <w:rsid w:val="00825800"/>
    <w:pPr>
      <w:spacing w:before="0" w:after="0"/>
    </w:pPr>
    <w:rPr>
      <w:rFonts w:ascii="Arial" w:eastAsia="Times New Roman" w:hAnsi="Arial" w:cs="Times New Roman"/>
      <w:lang w:eastAsia="en-AU"/>
    </w:rPr>
    <w:tblPr>
      <w:tblStyleRowBandSize w:val="1"/>
      <w:tblStyleColBandSize w:val="1"/>
      <w:tblBorders>
        <w:bottom w:val="single" w:sz="4" w:space="0" w:color="0080A2" w:themeColor="accent2"/>
        <w:insideH w:val="single" w:sz="4" w:space="0" w:color="0080A2" w:themeColor="accent2"/>
      </w:tblBorders>
      <w:tblCellMar>
        <w:top w:w="85" w:type="dxa"/>
        <w:left w:w="57" w:type="dxa"/>
        <w:bottom w:w="85" w:type="dxa"/>
        <w:right w:w="57" w:type="dxa"/>
      </w:tblCellMar>
    </w:tblPr>
    <w:tblStylePr w:type="firstRow">
      <w:rPr>
        <w:b/>
        <w:color w:val="FFFFFF"/>
      </w:rPr>
      <w:tblPr/>
      <w:tcPr>
        <w:tcBorders>
          <w:top w:val="nil"/>
          <w:left w:val="nil"/>
          <w:bottom w:val="nil"/>
          <w:right w:val="nil"/>
          <w:insideH w:val="nil"/>
          <w:insideV w:val="nil"/>
          <w:tl2br w:val="nil"/>
          <w:tr2bl w:val="nil"/>
        </w:tcBorders>
        <w:shd w:val="clear" w:color="auto" w:fill="0080A2" w:themeFill="accent2"/>
      </w:tcPr>
    </w:tblStylePr>
    <w:tblStylePr w:type="lastRow">
      <w:tblPr/>
      <w:tcPr>
        <w:shd w:val="clear" w:color="auto" w:fill="EBF6FC"/>
      </w:tcPr>
    </w:tblStylePr>
    <w:tblStylePr w:type="firstCol">
      <w:rPr>
        <w:b/>
      </w:rPr>
    </w:tblStylePr>
    <w:tblStylePr w:type="lastCol">
      <w:pPr>
        <w:jc w:val="right"/>
      </w:pPr>
    </w:tblStylePr>
    <w:tblStylePr w:type="band1Vert">
      <w:tblPr/>
      <w:tcPr>
        <w:shd w:val="clear" w:color="auto" w:fill="F0F0F0"/>
      </w:tcPr>
    </w:tblStylePr>
    <w:tblStylePr w:type="band1Horz">
      <w:tblPr/>
      <w:tcPr>
        <w:shd w:val="clear" w:color="auto" w:fill="F0F0F0"/>
      </w:tcPr>
    </w:tblStylePr>
  </w:style>
  <w:style w:type="numbering" w:customStyle="1" w:styleId="TableBullets">
    <w:name w:val="Table Bullets"/>
    <w:uiPriority w:val="99"/>
    <w:rsid w:val="00825800"/>
    <w:pPr>
      <w:numPr>
        <w:numId w:val="18"/>
      </w:numPr>
    </w:pPr>
  </w:style>
  <w:style w:type="table" w:customStyle="1" w:styleId="SD-MOStable">
    <w:name w:val="SD - MOS table"/>
    <w:basedOn w:val="TableNormal"/>
    <w:uiPriority w:val="99"/>
    <w:rsid w:val="00825800"/>
    <w:pPr>
      <w:spacing w:before="0" w:after="0"/>
    </w:pPr>
    <w:rPr>
      <w:rFonts w:ascii="Arial" w:hAnsi="Arial"/>
    </w:rPr>
    <w:tblPr>
      <w:tblStyleRowBandSize w:val="1"/>
      <w:tblStyleColBandSize w:val="1"/>
      <w:tblBorders>
        <w:top w:val="single" w:sz="4" w:space="0" w:color="0080A2"/>
        <w:left w:val="single" w:sz="4" w:space="0" w:color="0080A2"/>
        <w:bottom w:val="single" w:sz="4" w:space="0" w:color="0080A2"/>
        <w:right w:val="single" w:sz="4" w:space="0" w:color="0080A2"/>
        <w:insideH w:val="single" w:sz="4" w:space="0" w:color="0080A2"/>
        <w:insideV w:val="single" w:sz="4" w:space="0" w:color="0080A2"/>
      </w:tblBorders>
      <w:tblCellMar>
        <w:top w:w="113" w:type="dxa"/>
        <w:left w:w="57" w:type="dxa"/>
        <w:bottom w:w="113" w:type="dxa"/>
        <w:right w:w="57" w:type="dxa"/>
      </w:tblCellMar>
    </w:tblPr>
    <w:tcPr>
      <w:shd w:val="clear" w:color="auto" w:fill="auto"/>
    </w:tcPr>
    <w:tblStylePr w:type="firstRow">
      <w:pPr>
        <w:jc w:val="left"/>
      </w:pPr>
      <w:rPr>
        <w:rFonts w:ascii="Arial" w:hAnsi="Arial"/>
        <w:b/>
        <w:caps w:val="0"/>
        <w:smallCaps w:val="0"/>
        <w:color w:val="FFFFFF"/>
        <w:sz w:val="20"/>
      </w:rPr>
      <w:tblPr/>
      <w:tcPr>
        <w:tcBorders>
          <w:insideH w:val="single" w:sz="4" w:space="0" w:color="FFFFFF"/>
          <w:insideV w:val="single" w:sz="4" w:space="0" w:color="FFFFFF"/>
        </w:tcBorders>
        <w:shd w:val="clear" w:color="auto" w:fill="0080A2"/>
      </w:tcPr>
    </w:tblStylePr>
    <w:tblStylePr w:type="lastRow">
      <w:tblPr/>
      <w:tcPr>
        <w:shd w:val="clear" w:color="auto" w:fill="EBF6FC"/>
      </w:tcPr>
    </w:tblStylePr>
    <w:tblStylePr w:type="firstCol">
      <w:rPr>
        <w:b/>
      </w:rPr>
    </w:tblStylePr>
    <w:tblStylePr w:type="band1Vert">
      <w:tblPr/>
      <w:tcPr>
        <w:shd w:val="clear" w:color="auto" w:fill="F0F0F0"/>
      </w:tcPr>
    </w:tblStylePr>
    <w:tblStylePr w:type="band1Horz">
      <w:tblPr/>
      <w:tcPr>
        <w:shd w:val="clear" w:color="auto" w:fill="F0F0F0"/>
      </w:tcPr>
    </w:tblStylePr>
  </w:style>
  <w:style w:type="paragraph" w:customStyle="1" w:styleId="List1">
    <w:name w:val="List 1"/>
    <w:basedOn w:val="Normal"/>
    <w:uiPriority w:val="2"/>
    <w:qFormat/>
    <w:rsid w:val="001B7885"/>
    <w:pPr>
      <w:numPr>
        <w:numId w:val="31"/>
      </w:numPr>
    </w:pPr>
  </w:style>
  <w:style w:type="paragraph" w:customStyle="1" w:styleId="Sampleaviationtext">
    <w:name w:val="Sample aviation text"/>
    <w:basedOn w:val="Normal"/>
    <w:link w:val="SampleaviationtextChar"/>
    <w:qFormat/>
    <w:rsid w:val="0089113F"/>
    <w:rPr>
      <w:i/>
      <w:iCs/>
      <w:color w:val="C00000"/>
    </w:rPr>
  </w:style>
  <w:style w:type="character" w:customStyle="1" w:styleId="SampleaviationtextChar">
    <w:name w:val="Sample aviation text Char"/>
    <w:basedOn w:val="DefaultParagraphFont"/>
    <w:link w:val="Sampleaviationtext"/>
    <w:rsid w:val="0089113F"/>
    <w:rPr>
      <w:i/>
      <w:iCs/>
      <w:color w:val="C00000"/>
    </w:rPr>
  </w:style>
  <w:style w:type="character" w:customStyle="1" w:styleId="TablebulletChar">
    <w:name w:val="Table bullet Char"/>
    <w:basedOn w:val="DefaultParagraphFont"/>
    <w:link w:val="Tablebullet"/>
    <w:rsid w:val="00CA3A6E"/>
    <w:rPr>
      <w:rFonts w:ascii="Arial" w:eastAsia="Times New Roman" w:hAnsi="Arial" w:cs="Arial"/>
      <w:color w:val="000000"/>
    </w:rPr>
  </w:style>
  <w:style w:type="character" w:styleId="Strong">
    <w:name w:val="Strong"/>
    <w:basedOn w:val="DefaultParagraphFont"/>
    <w:uiPriority w:val="22"/>
    <w:qFormat/>
    <w:rsid w:val="00911ED8"/>
    <w:rPr>
      <w:b/>
      <w:bCs/>
    </w:rPr>
  </w:style>
  <w:style w:type="paragraph" w:customStyle="1" w:styleId="TableBullet21">
    <w:name w:val="Table Bullet 2"/>
    <w:basedOn w:val="Tablebullet"/>
    <w:link w:val="TableBullet2Char"/>
    <w:qFormat/>
    <w:rsid w:val="00911ED8"/>
    <w:pPr>
      <w:numPr>
        <w:numId w:val="0"/>
      </w:numPr>
      <w:tabs>
        <w:tab w:val="left" w:pos="1126"/>
      </w:tabs>
      <w:suppressAutoHyphens w:val="0"/>
      <w:spacing w:before="60"/>
      <w:ind w:left="979" w:hanging="265"/>
      <w:contextualSpacing/>
    </w:pPr>
    <w:rPr>
      <w:rFonts w:eastAsiaTheme="minorEastAsia"/>
      <w:color w:val="auto"/>
      <w:szCs w:val="22"/>
      <w:lang w:eastAsia="en-AU"/>
    </w:rPr>
  </w:style>
  <w:style w:type="character" w:customStyle="1" w:styleId="TableBullet2Char">
    <w:name w:val="Table Bullet 2 Char"/>
    <w:basedOn w:val="TablebulletChar"/>
    <w:link w:val="TableBullet21"/>
    <w:rsid w:val="00911ED8"/>
    <w:rPr>
      <w:rFonts w:ascii="Arial" w:eastAsiaTheme="minorEastAsia" w:hAnsi="Arial" w:cs="Arial"/>
      <w:color w:val="auto"/>
      <w:szCs w:val="22"/>
      <w:lang w:eastAsia="en-AU"/>
    </w:rPr>
  </w:style>
  <w:style w:type="character" w:customStyle="1" w:styleId="NoteChar1">
    <w:name w:val="Note Char1"/>
    <w:basedOn w:val="DefaultParagraphFont"/>
    <w:link w:val="Note"/>
    <w:rsid w:val="004D56FC"/>
  </w:style>
  <w:style w:type="paragraph" w:styleId="BlockText">
    <w:name w:val="Block Text"/>
    <w:uiPriority w:val="11"/>
    <w:rsid w:val="00935D29"/>
    <w:pPr>
      <w:pBdr>
        <w:top w:val="single" w:sz="2" w:space="10" w:color="auto"/>
        <w:left w:val="single" w:sz="2" w:space="10" w:color="auto"/>
        <w:bottom w:val="single" w:sz="2" w:space="10" w:color="auto"/>
        <w:right w:val="single" w:sz="2" w:space="10" w:color="auto"/>
      </w:pBdr>
      <w:spacing w:after="60" w:line="264" w:lineRule="auto"/>
      <w:ind w:left="1152" w:right="1152"/>
    </w:pPr>
    <w:rPr>
      <w:rFonts w:ascii="Arial" w:eastAsiaTheme="minorEastAsia" w:hAnsi="Arial"/>
      <w:iCs/>
      <w:color w:val="auto"/>
      <w:sz w:val="22"/>
      <w:szCs w:val="22"/>
      <w:lang w:eastAsia="en-AU"/>
    </w:rPr>
  </w:style>
  <w:style w:type="character" w:customStyle="1" w:styleId="Authorinstructions">
    <w:name w:val="Author instructions"/>
    <w:uiPriority w:val="1"/>
    <w:rsid w:val="00B422FF"/>
    <w:rPr>
      <w:color w:val="586174" w:themeColor="accent6" w:themeShade="BF"/>
    </w:rPr>
  </w:style>
  <w:style w:type="character" w:customStyle="1" w:styleId="Authorinstructionsbold">
    <w:name w:val="Author instructions + bold"/>
    <w:basedOn w:val="Authorinstructions"/>
    <w:rsid w:val="00B422FF"/>
    <w:rPr>
      <w:b/>
      <w:bCs/>
      <w:color w:val="586174" w:themeColor="accent6" w:themeShade="BF"/>
      <w:sz w:val="20"/>
    </w:rPr>
  </w:style>
  <w:style w:type="character" w:customStyle="1" w:styleId="Highlighttext">
    <w:name w:val="Highlight text"/>
    <w:uiPriority w:val="1"/>
    <w:qFormat/>
    <w:rsid w:val="001124D4"/>
    <w:rPr>
      <w:bdr w:val="none" w:sz="0" w:space="0" w:color="auto"/>
      <w:shd w:val="clear" w:color="auto" w:fill="FFFF00"/>
    </w:rPr>
  </w:style>
  <w:style w:type="table" w:customStyle="1" w:styleId="SDPMtable">
    <w:name w:val="SDPM table"/>
    <w:basedOn w:val="TableNormal"/>
    <w:uiPriority w:val="99"/>
    <w:rsid w:val="008B01AD"/>
    <w:pPr>
      <w:spacing w:before="0" w:after="0"/>
    </w:pPr>
    <w:rPr>
      <w:rFonts w:ascii="Arial" w:hAnsi="Arial"/>
      <w:color w:val="auto"/>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57" w:type="dxa"/>
        <w:bottom w:w="57" w:type="dxa"/>
      </w:tblCellMar>
    </w:tblPr>
    <w:tcPr>
      <w:shd w:val="clear" w:color="auto" w:fill="auto"/>
    </w:tcPr>
    <w:tblStylePr w:type="firstRow">
      <w:pPr>
        <w:wordWrap/>
        <w:spacing w:beforeLines="0" w:before="60" w:beforeAutospacing="0" w:afterLines="0" w:after="60" w:afterAutospacing="0"/>
      </w:pPr>
      <w:rPr>
        <w:rFonts w:ascii="Arial" w:hAnsi="Arial"/>
        <w:b w:val="0"/>
        <w:sz w:val="22"/>
      </w:rPr>
      <w:tblPr/>
      <w:trPr>
        <w:tblHeader/>
      </w:trPr>
      <w:tcPr>
        <w:shd w:val="clear" w:color="auto" w:fill="C9EFFB"/>
      </w:tc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05122508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footer" Target="footer1.xml"/><Relationship Id="rId18" Type="http://schemas.openxmlformats.org/officeDocument/2006/relationships/footer" Target="footer3.xml"/><Relationship Id="rId26" Type="http://schemas.openxmlformats.org/officeDocument/2006/relationships/image" Target="media/image3.emf"/><Relationship Id="rId3" Type="http://schemas.openxmlformats.org/officeDocument/2006/relationships/customXml" Target="../customXml/item3.xml"/><Relationship Id="rId21" Type="http://schemas.openxmlformats.org/officeDocument/2006/relationships/header" Target="header6.xml"/><Relationship Id="rId34" Type="http://schemas.openxmlformats.org/officeDocument/2006/relationships/glossaryDocument" Target="glossary/document.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header" Target="header4.xml"/><Relationship Id="rId25" Type="http://schemas.openxmlformats.org/officeDocument/2006/relationships/image" Target="media/image2.png"/><Relationship Id="rId33" Type="http://schemas.microsoft.com/office/2011/relationships/people" Target="people.xml"/><Relationship Id="rId2" Type="http://schemas.openxmlformats.org/officeDocument/2006/relationships/customXml" Target="../customXml/item2.xml"/><Relationship Id="rId16" Type="http://schemas.openxmlformats.org/officeDocument/2006/relationships/footer" Target="footer2.xml"/><Relationship Id="rId20" Type="http://schemas.openxmlformats.org/officeDocument/2006/relationships/footer" Target="footer4.xml"/><Relationship Id="rId29" Type="http://schemas.openxmlformats.org/officeDocument/2006/relationships/header" Target="header9.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6.xml"/><Relationship Id="rId32"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eader" Target="header3.xml"/><Relationship Id="rId23" Type="http://schemas.openxmlformats.org/officeDocument/2006/relationships/header" Target="header7.xml"/><Relationship Id="rId28" Type="http://schemas.openxmlformats.org/officeDocument/2006/relationships/footer" Target="footer7.xml"/><Relationship Id="rId10" Type="http://schemas.openxmlformats.org/officeDocument/2006/relationships/footnotes" Target="footnotes.xml"/><Relationship Id="rId19" Type="http://schemas.openxmlformats.org/officeDocument/2006/relationships/header" Target="header5.xml"/><Relationship Id="rId31" Type="http://schemas.openxmlformats.org/officeDocument/2006/relationships/image" Target="media/image4.png"/><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 Id="rId22" Type="http://schemas.openxmlformats.org/officeDocument/2006/relationships/footer" Target="footer5.xml"/><Relationship Id="rId27" Type="http://schemas.openxmlformats.org/officeDocument/2006/relationships/header" Target="header8.xml"/><Relationship Id="rId30" Type="http://schemas.openxmlformats.org/officeDocument/2006/relationships/footer" Target="footer8.xml"/><Relationship Id="rId35" Type="http://schemas.openxmlformats.org/officeDocument/2006/relationships/theme" Target="theme/theme1.xml"/></Relationships>
</file>

<file path=word/_rels/header4.xml.rels><?xml version="1.0" encoding="UTF-8" standalone="yes"?>
<Relationships xmlns="http://schemas.openxmlformats.org/package/2006/relationships"><Relationship Id="rId1"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hill_ch\AppData\Local\Hewlett-Packard\HP%20TRIM\TEMP\HPTRIM.16388\D23%20496561%20%20Sample%20Manual_Exposition%20Template.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12C228431939479DA20681FB107AD41B"/>
        <w:category>
          <w:name w:val="General"/>
          <w:gallery w:val="placeholder"/>
        </w:category>
        <w:types>
          <w:type w:val="bbPlcHdr"/>
        </w:types>
        <w:behaviors>
          <w:behavior w:val="content"/>
        </w:behaviors>
        <w:guid w:val="{4684EBD4-C2D1-4074-B3A8-51D0E1BD55F6}"/>
      </w:docPartPr>
      <w:docPartBody>
        <w:p w:rsidR="004D15F1" w:rsidRDefault="00380F84">
          <w:pPr>
            <w:pStyle w:val="12C228431939479DA20681FB107AD41B"/>
          </w:pPr>
          <w:r w:rsidRPr="006148B4">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old">
    <w:altName w:val="Arial"/>
    <w:panose1 w:val="020B0704020202020204"/>
    <w:charset w:val="00"/>
    <w:family w:val="roman"/>
    <w:notTrueType/>
    <w:pitch w:val="default"/>
  </w:font>
  <w:font w:name="SimHei">
    <w:altName w:val="黑体"/>
    <w:panose1 w:val="02010600030101010101"/>
    <w:charset w:val="86"/>
    <w:family w:val="modern"/>
    <w:pitch w:val="fixed"/>
    <w:sig w:usb0="800002BF" w:usb1="38CF7CFA" w:usb2="00000016" w:usb3="00000000" w:csb0="00040001" w:csb1="00000000"/>
  </w:font>
  <w:font w:name="Courier New">
    <w:panose1 w:val="02070309020205020404"/>
    <w:charset w:val="00"/>
    <w:family w:val="modern"/>
    <w:pitch w:val="fixed"/>
    <w:sig w:usb0="E0002EFF" w:usb1="C0007843" w:usb2="00000009" w:usb3="00000000" w:csb0="000001FF" w:csb1="00000000"/>
  </w:font>
  <w:font w:name="ZapfDingbats">
    <w:panose1 w:val="00000000000000000000"/>
    <w:charset w:val="02"/>
    <w:family w:val="decorative"/>
    <w:notTrueType/>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D15F1"/>
    <w:rsid w:val="00045692"/>
    <w:rsid w:val="002403EB"/>
    <w:rsid w:val="00380F84"/>
    <w:rsid w:val="00417499"/>
    <w:rsid w:val="004D15F1"/>
    <w:rsid w:val="005C0015"/>
    <w:rsid w:val="00655118"/>
    <w:rsid w:val="007463B5"/>
    <w:rsid w:val="0081222B"/>
    <w:rsid w:val="00A6381F"/>
    <w:rsid w:val="00A6606C"/>
    <w:rsid w:val="00DA7B4C"/>
    <w:rsid w:val="00DE497E"/>
    <w:rsid w:val="00EF488C"/>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AU" w:eastAsia="en-AU"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12C228431939479DA20681FB107AD41B">
    <w:name w:val="12C228431939479DA20681FB107AD41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CASA 2023">
      <a:dk1>
        <a:sysClr val="windowText" lastClr="000000"/>
      </a:dk1>
      <a:lt1>
        <a:sysClr val="window" lastClr="FFFFFF"/>
      </a:lt1>
      <a:dk2>
        <a:srgbClr val="023E5C"/>
      </a:dk2>
      <a:lt2>
        <a:srgbClr val="F0F0F0"/>
      </a:lt2>
      <a:accent1>
        <a:srgbClr val="13B5EA"/>
      </a:accent1>
      <a:accent2>
        <a:srgbClr val="0080A2"/>
      </a:accent2>
      <a:accent3>
        <a:srgbClr val="BBBEC0"/>
      </a:accent3>
      <a:accent4>
        <a:srgbClr val="9FD6F4"/>
      </a:accent4>
      <a:accent5>
        <a:srgbClr val="7EB2C9"/>
      </a:accent5>
      <a:accent6>
        <a:srgbClr val="788399"/>
      </a:accent6>
      <a:hlink>
        <a:srgbClr val="0080A2"/>
      </a:hlink>
      <a:folHlink>
        <a:srgbClr val="0080A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Publish Date</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F0977F93D43C54DB13311F61ED49399" ma:contentTypeVersion="18" ma:contentTypeDescription="Create a new document." ma:contentTypeScope="" ma:versionID="0c14b6718a82f0e70a549e9d56b5d3ad">
  <xsd:schema xmlns:xsd="http://www.w3.org/2001/XMLSchema" xmlns:xs="http://www.w3.org/2001/XMLSchema" xmlns:p="http://schemas.microsoft.com/office/2006/metadata/properties" xmlns:ns2="063cab29-d428-48a4-9788-a52f80584162" xmlns:ns3="395180d6-2309-4712-b830-4e0a80c4123a" targetNamespace="http://schemas.microsoft.com/office/2006/metadata/properties" ma:root="true" ma:fieldsID="af88c5a286a68cda7f73a083188c75c8" ns2:_="" ns3:_="">
    <xsd:import namespace="063cab29-d428-48a4-9788-a52f80584162"/>
    <xsd:import namespace="395180d6-2309-4712-b830-4e0a80c4123a"/>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RMSfilelink"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ObjectDetectorVersions" minOccurs="0"/>
                <xsd:element ref="ns2:MediaServiceSearchPropertie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63cab29-d428-48a4-9788-a52f8058416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RMSfilelink" ma:index="14" nillable="true" ma:displayName="RMS link" ma:format="Hyperlink" ma:internalName="RMSfilelink">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6192e977-63c8-4474-b4c5-5838d3f171ef"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DateTaken" ma:index="23"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95180d6-2309-4712-b830-4e0a80c4123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cf52f20-a617-4a04-8bc5-894c4fe3da9c}" ma:internalName="TaxCatchAll" ma:showField="CatchAllData" ma:web="395180d6-2309-4712-b830-4e0a80c4123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063cab29-d428-48a4-9788-a52f80584162">
      <Terms xmlns="http://schemas.microsoft.com/office/infopath/2007/PartnerControls"/>
    </lcf76f155ced4ddcb4097134ff3c332f>
    <TaxCatchAll xmlns="395180d6-2309-4712-b830-4e0a80c4123a" xsi:nil="true"/>
    <RMSfilelink xmlns="063cab29-d428-48a4-9788-a52f80584162">
      <Url xsi:nil="true"/>
      <Description xsi:nil="true"/>
    </RMSfilelink>
  </documentManagement>
</p:properti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D2435376-A8F2-4749-977A-6A064C1035D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63cab29-d428-48a4-9788-a52f80584162"/>
    <ds:schemaRef ds:uri="395180d6-2309-4712-b830-4e0a80c4123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F737464-E0EA-4C01-B6BC-9AA72EAA1A10}">
  <ds:schemaRefs>
    <ds:schemaRef ds:uri="http://schemas.microsoft.com/sharepoint/v3/contenttype/forms"/>
  </ds:schemaRefs>
</ds:datastoreItem>
</file>

<file path=customXml/itemProps4.xml><?xml version="1.0" encoding="utf-8"?>
<ds:datastoreItem xmlns:ds="http://schemas.openxmlformats.org/officeDocument/2006/customXml" ds:itemID="{1C3CD328-798F-4F34-9B7F-FE4BF644C410}">
  <ds:schemaRefs>
    <ds:schemaRef ds:uri="http://schemas.microsoft.com/office/2006/metadata/properties"/>
    <ds:schemaRef ds:uri="http://schemas.microsoft.com/office/infopath/2007/PartnerControls"/>
    <ds:schemaRef ds:uri="063cab29-d428-48a4-9788-a52f80584162"/>
    <ds:schemaRef ds:uri="395180d6-2309-4712-b830-4e0a80c4123a"/>
  </ds:schemaRefs>
</ds:datastoreItem>
</file>

<file path=customXml/itemProps5.xml><?xml version="1.0" encoding="utf-8"?>
<ds:datastoreItem xmlns:ds="http://schemas.openxmlformats.org/officeDocument/2006/customXml" ds:itemID="{4B9F80D2-DC85-45D3-8FA8-6C057F06543C}">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D23 496561  Sample Manual_Exposition Template.DOTX</Template>
  <TotalTime>125</TotalTime>
  <Pages>37</Pages>
  <Words>12249</Words>
  <Characters>69825</Characters>
  <Application>Microsoft Office Word</Application>
  <DocSecurity>0</DocSecurity>
  <Lines>581</Lines>
  <Paragraphs>163</Paragraphs>
  <ScaleCrop>false</ScaleCrop>
  <HeadingPairs>
    <vt:vector size="2" baseType="variant">
      <vt:variant>
        <vt:lpstr>Title</vt:lpstr>
      </vt:variant>
      <vt:variant>
        <vt:i4>1</vt:i4>
      </vt:variant>
    </vt:vector>
  </HeadingPairs>
  <TitlesOfParts>
    <vt:vector size="1" baseType="lpstr">
      <vt:lpstr>Fatigue Management - Appendix 6 - Flight Training</vt:lpstr>
    </vt:vector>
  </TitlesOfParts>
  <Company/>
  <LinksUpToDate>false</LinksUpToDate>
  <CharactersWithSpaces>81911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Fatigue Management - Appendix 6 - Flight Training</dc:title>
  <dc:subject/>
  <dc:creator>Civil Aviation Safety Authority</dc:creator>
  <cp:keywords/>
  <dc:description/>
  <cp:lastModifiedBy>Parker, Leandra</cp:lastModifiedBy>
  <cp:revision>130</cp:revision>
  <cp:lastPrinted>2025-02-27T14:45:00Z</cp:lastPrinted>
  <dcterms:created xsi:type="dcterms:W3CDTF">2025-02-11T02:47:00Z</dcterms:created>
  <dcterms:modified xsi:type="dcterms:W3CDTF">2025-03-07T05:03:00Z</dcterms:modified>
  <cp:contentStatus>1.0</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lpwstr>V2.0</vt:lpwstr>
  </property>
  <property fmtid="{D5CDD505-2E9C-101B-9397-08002B2CF9AE}" pid="3" name="UID">
    <vt:lpwstr>CASA-04-4602</vt:lpwstr>
  </property>
  <property fmtid="{D5CDD505-2E9C-101B-9397-08002B2CF9AE}" pid="4" name="CASA-Ref">
    <vt:lpwstr>D23/XXXX</vt:lpwstr>
  </property>
  <property fmtid="{D5CDD505-2E9C-101B-9397-08002B2CF9AE}" pid="5" name="Owner">
    <vt:lpwstr>National Manager, Regulatory Services 1</vt:lpwstr>
  </property>
  <property fmtid="{D5CDD505-2E9C-101B-9397-08002B2CF9AE}" pid="6" name="ResponsibleArea">
    <vt:lpwstr>Manager Human Performance</vt:lpwstr>
  </property>
  <property fmtid="{D5CDD505-2E9C-101B-9397-08002B2CF9AE}" pid="7" name="EffectiveDate">
    <vt:lpwstr>03/2025</vt:lpwstr>
  </property>
  <property fmtid="{D5CDD505-2E9C-101B-9397-08002B2CF9AE}" pid="8" name="ReviewDate">
    <vt:lpwstr>03/2028</vt:lpwstr>
  </property>
  <property fmtid="{D5CDD505-2E9C-101B-9397-08002B2CF9AE}" pid="9" name="IntendedAudience">
    <vt:lpwstr>Internal/External</vt:lpwstr>
  </property>
  <property fmtid="{D5CDD505-2E9C-101B-9397-08002B2CF9AE}" pid="10" name="DLM Marker">
    <vt:lpwstr>OFFICIAL</vt:lpwstr>
  </property>
  <property fmtid="{D5CDD505-2E9C-101B-9397-08002B2CF9AE}" pid="11" name="ApprovalTier">
    <vt:lpwstr>Four</vt:lpwstr>
  </property>
  <property fmtid="{D5CDD505-2E9C-101B-9397-08002B2CF9AE}" pid="12" name="MediaServiceImageTags">
    <vt:lpwstr/>
  </property>
  <property fmtid="{D5CDD505-2E9C-101B-9397-08002B2CF9AE}" pid="13" name="ContentTypeId">
    <vt:lpwstr>0x010100AF0977F93D43C54DB13311F61ED49399</vt:lpwstr>
  </property>
</Properties>
</file>