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footer7.xml" ContentType="application/vnd.openxmlformats-officedocument.wordprocessingml.footer+xml"/>
  <Override PartName="/word/header9.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A5E6C5C" w14:textId="77777777" w:rsidR="00440CA0" w:rsidRDefault="00440CA0">
      <w:pPr>
        <w:suppressAutoHyphens w:val="0"/>
        <w:rPr>
          <w:rFonts w:asciiTheme="majorHAnsi" w:eastAsiaTheme="majorEastAsia" w:hAnsiTheme="majorHAnsi" w:cstheme="majorBidi"/>
          <w:b/>
          <w:color w:val="023E5C" w:themeColor="text2"/>
          <w:kern w:val="28"/>
          <w:sz w:val="52"/>
          <w:szCs w:val="56"/>
        </w:rPr>
      </w:pPr>
    </w:p>
    <w:p w14:paraId="036FC890" w14:textId="477F52D0" w:rsidR="00440CA0" w:rsidRPr="00505D91" w:rsidRDefault="00440CA0" w:rsidP="00440CA0">
      <w:pPr>
        <w:pStyle w:val="Sampleaviationtext"/>
        <w:rPr>
          <w:i w:val="0"/>
          <w:iCs w:val="0"/>
          <w:color w:val="AC2C0C"/>
        </w:rPr>
      </w:pPr>
      <w:r w:rsidRPr="00505D91">
        <w:rPr>
          <w:i w:val="0"/>
          <w:iCs w:val="0"/>
          <w:color w:val="AC2C0C"/>
        </w:rPr>
        <w:t>&lt;Industry manual/exposition cover page&gt;</w:t>
      </w:r>
    </w:p>
    <w:sdt>
      <w:sdtPr>
        <w:alias w:val="Title"/>
        <w:tag w:val=""/>
        <w:id w:val="-396667271"/>
        <w:placeholder>
          <w:docPart w:val="12C228431939479DA20681FB107AD41B"/>
        </w:placeholder>
        <w:dataBinding w:prefixMappings="xmlns:ns0='http://purl.org/dc/elements/1.1/' xmlns:ns1='http://schemas.openxmlformats.org/package/2006/metadata/core-properties' " w:xpath="/ns1:coreProperties[1]/ns0:title[1]" w:storeItemID="{6C3C8BC8-F283-45AE-878A-BAB7291924A1}"/>
        <w:text/>
      </w:sdtPr>
      <w:sdtContent>
        <w:p w14:paraId="726DE632" w14:textId="05ABA5D0" w:rsidR="00F03007" w:rsidRPr="00080615" w:rsidRDefault="004508A5" w:rsidP="00363FE8">
          <w:pPr>
            <w:pStyle w:val="Title"/>
          </w:pPr>
          <w:r>
            <w:t>Fatigue Management - Appendix 5A - Any daylight aerial work operations</w:t>
          </w:r>
        </w:p>
      </w:sdtContent>
    </w:sdt>
    <w:p w14:paraId="7D24FA9B" w14:textId="77777777" w:rsidR="00EC536D" w:rsidRDefault="00EC536D" w:rsidP="00363FE8">
      <w:pPr>
        <w:pStyle w:val="Title"/>
      </w:pPr>
    </w:p>
    <w:p w14:paraId="0EAF02A0" w14:textId="77777777" w:rsidR="009A1E31" w:rsidRPr="00363FE8" w:rsidRDefault="00EC536D" w:rsidP="00363FE8">
      <w:pPr>
        <w:pStyle w:val="Title"/>
      </w:pPr>
      <w:r w:rsidRPr="00363FE8">
        <w:t>C</w:t>
      </w:r>
      <w:r w:rsidR="00E9261E" w:rsidRPr="00363FE8">
        <w:t xml:space="preserve">ompany </w:t>
      </w:r>
      <w:r w:rsidRPr="00363FE8">
        <w:t>Name</w:t>
      </w:r>
    </w:p>
    <w:p w14:paraId="6B046068" w14:textId="77777777" w:rsidR="00EC536D" w:rsidRDefault="00EC536D" w:rsidP="00E9261E"/>
    <w:p w14:paraId="21F35D09" w14:textId="77777777" w:rsidR="00EC536D" w:rsidRDefault="00EC536D" w:rsidP="00E9261E"/>
    <w:p w14:paraId="1044E170" w14:textId="77777777" w:rsidR="00EC536D" w:rsidRDefault="00EC536D" w:rsidP="00E9261E"/>
    <w:p w14:paraId="3D893DE2" w14:textId="77777777" w:rsidR="00EC536D" w:rsidRDefault="00EC536D" w:rsidP="00E9261E"/>
    <w:p w14:paraId="5517E9C8" w14:textId="771F043B" w:rsidR="00EC536D" w:rsidRPr="008A5460" w:rsidRDefault="00EC536D" w:rsidP="00363FE8">
      <w:pPr>
        <w:pStyle w:val="Sampleaviationtext"/>
        <w:rPr>
          <w:i w:val="0"/>
          <w:iCs w:val="0"/>
          <w:color w:val="AC2C0C"/>
        </w:rPr>
      </w:pPr>
      <w:r w:rsidRPr="008A5460">
        <w:rPr>
          <w:i w:val="0"/>
          <w:iCs w:val="0"/>
          <w:color w:val="AC2C0C"/>
        </w:rPr>
        <w:t>&lt;</w:t>
      </w:r>
      <w:r w:rsidR="008A5460">
        <w:rPr>
          <w:i w:val="0"/>
          <w:iCs w:val="0"/>
          <w:color w:val="AC2C0C"/>
        </w:rPr>
        <w:t>I</w:t>
      </w:r>
      <w:r w:rsidRPr="008A5460">
        <w:rPr>
          <w:i w:val="0"/>
          <w:iCs w:val="0"/>
          <w:color w:val="AC2C0C"/>
        </w:rPr>
        <w:t>nsert image if required/delete as required&gt;</w:t>
      </w:r>
    </w:p>
    <w:p w14:paraId="11707FF7" w14:textId="77777777" w:rsidR="00EC536D" w:rsidRDefault="00EC536D" w:rsidP="00E9261E"/>
    <w:p w14:paraId="23E9E632" w14:textId="77777777" w:rsidR="00EC536D" w:rsidRDefault="00EC536D" w:rsidP="00E9261E"/>
    <w:p w14:paraId="5F30E03B" w14:textId="77777777" w:rsidR="00EC536D" w:rsidRDefault="00EC536D" w:rsidP="00E9261E"/>
    <w:p w14:paraId="71172FFE" w14:textId="77777777" w:rsidR="00EC536D" w:rsidRDefault="00EC536D" w:rsidP="00E9261E"/>
    <w:p w14:paraId="21990715" w14:textId="77777777" w:rsidR="00EC536D" w:rsidRDefault="00EC536D" w:rsidP="00E9261E"/>
    <w:p w14:paraId="06B16203" w14:textId="77777777" w:rsidR="00EC536D" w:rsidRDefault="00EC536D" w:rsidP="00E9261E"/>
    <w:p w14:paraId="5E09B51A" w14:textId="77777777" w:rsidR="00EC536D" w:rsidRDefault="00EC536D" w:rsidP="00E9261E"/>
    <w:p w14:paraId="35758023" w14:textId="77777777" w:rsidR="00EC536D" w:rsidRDefault="00EC536D" w:rsidP="00E9261E"/>
    <w:p w14:paraId="77C18272" w14:textId="77777777" w:rsidR="00EC536D" w:rsidRDefault="00EC536D" w:rsidP="00E9261E"/>
    <w:p w14:paraId="55B65768" w14:textId="77777777" w:rsidR="00EC536D" w:rsidRDefault="00EC536D" w:rsidP="00E9261E"/>
    <w:p w14:paraId="4F4424B2" w14:textId="77777777" w:rsidR="00EC536D" w:rsidRDefault="00EC536D" w:rsidP="00E9261E"/>
    <w:p w14:paraId="04409A6F" w14:textId="77777777" w:rsidR="00EC536D" w:rsidRDefault="00EC536D" w:rsidP="00E9261E"/>
    <w:p w14:paraId="3D7138AA" w14:textId="77777777" w:rsidR="00E9261E" w:rsidRPr="00E9261E" w:rsidRDefault="00E9261E" w:rsidP="00E9261E"/>
    <w:p w14:paraId="3B97AF45" w14:textId="1BC0C266" w:rsidR="00EC536D" w:rsidRPr="00363FE8" w:rsidRDefault="00E9261E" w:rsidP="00363FE8">
      <w:pPr>
        <w:pStyle w:val="NotesBoxText"/>
      </w:pPr>
      <w:r w:rsidRPr="00363FE8" w:rsidDel="00EA3147">
        <w:rPr>
          <w:rStyle w:val="bold"/>
        </w:rPr>
        <w:t>Version</w:t>
      </w:r>
      <w:r w:rsidRPr="00363FE8" w:rsidDel="00EA3147">
        <w:tab/>
      </w:r>
      <w:fldSimple w:instr=" DOCPROPERTY  Version  \* MERGEFORMAT ">
        <w:r w:rsidR="0036548B">
          <w:t>V2.0</w:t>
        </w:r>
      </w:fldSimple>
    </w:p>
    <w:p w14:paraId="452BB7EB" w14:textId="70584CD0" w:rsidR="00EC536D" w:rsidRPr="00363FE8" w:rsidRDefault="00EC536D" w:rsidP="00363FE8">
      <w:pPr>
        <w:pStyle w:val="NotesBoxText"/>
      </w:pPr>
      <w:r w:rsidRPr="00363FE8">
        <w:rPr>
          <w:rStyle w:val="bold"/>
        </w:rPr>
        <w:t>Date</w:t>
      </w:r>
      <w:r w:rsidR="00363FE8">
        <w:tab/>
      </w:r>
      <w:r w:rsidRPr="00363FE8">
        <w:tab/>
      </w:r>
      <w:r w:rsidR="0036548B">
        <w:t>03/2025</w:t>
      </w:r>
    </w:p>
    <w:p w14:paraId="393B81A5" w14:textId="77777777" w:rsidR="00E9261E" w:rsidRPr="00E9261E" w:rsidRDefault="00E9261E" w:rsidP="00E9261E"/>
    <w:p w14:paraId="3AE97786" w14:textId="77777777" w:rsidR="00825800" w:rsidRDefault="00825800">
      <w:pPr>
        <w:sectPr w:rsidR="00825800" w:rsidSect="006D1F05">
          <w:headerReference w:type="default" r:id="rId12"/>
          <w:footerReference w:type="default" r:id="rId13"/>
          <w:pgSz w:w="11906" w:h="16838" w:code="9"/>
          <w:pgMar w:top="1134" w:right="1134" w:bottom="1134" w:left="1134" w:header="567" w:footer="567" w:gutter="0"/>
          <w:cols w:space="708"/>
          <w:titlePg/>
          <w:docGrid w:linePitch="360"/>
        </w:sectPr>
        <w:pPrChange w:id="0" w:author="Gosper, Alison" w:date="2023-10-12T14:23:00Z">
          <w:pPr>
            <w:pStyle w:val="SourceNotes"/>
          </w:pPr>
        </w:pPrChange>
      </w:pPr>
      <w:bookmarkStart w:id="1" w:name="_Hlk129070693"/>
    </w:p>
    <w:p w14:paraId="78F17B23" w14:textId="77777777" w:rsidR="00A54D77" w:rsidRPr="000C56A5" w:rsidRDefault="00A54D77" w:rsidP="00A54D77">
      <w:pPr>
        <w:rPr>
          <w:rFonts w:asciiTheme="majorHAnsi" w:eastAsiaTheme="majorEastAsia" w:hAnsiTheme="majorHAnsi" w:cstheme="majorBidi"/>
          <w:b/>
          <w:color w:val="023E5C" w:themeColor="text2"/>
          <w:kern w:val="32"/>
          <w:sz w:val="48"/>
          <w:szCs w:val="32"/>
        </w:rPr>
      </w:pPr>
      <w:bookmarkStart w:id="2" w:name="_Toc184989883"/>
      <w:bookmarkStart w:id="3" w:name="_Toc190859697"/>
      <w:bookmarkStart w:id="4" w:name="_Toc144990652"/>
      <w:bookmarkStart w:id="5" w:name="_Toc142404778"/>
      <w:bookmarkStart w:id="6" w:name="_Toc142404769"/>
      <w:bookmarkEnd w:id="1"/>
      <w:r>
        <w:rPr>
          <w:color w:val="AC3708"/>
        </w:rPr>
        <w:lastRenderedPageBreak/>
        <w:t>&lt;</w:t>
      </w:r>
      <w:r w:rsidRPr="00937CDE">
        <w:rPr>
          <w:color w:val="AC3708"/>
        </w:rPr>
        <w:t>Operators are to remove the</w:t>
      </w:r>
      <w:r>
        <w:rPr>
          <w:color w:val="AC3708"/>
        </w:rPr>
        <w:t xml:space="preserve">se </w:t>
      </w:r>
      <w:r w:rsidRPr="00937CDE">
        <w:rPr>
          <w:color w:val="AC3708"/>
        </w:rPr>
        <w:t>instructions</w:t>
      </w:r>
      <w:r>
        <w:rPr>
          <w:color w:val="AC3708"/>
        </w:rPr>
        <w:t xml:space="preserve"> </w:t>
      </w:r>
      <w:r w:rsidRPr="00937CDE">
        <w:rPr>
          <w:color w:val="AC3708"/>
        </w:rPr>
        <w:t xml:space="preserve">before </w:t>
      </w:r>
      <w:r>
        <w:rPr>
          <w:color w:val="AC3708"/>
        </w:rPr>
        <w:t xml:space="preserve">finalising </w:t>
      </w:r>
      <w:r w:rsidRPr="00937CDE">
        <w:rPr>
          <w:color w:val="AC3708"/>
        </w:rPr>
        <w:t>their draft.</w:t>
      </w:r>
      <w:r>
        <w:rPr>
          <w:color w:val="AC3708"/>
        </w:rPr>
        <w:t>&gt;</w:t>
      </w:r>
      <w:r>
        <w:rPr>
          <w:color w:val="AC3708"/>
        </w:rPr>
        <w:br/>
      </w:r>
      <w:r w:rsidRPr="000C56A5">
        <w:rPr>
          <w:rFonts w:asciiTheme="majorHAnsi" w:eastAsiaTheme="majorEastAsia" w:hAnsiTheme="majorHAnsi" w:cstheme="majorBidi"/>
          <w:b/>
          <w:color w:val="AC3708"/>
          <w:kern w:val="32"/>
          <w:sz w:val="48"/>
          <w:szCs w:val="32"/>
        </w:rPr>
        <w:t>Instructions</w:t>
      </w:r>
      <w:bookmarkEnd w:id="2"/>
      <w:bookmarkEnd w:id="3"/>
    </w:p>
    <w:p w14:paraId="630DE287" w14:textId="77777777" w:rsidR="00A54D77" w:rsidRPr="000C56A5" w:rsidRDefault="00A54D77" w:rsidP="00A54D77">
      <w:pPr>
        <w:rPr>
          <w:b/>
          <w:bCs/>
        </w:rPr>
      </w:pPr>
      <w:r w:rsidRPr="000C56A5">
        <w:rPr>
          <w:b/>
          <w:bCs/>
        </w:rPr>
        <w:t>How to use this Operations Manual Supplement Template</w:t>
      </w:r>
    </w:p>
    <w:p w14:paraId="26B835C7" w14:textId="77777777" w:rsidR="00A54D77" w:rsidRPr="000C56A5" w:rsidRDefault="00A54D77" w:rsidP="00A54D77">
      <w:r w:rsidRPr="000C56A5">
        <w:t xml:space="preserve">This template is designed to assist operators in developing an Operations Manual document/section/supplement for compliance with Civil Aviation Order 48.1 (2019) (the order) and relevant Appendix of the order. </w:t>
      </w:r>
    </w:p>
    <w:p w14:paraId="03F3D9E1" w14:textId="77777777" w:rsidR="00A54D77" w:rsidRPr="000C56A5" w:rsidRDefault="00A54D77" w:rsidP="00A54D77">
      <w:r w:rsidRPr="000C56A5">
        <w:t>When developing the Operations Manual supplement, operators are strongly advised to refer to CAAP 48-01 available from the CASA Fatigue Resources webpage. While the CAAP is advisory in nature, the CAAP is referenced multiple times in the order as the CAAP contains highly relevant information and guidance to assist operators in developing a compliant submission.</w:t>
      </w:r>
    </w:p>
    <w:p w14:paraId="3CFA4443" w14:textId="77777777" w:rsidR="00A54D77" w:rsidRPr="000C56A5" w:rsidRDefault="00A54D77" w:rsidP="00A54D77">
      <w:r w:rsidRPr="000C56A5">
        <w:t xml:space="preserve">Given the range of activities which can be conducted by AOCs and the variance in the size and complexity of aviation organisations, this template is generic in nature and may be of more assistance to smaller or less complex operations. </w:t>
      </w:r>
    </w:p>
    <w:p w14:paraId="681988AB" w14:textId="77777777" w:rsidR="00A54D77" w:rsidRPr="000C56A5" w:rsidRDefault="00A54D77" w:rsidP="00A54D77">
      <w:r w:rsidRPr="000C56A5">
        <w:t>Each operator using this template will need to amend, delete from, and add to the document as appropriate to suit your operation, procedures, organisational structure and so on. Specific items which need to be amended from the template when developing your individual Operations Manual Supplement include:</w:t>
      </w:r>
    </w:p>
    <w:p w14:paraId="369CE927" w14:textId="77777777" w:rsidR="00A54D77" w:rsidRPr="000C56A5" w:rsidRDefault="00A54D77" w:rsidP="00A54D77">
      <w:pPr>
        <w:numPr>
          <w:ilvl w:val="0"/>
          <w:numId w:val="4"/>
        </w:numPr>
      </w:pPr>
      <w:r w:rsidRPr="000C56A5">
        <w:t xml:space="preserve">where &lt;XXXX&gt; or similar is shown in the text and/or a </w:t>
      </w:r>
      <w:r w:rsidRPr="000C56A5">
        <w:rPr>
          <w:highlight w:val="cyan"/>
        </w:rPr>
        <w:t>blue</w:t>
      </w:r>
      <w:r w:rsidRPr="000C56A5">
        <w:t xml:space="preserve"> highlight is used, the text will need to be replaced to reflect the relevant matter e.g. AOC holder’s name; CEO’s name; role in organisation structure; name of the system used; or other specific information particular to your organisation.</w:t>
      </w:r>
    </w:p>
    <w:p w14:paraId="3CA95FA0" w14:textId="77777777" w:rsidR="00A54D77" w:rsidRPr="000C56A5" w:rsidRDefault="00A54D77" w:rsidP="00A54D77">
      <w:pPr>
        <w:numPr>
          <w:ilvl w:val="0"/>
          <w:numId w:val="4"/>
        </w:numPr>
      </w:pPr>
      <w:r w:rsidRPr="000C56A5">
        <w:t xml:space="preserve">Numerical limits are identified by </w:t>
      </w:r>
      <w:r w:rsidRPr="000C56A5">
        <w:rPr>
          <w:highlight w:val="green"/>
        </w:rPr>
        <w:t>green</w:t>
      </w:r>
      <w:r w:rsidRPr="000C56A5">
        <w:t xml:space="preserve"> highlights. You will need to replace the green highlighted limits with the limits relevant to your operation. The actual limits you select must be informed by your hazard identification and risk assessment procedures and must not fall outside the limits prescribed in the relevant Appendix.</w:t>
      </w:r>
    </w:p>
    <w:p w14:paraId="48C64A87" w14:textId="77777777" w:rsidR="00A54D77" w:rsidRPr="000C56A5" w:rsidRDefault="00A54D77" w:rsidP="00A54D77">
      <w:pPr>
        <w:numPr>
          <w:ilvl w:val="0"/>
          <w:numId w:val="4"/>
        </w:numPr>
      </w:pPr>
      <w:r>
        <w:t xml:space="preserve">Text in </w:t>
      </w:r>
      <w:r w:rsidRPr="000C56A5">
        <w:rPr>
          <w:color w:val="972D00"/>
        </w:rPr>
        <w:t>orange</w:t>
      </w:r>
      <w:r>
        <w:rPr>
          <w:color w:val="972D00"/>
        </w:rPr>
        <w:t xml:space="preserve"> font</w:t>
      </w:r>
      <w:r w:rsidRPr="000C56A5">
        <w:t xml:space="preserve"> provide</w:t>
      </w:r>
      <w:r>
        <w:t>s</w:t>
      </w:r>
      <w:r w:rsidRPr="000C56A5">
        <w:t xml:space="preserve"> guidance to assist the author when developing the procedures. CASA anticipates a compliant manual will need to contain procedures and processes dealing with the matters in orange. As mentioned, operators will also need to consult CAAP 48-01 for more comprehensive guidance. After an operator has used the orange text to guide the development of appropriate procedures, the orange text should be removed from the finished supplement prior to submission to CASA.</w:t>
      </w:r>
    </w:p>
    <w:p w14:paraId="7A25E8DE" w14:textId="77777777" w:rsidR="00A54D77" w:rsidRPr="000C56A5" w:rsidRDefault="00A54D77" w:rsidP="00A54D77">
      <w:pPr>
        <w:numPr>
          <w:ilvl w:val="0"/>
          <w:numId w:val="4"/>
        </w:numPr>
      </w:pPr>
      <w:r w:rsidRPr="000C56A5">
        <w:t>The tables and forms may need to be labelled to suit your organisation’s operations manual or exposition, with relevant references in the text amended as a result.</w:t>
      </w:r>
    </w:p>
    <w:p w14:paraId="1B6385F6" w14:textId="77777777" w:rsidR="00A54D77" w:rsidRPr="000C56A5" w:rsidRDefault="00A54D77" w:rsidP="00A54D77">
      <w:pPr>
        <w:numPr>
          <w:ilvl w:val="0"/>
          <w:numId w:val="4"/>
        </w:numPr>
      </w:pPr>
      <w:r w:rsidRPr="000C56A5">
        <w:t>The numbering used in the template may need to be amended to align with the numbering system of your operations manual or exposition.</w:t>
      </w:r>
    </w:p>
    <w:p w14:paraId="5416E4D7" w14:textId="77777777" w:rsidR="00A54D77" w:rsidRPr="000C56A5" w:rsidRDefault="00A54D77" w:rsidP="00A54D77">
      <w:pPr>
        <w:pStyle w:val="NotesBoxTextHanging"/>
      </w:pPr>
      <w:r w:rsidRPr="000C56A5">
        <w:rPr>
          <w:b/>
          <w:bCs/>
        </w:rPr>
        <w:t>Note:</w:t>
      </w:r>
      <w:r w:rsidRPr="000C56A5">
        <w:tab/>
        <w:t>The Definitions are specific to CAO 48.1 (2019) and appear in this template either per the order or from the CAAP 48-01 in which the language has been simplified slightly. These Definitions may not be consistent with terms used elsewhere in your operations manual or exposition but are required to be used.</w:t>
      </w:r>
    </w:p>
    <w:p w14:paraId="0AF59B1B" w14:textId="77777777" w:rsidR="000444B5" w:rsidRDefault="000444B5">
      <w:pPr>
        <w:suppressAutoHyphens w:val="0"/>
        <w:sectPr w:rsidR="000444B5" w:rsidSect="006D1F05">
          <w:headerReference w:type="even" r:id="rId14"/>
          <w:headerReference w:type="default" r:id="rId15"/>
          <w:footerReference w:type="default" r:id="rId16"/>
          <w:headerReference w:type="first" r:id="rId17"/>
          <w:footerReference w:type="first" r:id="rId18"/>
          <w:pgSz w:w="11906" w:h="16838" w:code="9"/>
          <w:pgMar w:top="1134" w:right="1134" w:bottom="1134" w:left="1134" w:header="567" w:footer="567" w:gutter="0"/>
          <w:cols w:space="708"/>
          <w:docGrid w:linePitch="360"/>
        </w:sectPr>
      </w:pPr>
    </w:p>
    <w:p w14:paraId="299B2EB1" w14:textId="359A4ADA" w:rsidR="004F0F7B" w:rsidRDefault="00363FE8" w:rsidP="004F0F7B">
      <w:pPr>
        <w:pStyle w:val="TOCHeading"/>
      </w:pPr>
      <w:r>
        <w:lastRenderedPageBreak/>
        <w:t>Table of c</w:t>
      </w:r>
      <w:r w:rsidR="00016524">
        <w:t>ontents</w:t>
      </w:r>
    </w:p>
    <w:p w14:paraId="7096FC97" w14:textId="51A71507" w:rsidR="00B166C3" w:rsidRDefault="00440CA0">
      <w:pPr>
        <w:pStyle w:val="TOC1"/>
        <w:rPr>
          <w:rFonts w:asciiTheme="minorHAnsi" w:eastAsiaTheme="minorEastAsia" w:hAnsiTheme="minorHAnsi"/>
          <w:b w:val="0"/>
          <w:color w:val="auto"/>
          <w:kern w:val="2"/>
          <w:sz w:val="24"/>
          <w:szCs w:val="24"/>
          <w:lang w:eastAsia="en-AU"/>
          <w14:ligatures w14:val="standardContextual"/>
        </w:rPr>
      </w:pPr>
      <w:r>
        <w:rPr>
          <w:sz w:val="36"/>
          <w:szCs w:val="26"/>
        </w:rPr>
        <w:fldChar w:fldCharType="begin"/>
      </w:r>
      <w:r>
        <w:instrText xml:space="preserve"> TOC \o "1-3" \h \z \u </w:instrText>
      </w:r>
      <w:r>
        <w:rPr>
          <w:sz w:val="36"/>
          <w:szCs w:val="26"/>
        </w:rPr>
        <w:fldChar w:fldCharType="separate"/>
      </w:r>
      <w:hyperlink w:anchor="_Toc191553708" w:history="1">
        <w:r w:rsidR="00B166C3" w:rsidRPr="000142DB">
          <w:rPr>
            <w:rStyle w:val="Hyperlink"/>
          </w:rPr>
          <w:t>List of effective pages</w:t>
        </w:r>
        <w:r w:rsidR="00B166C3">
          <w:rPr>
            <w:webHidden/>
          </w:rPr>
          <w:tab/>
        </w:r>
        <w:r w:rsidR="00B166C3">
          <w:rPr>
            <w:webHidden/>
          </w:rPr>
          <w:fldChar w:fldCharType="begin"/>
        </w:r>
        <w:r w:rsidR="00B166C3">
          <w:rPr>
            <w:webHidden/>
          </w:rPr>
          <w:instrText xml:space="preserve"> PAGEREF _Toc191553708 \h </w:instrText>
        </w:r>
        <w:r w:rsidR="00B166C3">
          <w:rPr>
            <w:webHidden/>
          </w:rPr>
        </w:r>
        <w:r w:rsidR="00B166C3">
          <w:rPr>
            <w:webHidden/>
          </w:rPr>
          <w:fldChar w:fldCharType="separate"/>
        </w:r>
        <w:r w:rsidR="00471945">
          <w:rPr>
            <w:webHidden/>
          </w:rPr>
          <w:t>4</w:t>
        </w:r>
        <w:r w:rsidR="00B166C3">
          <w:rPr>
            <w:webHidden/>
          </w:rPr>
          <w:fldChar w:fldCharType="end"/>
        </w:r>
      </w:hyperlink>
    </w:p>
    <w:p w14:paraId="6B652F27" w14:textId="18CC8543" w:rsidR="00B166C3" w:rsidRDefault="00B166C3">
      <w:pPr>
        <w:pStyle w:val="TOC1"/>
        <w:rPr>
          <w:rFonts w:asciiTheme="minorHAnsi" w:eastAsiaTheme="minorEastAsia" w:hAnsiTheme="minorHAnsi"/>
          <w:b w:val="0"/>
          <w:color w:val="auto"/>
          <w:kern w:val="2"/>
          <w:sz w:val="24"/>
          <w:szCs w:val="24"/>
          <w:lang w:eastAsia="en-AU"/>
          <w14:ligatures w14:val="standardContextual"/>
        </w:rPr>
      </w:pPr>
      <w:hyperlink w:anchor="_Toc191553709" w:history="1">
        <w:r w:rsidRPr="000142DB">
          <w:rPr>
            <w:rStyle w:val="Hyperlink"/>
          </w:rPr>
          <w:t>Amendment record/revision history</w:t>
        </w:r>
        <w:r>
          <w:rPr>
            <w:webHidden/>
          </w:rPr>
          <w:tab/>
        </w:r>
        <w:r>
          <w:rPr>
            <w:webHidden/>
          </w:rPr>
          <w:fldChar w:fldCharType="begin"/>
        </w:r>
        <w:r>
          <w:rPr>
            <w:webHidden/>
          </w:rPr>
          <w:instrText xml:space="preserve"> PAGEREF _Toc191553709 \h </w:instrText>
        </w:r>
        <w:r>
          <w:rPr>
            <w:webHidden/>
          </w:rPr>
        </w:r>
        <w:r>
          <w:rPr>
            <w:webHidden/>
          </w:rPr>
          <w:fldChar w:fldCharType="separate"/>
        </w:r>
        <w:r w:rsidR="00471945">
          <w:rPr>
            <w:webHidden/>
          </w:rPr>
          <w:t>5</w:t>
        </w:r>
        <w:r>
          <w:rPr>
            <w:webHidden/>
          </w:rPr>
          <w:fldChar w:fldCharType="end"/>
        </w:r>
      </w:hyperlink>
    </w:p>
    <w:p w14:paraId="23CEE694" w14:textId="0492B5FB" w:rsidR="00B166C3" w:rsidRDefault="00B166C3">
      <w:pPr>
        <w:pStyle w:val="TOC1"/>
        <w:rPr>
          <w:rFonts w:asciiTheme="minorHAnsi" w:eastAsiaTheme="minorEastAsia" w:hAnsiTheme="minorHAnsi"/>
          <w:b w:val="0"/>
          <w:color w:val="auto"/>
          <w:kern w:val="2"/>
          <w:sz w:val="24"/>
          <w:szCs w:val="24"/>
          <w:lang w:eastAsia="en-AU"/>
          <w14:ligatures w14:val="standardContextual"/>
        </w:rPr>
      </w:pPr>
      <w:hyperlink w:anchor="_Toc191553710" w:history="1">
        <w:r w:rsidRPr="000142DB">
          <w:rPr>
            <w:rStyle w:val="Hyperlink"/>
          </w:rPr>
          <w:t>References</w:t>
        </w:r>
        <w:r>
          <w:rPr>
            <w:webHidden/>
          </w:rPr>
          <w:tab/>
        </w:r>
        <w:r>
          <w:rPr>
            <w:webHidden/>
          </w:rPr>
          <w:tab/>
        </w:r>
        <w:r>
          <w:rPr>
            <w:webHidden/>
          </w:rPr>
          <w:fldChar w:fldCharType="begin"/>
        </w:r>
        <w:r>
          <w:rPr>
            <w:webHidden/>
          </w:rPr>
          <w:instrText xml:space="preserve"> PAGEREF _Toc191553710 \h </w:instrText>
        </w:r>
        <w:r>
          <w:rPr>
            <w:webHidden/>
          </w:rPr>
        </w:r>
        <w:r>
          <w:rPr>
            <w:webHidden/>
          </w:rPr>
          <w:fldChar w:fldCharType="separate"/>
        </w:r>
        <w:r w:rsidR="00471945">
          <w:rPr>
            <w:webHidden/>
          </w:rPr>
          <w:t>6</w:t>
        </w:r>
        <w:r>
          <w:rPr>
            <w:webHidden/>
          </w:rPr>
          <w:fldChar w:fldCharType="end"/>
        </w:r>
      </w:hyperlink>
    </w:p>
    <w:p w14:paraId="53707589" w14:textId="66075319" w:rsidR="00B166C3" w:rsidRDefault="00B166C3">
      <w:pPr>
        <w:pStyle w:val="TOC2"/>
        <w:rPr>
          <w:rFonts w:asciiTheme="minorHAnsi" w:eastAsiaTheme="minorEastAsia" w:hAnsiTheme="minorHAnsi"/>
          <w:noProof/>
          <w:color w:val="auto"/>
          <w:kern w:val="2"/>
          <w:sz w:val="24"/>
          <w:szCs w:val="24"/>
          <w:lang w:eastAsia="en-AU"/>
          <w14:ligatures w14:val="standardContextual"/>
        </w:rPr>
      </w:pPr>
      <w:hyperlink w:anchor="_Toc191553711" w:history="1">
        <w:r w:rsidRPr="000142DB">
          <w:rPr>
            <w:rStyle w:val="Hyperlink"/>
            <w:noProof/>
          </w:rPr>
          <w:t>Acronyms</w:t>
        </w:r>
        <w:r>
          <w:rPr>
            <w:noProof/>
            <w:webHidden/>
          </w:rPr>
          <w:tab/>
        </w:r>
        <w:r>
          <w:rPr>
            <w:noProof/>
            <w:webHidden/>
          </w:rPr>
          <w:tab/>
        </w:r>
        <w:r>
          <w:rPr>
            <w:noProof/>
            <w:webHidden/>
          </w:rPr>
          <w:fldChar w:fldCharType="begin"/>
        </w:r>
        <w:r>
          <w:rPr>
            <w:noProof/>
            <w:webHidden/>
          </w:rPr>
          <w:instrText xml:space="preserve"> PAGEREF _Toc191553711 \h </w:instrText>
        </w:r>
        <w:r>
          <w:rPr>
            <w:noProof/>
            <w:webHidden/>
          </w:rPr>
        </w:r>
        <w:r>
          <w:rPr>
            <w:noProof/>
            <w:webHidden/>
          </w:rPr>
          <w:fldChar w:fldCharType="separate"/>
        </w:r>
        <w:r w:rsidR="00471945">
          <w:rPr>
            <w:noProof/>
            <w:webHidden/>
          </w:rPr>
          <w:t>6</w:t>
        </w:r>
        <w:r>
          <w:rPr>
            <w:noProof/>
            <w:webHidden/>
          </w:rPr>
          <w:fldChar w:fldCharType="end"/>
        </w:r>
      </w:hyperlink>
    </w:p>
    <w:p w14:paraId="1C59E456" w14:textId="5CAE1A47" w:rsidR="00B166C3" w:rsidRDefault="00B166C3">
      <w:pPr>
        <w:pStyle w:val="TOC2"/>
        <w:rPr>
          <w:rFonts w:asciiTheme="minorHAnsi" w:eastAsiaTheme="minorEastAsia" w:hAnsiTheme="minorHAnsi"/>
          <w:noProof/>
          <w:color w:val="auto"/>
          <w:kern w:val="2"/>
          <w:sz w:val="24"/>
          <w:szCs w:val="24"/>
          <w:lang w:eastAsia="en-AU"/>
          <w14:ligatures w14:val="standardContextual"/>
        </w:rPr>
      </w:pPr>
      <w:hyperlink w:anchor="_Toc191553712" w:history="1">
        <w:r w:rsidRPr="000142DB">
          <w:rPr>
            <w:rStyle w:val="Hyperlink"/>
            <w:noProof/>
          </w:rPr>
          <w:t>Definitions</w:t>
        </w:r>
        <w:r>
          <w:rPr>
            <w:noProof/>
            <w:webHidden/>
          </w:rPr>
          <w:tab/>
        </w:r>
        <w:r>
          <w:rPr>
            <w:noProof/>
            <w:webHidden/>
          </w:rPr>
          <w:tab/>
        </w:r>
        <w:r>
          <w:rPr>
            <w:noProof/>
            <w:webHidden/>
          </w:rPr>
          <w:fldChar w:fldCharType="begin"/>
        </w:r>
        <w:r>
          <w:rPr>
            <w:noProof/>
            <w:webHidden/>
          </w:rPr>
          <w:instrText xml:space="preserve"> PAGEREF _Toc191553712 \h </w:instrText>
        </w:r>
        <w:r>
          <w:rPr>
            <w:noProof/>
            <w:webHidden/>
          </w:rPr>
        </w:r>
        <w:r>
          <w:rPr>
            <w:noProof/>
            <w:webHidden/>
          </w:rPr>
          <w:fldChar w:fldCharType="separate"/>
        </w:r>
        <w:r w:rsidR="00471945">
          <w:rPr>
            <w:noProof/>
            <w:webHidden/>
          </w:rPr>
          <w:t>6</w:t>
        </w:r>
        <w:r>
          <w:rPr>
            <w:noProof/>
            <w:webHidden/>
          </w:rPr>
          <w:fldChar w:fldCharType="end"/>
        </w:r>
      </w:hyperlink>
    </w:p>
    <w:p w14:paraId="3F99695F" w14:textId="253C5336" w:rsidR="00B166C3" w:rsidRDefault="00B166C3">
      <w:pPr>
        <w:pStyle w:val="TOC2"/>
        <w:rPr>
          <w:rFonts w:asciiTheme="minorHAnsi" w:eastAsiaTheme="minorEastAsia" w:hAnsiTheme="minorHAnsi"/>
          <w:noProof/>
          <w:color w:val="auto"/>
          <w:kern w:val="2"/>
          <w:sz w:val="24"/>
          <w:szCs w:val="24"/>
          <w:lang w:eastAsia="en-AU"/>
          <w14:ligatures w14:val="standardContextual"/>
        </w:rPr>
      </w:pPr>
      <w:hyperlink w:anchor="_Toc191553713" w:history="1">
        <w:r w:rsidRPr="000142DB">
          <w:rPr>
            <w:rStyle w:val="Hyperlink"/>
            <w:noProof/>
          </w:rPr>
          <w:t>Reference material</w:t>
        </w:r>
        <w:r>
          <w:rPr>
            <w:noProof/>
            <w:webHidden/>
          </w:rPr>
          <w:tab/>
        </w:r>
        <w:r>
          <w:rPr>
            <w:noProof/>
            <w:webHidden/>
          </w:rPr>
          <w:fldChar w:fldCharType="begin"/>
        </w:r>
        <w:r>
          <w:rPr>
            <w:noProof/>
            <w:webHidden/>
          </w:rPr>
          <w:instrText xml:space="preserve"> PAGEREF _Toc191553713 \h </w:instrText>
        </w:r>
        <w:r>
          <w:rPr>
            <w:noProof/>
            <w:webHidden/>
          </w:rPr>
        </w:r>
        <w:r>
          <w:rPr>
            <w:noProof/>
            <w:webHidden/>
          </w:rPr>
          <w:fldChar w:fldCharType="separate"/>
        </w:r>
        <w:r w:rsidR="00471945">
          <w:rPr>
            <w:noProof/>
            <w:webHidden/>
          </w:rPr>
          <w:t>9</w:t>
        </w:r>
        <w:r>
          <w:rPr>
            <w:noProof/>
            <w:webHidden/>
          </w:rPr>
          <w:fldChar w:fldCharType="end"/>
        </w:r>
      </w:hyperlink>
    </w:p>
    <w:p w14:paraId="7B6C28D7" w14:textId="3EF35FE2" w:rsidR="00B166C3" w:rsidRDefault="00B166C3">
      <w:pPr>
        <w:pStyle w:val="TOC1"/>
        <w:rPr>
          <w:rFonts w:asciiTheme="minorHAnsi" w:eastAsiaTheme="minorEastAsia" w:hAnsiTheme="minorHAnsi"/>
          <w:b w:val="0"/>
          <w:color w:val="auto"/>
          <w:kern w:val="2"/>
          <w:sz w:val="24"/>
          <w:szCs w:val="24"/>
          <w:lang w:eastAsia="en-AU"/>
          <w14:ligatures w14:val="standardContextual"/>
        </w:rPr>
      </w:pPr>
      <w:hyperlink w:anchor="_Toc191553714" w:history="1">
        <w:r w:rsidRPr="000142DB">
          <w:rPr>
            <w:rStyle w:val="Hyperlink"/>
          </w:rPr>
          <w:t>1</w:t>
        </w:r>
        <w:r>
          <w:rPr>
            <w:rFonts w:asciiTheme="minorHAnsi" w:eastAsiaTheme="minorEastAsia" w:hAnsiTheme="minorHAnsi"/>
            <w:b w:val="0"/>
            <w:color w:val="auto"/>
            <w:kern w:val="2"/>
            <w:sz w:val="24"/>
            <w:szCs w:val="24"/>
            <w:lang w:eastAsia="en-AU"/>
            <w14:ligatures w14:val="standardContextual"/>
          </w:rPr>
          <w:tab/>
        </w:r>
        <w:r w:rsidRPr="000142DB">
          <w:rPr>
            <w:rStyle w:val="Hyperlink"/>
          </w:rPr>
          <w:t>Flight crew member fatigue management</w:t>
        </w:r>
        <w:r>
          <w:rPr>
            <w:webHidden/>
          </w:rPr>
          <w:tab/>
        </w:r>
        <w:r>
          <w:rPr>
            <w:webHidden/>
          </w:rPr>
          <w:fldChar w:fldCharType="begin"/>
        </w:r>
        <w:r>
          <w:rPr>
            <w:webHidden/>
          </w:rPr>
          <w:instrText xml:space="preserve"> PAGEREF _Toc191553714 \h </w:instrText>
        </w:r>
        <w:r>
          <w:rPr>
            <w:webHidden/>
          </w:rPr>
        </w:r>
        <w:r>
          <w:rPr>
            <w:webHidden/>
          </w:rPr>
          <w:fldChar w:fldCharType="separate"/>
        </w:r>
        <w:r w:rsidR="00471945">
          <w:rPr>
            <w:webHidden/>
          </w:rPr>
          <w:t>10</w:t>
        </w:r>
        <w:r>
          <w:rPr>
            <w:webHidden/>
          </w:rPr>
          <w:fldChar w:fldCharType="end"/>
        </w:r>
      </w:hyperlink>
    </w:p>
    <w:p w14:paraId="7F67BD4F" w14:textId="67B3E864" w:rsidR="00B166C3" w:rsidRDefault="00B166C3">
      <w:pPr>
        <w:pStyle w:val="TOC2"/>
        <w:rPr>
          <w:rFonts w:asciiTheme="minorHAnsi" w:eastAsiaTheme="minorEastAsia" w:hAnsiTheme="minorHAnsi"/>
          <w:noProof/>
          <w:color w:val="auto"/>
          <w:kern w:val="2"/>
          <w:sz w:val="24"/>
          <w:szCs w:val="24"/>
          <w:lang w:eastAsia="en-AU"/>
          <w14:ligatures w14:val="standardContextual"/>
        </w:rPr>
      </w:pPr>
      <w:hyperlink w:anchor="_Toc191553715" w:history="1">
        <w:r w:rsidRPr="000142DB">
          <w:rPr>
            <w:rStyle w:val="Hyperlink"/>
            <w:noProof/>
          </w:rPr>
          <w:t>1.1</w:t>
        </w:r>
        <w:r>
          <w:rPr>
            <w:rFonts w:asciiTheme="minorHAnsi" w:eastAsiaTheme="minorEastAsia" w:hAnsiTheme="minorHAnsi"/>
            <w:noProof/>
            <w:color w:val="auto"/>
            <w:kern w:val="2"/>
            <w:sz w:val="24"/>
            <w:szCs w:val="24"/>
            <w:lang w:eastAsia="en-AU"/>
            <w14:ligatures w14:val="standardContextual"/>
          </w:rPr>
          <w:tab/>
        </w:r>
        <w:r w:rsidRPr="000142DB">
          <w:rPr>
            <w:rStyle w:val="Hyperlink"/>
            <w:noProof/>
          </w:rPr>
          <w:t>Fatigue management policy</w:t>
        </w:r>
        <w:r>
          <w:rPr>
            <w:noProof/>
            <w:webHidden/>
          </w:rPr>
          <w:tab/>
        </w:r>
        <w:r>
          <w:rPr>
            <w:noProof/>
            <w:webHidden/>
          </w:rPr>
          <w:fldChar w:fldCharType="begin"/>
        </w:r>
        <w:r>
          <w:rPr>
            <w:noProof/>
            <w:webHidden/>
          </w:rPr>
          <w:instrText xml:space="preserve"> PAGEREF _Toc191553715 \h </w:instrText>
        </w:r>
        <w:r>
          <w:rPr>
            <w:noProof/>
            <w:webHidden/>
          </w:rPr>
        </w:r>
        <w:r>
          <w:rPr>
            <w:noProof/>
            <w:webHidden/>
          </w:rPr>
          <w:fldChar w:fldCharType="separate"/>
        </w:r>
        <w:r w:rsidR="00471945">
          <w:rPr>
            <w:noProof/>
            <w:webHidden/>
          </w:rPr>
          <w:t>10</w:t>
        </w:r>
        <w:r>
          <w:rPr>
            <w:noProof/>
            <w:webHidden/>
          </w:rPr>
          <w:fldChar w:fldCharType="end"/>
        </w:r>
      </w:hyperlink>
    </w:p>
    <w:p w14:paraId="49D66D9E" w14:textId="6E93D13C" w:rsidR="00B166C3" w:rsidRDefault="00B166C3">
      <w:pPr>
        <w:pStyle w:val="TOC2"/>
        <w:rPr>
          <w:rFonts w:asciiTheme="minorHAnsi" w:eastAsiaTheme="minorEastAsia" w:hAnsiTheme="minorHAnsi"/>
          <w:noProof/>
          <w:color w:val="auto"/>
          <w:kern w:val="2"/>
          <w:sz w:val="24"/>
          <w:szCs w:val="24"/>
          <w:lang w:eastAsia="en-AU"/>
          <w14:ligatures w14:val="standardContextual"/>
        </w:rPr>
      </w:pPr>
      <w:hyperlink w:anchor="_Toc191553716" w:history="1">
        <w:r w:rsidRPr="000142DB">
          <w:rPr>
            <w:rStyle w:val="Hyperlink"/>
            <w:noProof/>
          </w:rPr>
          <w:t>1.2</w:t>
        </w:r>
        <w:r>
          <w:rPr>
            <w:rFonts w:asciiTheme="minorHAnsi" w:eastAsiaTheme="minorEastAsia" w:hAnsiTheme="minorHAnsi"/>
            <w:noProof/>
            <w:color w:val="auto"/>
            <w:kern w:val="2"/>
            <w:sz w:val="24"/>
            <w:szCs w:val="24"/>
            <w:lang w:eastAsia="en-AU"/>
            <w14:ligatures w14:val="standardContextual"/>
          </w:rPr>
          <w:tab/>
        </w:r>
        <w:r w:rsidRPr="000142DB">
          <w:rPr>
            <w:rStyle w:val="Hyperlink"/>
            <w:noProof/>
          </w:rPr>
          <w:t>Flight duty limitations and fatigue management</w:t>
        </w:r>
        <w:r>
          <w:rPr>
            <w:noProof/>
            <w:webHidden/>
          </w:rPr>
          <w:tab/>
        </w:r>
        <w:r>
          <w:rPr>
            <w:noProof/>
            <w:webHidden/>
          </w:rPr>
          <w:fldChar w:fldCharType="begin"/>
        </w:r>
        <w:r>
          <w:rPr>
            <w:noProof/>
            <w:webHidden/>
          </w:rPr>
          <w:instrText xml:space="preserve"> PAGEREF _Toc191553716 \h </w:instrText>
        </w:r>
        <w:r>
          <w:rPr>
            <w:noProof/>
            <w:webHidden/>
          </w:rPr>
        </w:r>
        <w:r>
          <w:rPr>
            <w:noProof/>
            <w:webHidden/>
          </w:rPr>
          <w:fldChar w:fldCharType="separate"/>
        </w:r>
        <w:r w:rsidR="00471945">
          <w:rPr>
            <w:noProof/>
            <w:webHidden/>
          </w:rPr>
          <w:t>10</w:t>
        </w:r>
        <w:r>
          <w:rPr>
            <w:noProof/>
            <w:webHidden/>
          </w:rPr>
          <w:fldChar w:fldCharType="end"/>
        </w:r>
      </w:hyperlink>
    </w:p>
    <w:p w14:paraId="42383238" w14:textId="1825B03B"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17" w:history="1">
        <w:r w:rsidRPr="000142DB">
          <w:rPr>
            <w:rStyle w:val="Hyperlink"/>
            <w:noProof/>
          </w:rPr>
          <w:t>1.2.1</w:t>
        </w:r>
        <w:r>
          <w:rPr>
            <w:rFonts w:eastAsiaTheme="minorEastAsia"/>
            <w:noProof/>
            <w:color w:val="auto"/>
            <w:kern w:val="2"/>
            <w:sz w:val="24"/>
            <w:szCs w:val="24"/>
            <w:lang w:eastAsia="en-AU"/>
            <w14:ligatures w14:val="standardContextual"/>
          </w:rPr>
          <w:tab/>
        </w:r>
        <w:r w:rsidRPr="000142DB">
          <w:rPr>
            <w:rStyle w:val="Hyperlink"/>
            <w:noProof/>
          </w:rPr>
          <w:t>Responsibilities</w:t>
        </w:r>
        <w:r>
          <w:rPr>
            <w:noProof/>
            <w:webHidden/>
          </w:rPr>
          <w:tab/>
        </w:r>
        <w:r>
          <w:rPr>
            <w:noProof/>
            <w:webHidden/>
          </w:rPr>
          <w:fldChar w:fldCharType="begin"/>
        </w:r>
        <w:r>
          <w:rPr>
            <w:noProof/>
            <w:webHidden/>
          </w:rPr>
          <w:instrText xml:space="preserve"> PAGEREF _Toc191553717 \h </w:instrText>
        </w:r>
        <w:r>
          <w:rPr>
            <w:noProof/>
            <w:webHidden/>
          </w:rPr>
        </w:r>
        <w:r>
          <w:rPr>
            <w:noProof/>
            <w:webHidden/>
          </w:rPr>
          <w:fldChar w:fldCharType="separate"/>
        </w:r>
        <w:r w:rsidR="00471945">
          <w:rPr>
            <w:noProof/>
            <w:webHidden/>
          </w:rPr>
          <w:t>10</w:t>
        </w:r>
        <w:r>
          <w:rPr>
            <w:noProof/>
            <w:webHidden/>
          </w:rPr>
          <w:fldChar w:fldCharType="end"/>
        </w:r>
      </w:hyperlink>
    </w:p>
    <w:p w14:paraId="00EB76CC" w14:textId="41477D4D"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18" w:history="1">
        <w:r w:rsidRPr="000142DB">
          <w:rPr>
            <w:rStyle w:val="Hyperlink"/>
            <w:noProof/>
          </w:rPr>
          <w:t>1.2.2</w:t>
        </w:r>
        <w:r>
          <w:rPr>
            <w:rFonts w:eastAsiaTheme="minorEastAsia"/>
            <w:noProof/>
            <w:color w:val="auto"/>
            <w:kern w:val="2"/>
            <w:sz w:val="24"/>
            <w:szCs w:val="24"/>
            <w:lang w:eastAsia="en-AU"/>
            <w14:ligatures w14:val="standardContextual"/>
          </w:rPr>
          <w:tab/>
        </w:r>
        <w:r w:rsidRPr="000142DB">
          <w:rPr>
            <w:rStyle w:val="Hyperlink"/>
            <w:noProof/>
          </w:rPr>
          <w:t>Prior sleep opportunity</w:t>
        </w:r>
        <w:r>
          <w:rPr>
            <w:noProof/>
            <w:webHidden/>
          </w:rPr>
          <w:tab/>
        </w:r>
        <w:r>
          <w:rPr>
            <w:noProof/>
            <w:webHidden/>
          </w:rPr>
          <w:fldChar w:fldCharType="begin"/>
        </w:r>
        <w:r>
          <w:rPr>
            <w:noProof/>
            <w:webHidden/>
          </w:rPr>
          <w:instrText xml:space="preserve"> PAGEREF _Toc191553718 \h </w:instrText>
        </w:r>
        <w:r>
          <w:rPr>
            <w:noProof/>
            <w:webHidden/>
          </w:rPr>
        </w:r>
        <w:r>
          <w:rPr>
            <w:noProof/>
            <w:webHidden/>
          </w:rPr>
          <w:fldChar w:fldCharType="separate"/>
        </w:r>
        <w:r w:rsidR="00471945">
          <w:rPr>
            <w:noProof/>
            <w:webHidden/>
          </w:rPr>
          <w:t>13</w:t>
        </w:r>
        <w:r>
          <w:rPr>
            <w:noProof/>
            <w:webHidden/>
          </w:rPr>
          <w:fldChar w:fldCharType="end"/>
        </w:r>
      </w:hyperlink>
    </w:p>
    <w:p w14:paraId="64392B87" w14:textId="5EBC46DE"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19" w:history="1">
        <w:r w:rsidRPr="000142DB">
          <w:rPr>
            <w:rStyle w:val="Hyperlink"/>
            <w:noProof/>
          </w:rPr>
          <w:t>1.2.3</w:t>
        </w:r>
        <w:r>
          <w:rPr>
            <w:rFonts w:eastAsiaTheme="minorEastAsia"/>
            <w:noProof/>
            <w:color w:val="auto"/>
            <w:kern w:val="2"/>
            <w:sz w:val="24"/>
            <w:szCs w:val="24"/>
            <w:lang w:eastAsia="en-AU"/>
            <w14:ligatures w14:val="standardContextual"/>
          </w:rPr>
          <w:tab/>
        </w:r>
        <w:r w:rsidRPr="000142DB">
          <w:rPr>
            <w:rStyle w:val="Hyperlink"/>
            <w:noProof/>
          </w:rPr>
          <w:t>Duty time, FDP flight time and cumulative limits</w:t>
        </w:r>
        <w:r>
          <w:rPr>
            <w:noProof/>
            <w:webHidden/>
          </w:rPr>
          <w:tab/>
        </w:r>
        <w:r>
          <w:rPr>
            <w:noProof/>
            <w:webHidden/>
          </w:rPr>
          <w:fldChar w:fldCharType="begin"/>
        </w:r>
        <w:r>
          <w:rPr>
            <w:noProof/>
            <w:webHidden/>
          </w:rPr>
          <w:instrText xml:space="preserve"> PAGEREF _Toc191553719 \h </w:instrText>
        </w:r>
        <w:r>
          <w:rPr>
            <w:noProof/>
            <w:webHidden/>
          </w:rPr>
        </w:r>
        <w:r>
          <w:rPr>
            <w:noProof/>
            <w:webHidden/>
          </w:rPr>
          <w:fldChar w:fldCharType="separate"/>
        </w:r>
        <w:r w:rsidR="00471945">
          <w:rPr>
            <w:noProof/>
            <w:webHidden/>
          </w:rPr>
          <w:t>13</w:t>
        </w:r>
        <w:r>
          <w:rPr>
            <w:noProof/>
            <w:webHidden/>
          </w:rPr>
          <w:fldChar w:fldCharType="end"/>
        </w:r>
      </w:hyperlink>
    </w:p>
    <w:p w14:paraId="0047B576" w14:textId="730E3874"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20" w:history="1">
        <w:r w:rsidRPr="000142DB">
          <w:rPr>
            <w:rStyle w:val="Hyperlink"/>
            <w:noProof/>
          </w:rPr>
          <w:t>1.2.4</w:t>
        </w:r>
        <w:r>
          <w:rPr>
            <w:rFonts w:eastAsiaTheme="minorEastAsia"/>
            <w:noProof/>
            <w:color w:val="auto"/>
            <w:kern w:val="2"/>
            <w:sz w:val="24"/>
            <w:szCs w:val="24"/>
            <w:lang w:eastAsia="en-AU"/>
            <w14:ligatures w14:val="standardContextual"/>
          </w:rPr>
          <w:tab/>
        </w:r>
        <w:r w:rsidRPr="000142DB">
          <w:rPr>
            <w:rStyle w:val="Hyperlink"/>
            <w:noProof/>
          </w:rPr>
          <w:t>Off-duty periods</w:t>
        </w:r>
        <w:r>
          <w:rPr>
            <w:noProof/>
            <w:webHidden/>
          </w:rPr>
          <w:tab/>
        </w:r>
        <w:r>
          <w:rPr>
            <w:noProof/>
            <w:webHidden/>
          </w:rPr>
          <w:fldChar w:fldCharType="begin"/>
        </w:r>
        <w:r>
          <w:rPr>
            <w:noProof/>
            <w:webHidden/>
          </w:rPr>
          <w:instrText xml:space="preserve"> PAGEREF _Toc191553720 \h </w:instrText>
        </w:r>
        <w:r>
          <w:rPr>
            <w:noProof/>
            <w:webHidden/>
          </w:rPr>
        </w:r>
        <w:r>
          <w:rPr>
            <w:noProof/>
            <w:webHidden/>
          </w:rPr>
          <w:fldChar w:fldCharType="separate"/>
        </w:r>
        <w:r w:rsidR="00471945">
          <w:rPr>
            <w:noProof/>
            <w:webHidden/>
          </w:rPr>
          <w:t>15</w:t>
        </w:r>
        <w:r>
          <w:rPr>
            <w:noProof/>
            <w:webHidden/>
          </w:rPr>
          <w:fldChar w:fldCharType="end"/>
        </w:r>
      </w:hyperlink>
    </w:p>
    <w:p w14:paraId="5A091F85" w14:textId="12E72E1A"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21" w:history="1">
        <w:r w:rsidRPr="000142DB">
          <w:rPr>
            <w:rStyle w:val="Hyperlink"/>
            <w:noProof/>
          </w:rPr>
          <w:t>1.2.5</w:t>
        </w:r>
        <w:r>
          <w:rPr>
            <w:rFonts w:eastAsiaTheme="minorEastAsia"/>
            <w:noProof/>
            <w:color w:val="auto"/>
            <w:kern w:val="2"/>
            <w:sz w:val="24"/>
            <w:szCs w:val="24"/>
            <w:lang w:eastAsia="en-AU"/>
            <w14:ligatures w14:val="standardContextual"/>
          </w:rPr>
          <w:tab/>
        </w:r>
        <w:r w:rsidRPr="000142DB">
          <w:rPr>
            <w:rStyle w:val="Hyperlink"/>
            <w:noProof/>
          </w:rPr>
          <w:t>Access to sustenance</w:t>
        </w:r>
        <w:r>
          <w:rPr>
            <w:noProof/>
            <w:webHidden/>
          </w:rPr>
          <w:tab/>
        </w:r>
        <w:r>
          <w:rPr>
            <w:noProof/>
            <w:webHidden/>
          </w:rPr>
          <w:fldChar w:fldCharType="begin"/>
        </w:r>
        <w:r>
          <w:rPr>
            <w:noProof/>
            <w:webHidden/>
          </w:rPr>
          <w:instrText xml:space="preserve"> PAGEREF _Toc191553721 \h </w:instrText>
        </w:r>
        <w:r>
          <w:rPr>
            <w:noProof/>
            <w:webHidden/>
          </w:rPr>
        </w:r>
        <w:r>
          <w:rPr>
            <w:noProof/>
            <w:webHidden/>
          </w:rPr>
          <w:fldChar w:fldCharType="separate"/>
        </w:r>
        <w:r w:rsidR="00471945">
          <w:rPr>
            <w:noProof/>
            <w:webHidden/>
          </w:rPr>
          <w:t>15</w:t>
        </w:r>
        <w:r>
          <w:rPr>
            <w:noProof/>
            <w:webHidden/>
          </w:rPr>
          <w:fldChar w:fldCharType="end"/>
        </w:r>
      </w:hyperlink>
    </w:p>
    <w:p w14:paraId="2B0B1F3D" w14:textId="3DBC1FD8"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22" w:history="1">
        <w:r w:rsidRPr="000142DB">
          <w:rPr>
            <w:rStyle w:val="Hyperlink"/>
            <w:noProof/>
          </w:rPr>
          <w:t>1.2.6</w:t>
        </w:r>
        <w:r>
          <w:rPr>
            <w:rFonts w:eastAsiaTheme="minorEastAsia"/>
            <w:noProof/>
            <w:color w:val="auto"/>
            <w:kern w:val="2"/>
            <w:sz w:val="24"/>
            <w:szCs w:val="24"/>
            <w:lang w:eastAsia="en-AU"/>
            <w14:ligatures w14:val="standardContextual"/>
          </w:rPr>
          <w:tab/>
        </w:r>
        <w:r w:rsidRPr="000142DB">
          <w:rPr>
            <w:rStyle w:val="Hyperlink"/>
            <w:noProof/>
          </w:rPr>
          <w:t>Recording flight and duty times</w:t>
        </w:r>
        <w:r>
          <w:rPr>
            <w:noProof/>
            <w:webHidden/>
          </w:rPr>
          <w:tab/>
        </w:r>
        <w:r>
          <w:rPr>
            <w:noProof/>
            <w:webHidden/>
          </w:rPr>
          <w:fldChar w:fldCharType="begin"/>
        </w:r>
        <w:r>
          <w:rPr>
            <w:noProof/>
            <w:webHidden/>
          </w:rPr>
          <w:instrText xml:space="preserve"> PAGEREF _Toc191553722 \h </w:instrText>
        </w:r>
        <w:r>
          <w:rPr>
            <w:noProof/>
            <w:webHidden/>
          </w:rPr>
        </w:r>
        <w:r>
          <w:rPr>
            <w:noProof/>
            <w:webHidden/>
          </w:rPr>
          <w:fldChar w:fldCharType="separate"/>
        </w:r>
        <w:r w:rsidR="00471945">
          <w:rPr>
            <w:noProof/>
            <w:webHidden/>
          </w:rPr>
          <w:t>15</w:t>
        </w:r>
        <w:r>
          <w:rPr>
            <w:noProof/>
            <w:webHidden/>
          </w:rPr>
          <w:fldChar w:fldCharType="end"/>
        </w:r>
      </w:hyperlink>
    </w:p>
    <w:p w14:paraId="64BA3AEE" w14:textId="2F8C9EEE"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23" w:history="1">
        <w:r w:rsidRPr="000142DB">
          <w:rPr>
            <w:rStyle w:val="Hyperlink"/>
            <w:noProof/>
          </w:rPr>
          <w:t>1.2.7</w:t>
        </w:r>
        <w:r>
          <w:rPr>
            <w:rFonts w:eastAsiaTheme="minorEastAsia"/>
            <w:noProof/>
            <w:color w:val="auto"/>
            <w:kern w:val="2"/>
            <w:sz w:val="24"/>
            <w:szCs w:val="24"/>
            <w:lang w:eastAsia="en-AU"/>
            <w14:ligatures w14:val="standardContextual"/>
          </w:rPr>
          <w:tab/>
        </w:r>
        <w:r w:rsidRPr="000142DB">
          <w:rPr>
            <w:rStyle w:val="Hyperlink"/>
            <w:noProof/>
          </w:rPr>
          <w:t>Reporting</w:t>
        </w:r>
        <w:r>
          <w:rPr>
            <w:noProof/>
            <w:webHidden/>
          </w:rPr>
          <w:tab/>
        </w:r>
        <w:r>
          <w:rPr>
            <w:noProof/>
            <w:webHidden/>
          </w:rPr>
          <w:fldChar w:fldCharType="begin"/>
        </w:r>
        <w:r>
          <w:rPr>
            <w:noProof/>
            <w:webHidden/>
          </w:rPr>
          <w:instrText xml:space="preserve"> PAGEREF _Toc191553723 \h </w:instrText>
        </w:r>
        <w:r>
          <w:rPr>
            <w:noProof/>
            <w:webHidden/>
          </w:rPr>
        </w:r>
        <w:r>
          <w:rPr>
            <w:noProof/>
            <w:webHidden/>
          </w:rPr>
          <w:fldChar w:fldCharType="separate"/>
        </w:r>
        <w:r w:rsidR="00471945">
          <w:rPr>
            <w:noProof/>
            <w:webHidden/>
          </w:rPr>
          <w:t>15</w:t>
        </w:r>
        <w:r>
          <w:rPr>
            <w:noProof/>
            <w:webHidden/>
          </w:rPr>
          <w:fldChar w:fldCharType="end"/>
        </w:r>
      </w:hyperlink>
    </w:p>
    <w:p w14:paraId="57739925" w14:textId="35927256"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24" w:history="1">
        <w:r w:rsidRPr="000142DB">
          <w:rPr>
            <w:rStyle w:val="Hyperlink"/>
            <w:noProof/>
          </w:rPr>
          <w:t>1.2.8</w:t>
        </w:r>
        <w:r>
          <w:rPr>
            <w:rFonts w:eastAsiaTheme="minorEastAsia"/>
            <w:noProof/>
            <w:color w:val="auto"/>
            <w:kern w:val="2"/>
            <w:sz w:val="24"/>
            <w:szCs w:val="24"/>
            <w:lang w:eastAsia="en-AU"/>
            <w14:ligatures w14:val="standardContextual"/>
          </w:rPr>
          <w:tab/>
        </w:r>
        <w:r w:rsidRPr="000142DB">
          <w:rPr>
            <w:rStyle w:val="Hyperlink"/>
            <w:noProof/>
          </w:rPr>
          <w:t>Home base</w:t>
        </w:r>
        <w:r>
          <w:rPr>
            <w:noProof/>
            <w:webHidden/>
          </w:rPr>
          <w:tab/>
        </w:r>
        <w:r>
          <w:rPr>
            <w:noProof/>
            <w:webHidden/>
          </w:rPr>
          <w:fldChar w:fldCharType="begin"/>
        </w:r>
        <w:r>
          <w:rPr>
            <w:noProof/>
            <w:webHidden/>
          </w:rPr>
          <w:instrText xml:space="preserve"> PAGEREF _Toc191553724 \h </w:instrText>
        </w:r>
        <w:r>
          <w:rPr>
            <w:noProof/>
            <w:webHidden/>
          </w:rPr>
        </w:r>
        <w:r>
          <w:rPr>
            <w:noProof/>
            <w:webHidden/>
          </w:rPr>
          <w:fldChar w:fldCharType="separate"/>
        </w:r>
        <w:r w:rsidR="00471945">
          <w:rPr>
            <w:noProof/>
            <w:webHidden/>
          </w:rPr>
          <w:t>16</w:t>
        </w:r>
        <w:r>
          <w:rPr>
            <w:noProof/>
            <w:webHidden/>
          </w:rPr>
          <w:fldChar w:fldCharType="end"/>
        </w:r>
      </w:hyperlink>
    </w:p>
    <w:p w14:paraId="08C714BC" w14:textId="029FD6AA"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25" w:history="1">
        <w:r w:rsidRPr="000142DB">
          <w:rPr>
            <w:rStyle w:val="Hyperlink"/>
            <w:noProof/>
          </w:rPr>
          <w:t>1.2.9</w:t>
        </w:r>
        <w:r>
          <w:rPr>
            <w:rFonts w:eastAsiaTheme="minorEastAsia"/>
            <w:noProof/>
            <w:color w:val="auto"/>
            <w:kern w:val="2"/>
            <w:sz w:val="24"/>
            <w:szCs w:val="24"/>
            <w:lang w:eastAsia="en-AU"/>
            <w14:ligatures w14:val="standardContextual"/>
          </w:rPr>
          <w:tab/>
        </w:r>
        <w:r w:rsidRPr="000142DB">
          <w:rPr>
            <w:rStyle w:val="Hyperlink"/>
            <w:noProof/>
          </w:rPr>
          <w:t>Accommodation</w:t>
        </w:r>
        <w:r>
          <w:rPr>
            <w:noProof/>
            <w:webHidden/>
          </w:rPr>
          <w:tab/>
        </w:r>
        <w:r>
          <w:rPr>
            <w:noProof/>
            <w:webHidden/>
          </w:rPr>
          <w:fldChar w:fldCharType="begin"/>
        </w:r>
        <w:r>
          <w:rPr>
            <w:noProof/>
            <w:webHidden/>
          </w:rPr>
          <w:instrText xml:space="preserve"> PAGEREF _Toc191553725 \h </w:instrText>
        </w:r>
        <w:r>
          <w:rPr>
            <w:noProof/>
            <w:webHidden/>
          </w:rPr>
        </w:r>
        <w:r>
          <w:rPr>
            <w:noProof/>
            <w:webHidden/>
          </w:rPr>
          <w:fldChar w:fldCharType="separate"/>
        </w:r>
        <w:r w:rsidR="00471945">
          <w:rPr>
            <w:noProof/>
            <w:webHidden/>
          </w:rPr>
          <w:t>16</w:t>
        </w:r>
        <w:r>
          <w:rPr>
            <w:noProof/>
            <w:webHidden/>
          </w:rPr>
          <w:fldChar w:fldCharType="end"/>
        </w:r>
      </w:hyperlink>
    </w:p>
    <w:p w14:paraId="5873202D" w14:textId="5EF69943"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26" w:history="1">
        <w:r w:rsidRPr="000142DB">
          <w:rPr>
            <w:rStyle w:val="Hyperlink"/>
            <w:noProof/>
          </w:rPr>
          <w:t>1.2.10</w:t>
        </w:r>
        <w:r>
          <w:rPr>
            <w:rFonts w:eastAsiaTheme="minorEastAsia"/>
            <w:noProof/>
            <w:color w:val="auto"/>
            <w:kern w:val="2"/>
            <w:sz w:val="24"/>
            <w:szCs w:val="24"/>
            <w:lang w:eastAsia="en-AU"/>
            <w14:ligatures w14:val="standardContextual"/>
          </w:rPr>
          <w:tab/>
        </w:r>
        <w:r w:rsidRPr="000142DB">
          <w:rPr>
            <w:rStyle w:val="Hyperlink"/>
            <w:noProof/>
          </w:rPr>
          <w:t>Training</w:t>
        </w:r>
        <w:r>
          <w:rPr>
            <w:noProof/>
            <w:webHidden/>
          </w:rPr>
          <w:tab/>
        </w:r>
        <w:r>
          <w:rPr>
            <w:noProof/>
            <w:webHidden/>
          </w:rPr>
          <w:fldChar w:fldCharType="begin"/>
        </w:r>
        <w:r>
          <w:rPr>
            <w:noProof/>
            <w:webHidden/>
          </w:rPr>
          <w:instrText xml:space="preserve"> PAGEREF _Toc191553726 \h </w:instrText>
        </w:r>
        <w:r>
          <w:rPr>
            <w:noProof/>
            <w:webHidden/>
          </w:rPr>
        </w:r>
        <w:r>
          <w:rPr>
            <w:noProof/>
            <w:webHidden/>
          </w:rPr>
          <w:fldChar w:fldCharType="separate"/>
        </w:r>
        <w:r w:rsidR="00471945">
          <w:rPr>
            <w:noProof/>
            <w:webHidden/>
          </w:rPr>
          <w:t>17</w:t>
        </w:r>
        <w:r>
          <w:rPr>
            <w:noProof/>
            <w:webHidden/>
          </w:rPr>
          <w:fldChar w:fldCharType="end"/>
        </w:r>
      </w:hyperlink>
    </w:p>
    <w:p w14:paraId="53A63ACF" w14:textId="1DA48D53"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27" w:history="1">
        <w:r w:rsidRPr="000142DB">
          <w:rPr>
            <w:rStyle w:val="Hyperlink"/>
            <w:noProof/>
          </w:rPr>
          <w:t>1.2.11</w:t>
        </w:r>
        <w:r>
          <w:rPr>
            <w:rFonts w:eastAsiaTheme="minorEastAsia"/>
            <w:noProof/>
            <w:color w:val="auto"/>
            <w:kern w:val="2"/>
            <w:sz w:val="24"/>
            <w:szCs w:val="24"/>
            <w:lang w:eastAsia="en-AU"/>
            <w14:ligatures w14:val="standardContextual"/>
          </w:rPr>
          <w:tab/>
        </w:r>
        <w:r w:rsidRPr="000142DB">
          <w:rPr>
            <w:rStyle w:val="Hyperlink"/>
            <w:noProof/>
          </w:rPr>
          <w:t>Fatigue hazard identification</w:t>
        </w:r>
        <w:r>
          <w:rPr>
            <w:noProof/>
            <w:webHidden/>
          </w:rPr>
          <w:tab/>
        </w:r>
        <w:r>
          <w:rPr>
            <w:noProof/>
            <w:webHidden/>
          </w:rPr>
          <w:fldChar w:fldCharType="begin"/>
        </w:r>
        <w:r>
          <w:rPr>
            <w:noProof/>
            <w:webHidden/>
          </w:rPr>
          <w:instrText xml:space="preserve"> PAGEREF _Toc191553727 \h </w:instrText>
        </w:r>
        <w:r>
          <w:rPr>
            <w:noProof/>
            <w:webHidden/>
          </w:rPr>
        </w:r>
        <w:r>
          <w:rPr>
            <w:noProof/>
            <w:webHidden/>
          </w:rPr>
          <w:fldChar w:fldCharType="separate"/>
        </w:r>
        <w:r w:rsidR="00471945">
          <w:rPr>
            <w:noProof/>
            <w:webHidden/>
          </w:rPr>
          <w:t>22</w:t>
        </w:r>
        <w:r>
          <w:rPr>
            <w:noProof/>
            <w:webHidden/>
          </w:rPr>
          <w:fldChar w:fldCharType="end"/>
        </w:r>
      </w:hyperlink>
    </w:p>
    <w:p w14:paraId="2B2AF696" w14:textId="2736D675"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28" w:history="1">
        <w:r w:rsidRPr="000142DB">
          <w:rPr>
            <w:rStyle w:val="Hyperlink"/>
            <w:noProof/>
          </w:rPr>
          <w:t>1.2.12</w:t>
        </w:r>
        <w:r>
          <w:rPr>
            <w:rFonts w:eastAsiaTheme="minorEastAsia"/>
            <w:noProof/>
            <w:color w:val="auto"/>
            <w:kern w:val="2"/>
            <w:sz w:val="24"/>
            <w:szCs w:val="24"/>
            <w:lang w:eastAsia="en-AU"/>
            <w14:ligatures w14:val="standardContextual"/>
          </w:rPr>
          <w:tab/>
        </w:r>
        <w:r w:rsidRPr="000142DB">
          <w:rPr>
            <w:rStyle w:val="Hyperlink"/>
            <w:noProof/>
          </w:rPr>
          <w:t>Flight and duty records</w:t>
        </w:r>
        <w:r>
          <w:rPr>
            <w:noProof/>
            <w:webHidden/>
          </w:rPr>
          <w:tab/>
        </w:r>
        <w:r>
          <w:rPr>
            <w:noProof/>
            <w:webHidden/>
          </w:rPr>
          <w:fldChar w:fldCharType="begin"/>
        </w:r>
        <w:r>
          <w:rPr>
            <w:noProof/>
            <w:webHidden/>
          </w:rPr>
          <w:instrText xml:space="preserve"> PAGEREF _Toc191553728 \h </w:instrText>
        </w:r>
        <w:r>
          <w:rPr>
            <w:noProof/>
            <w:webHidden/>
          </w:rPr>
        </w:r>
        <w:r>
          <w:rPr>
            <w:noProof/>
            <w:webHidden/>
          </w:rPr>
          <w:fldChar w:fldCharType="separate"/>
        </w:r>
        <w:r w:rsidR="00471945">
          <w:rPr>
            <w:noProof/>
            <w:webHidden/>
          </w:rPr>
          <w:t>26</w:t>
        </w:r>
        <w:r>
          <w:rPr>
            <w:noProof/>
            <w:webHidden/>
          </w:rPr>
          <w:fldChar w:fldCharType="end"/>
        </w:r>
      </w:hyperlink>
    </w:p>
    <w:p w14:paraId="2A4294BC" w14:textId="67CA00FE" w:rsidR="00B166C3" w:rsidRDefault="00B166C3">
      <w:pPr>
        <w:pStyle w:val="TOC2"/>
        <w:rPr>
          <w:rFonts w:asciiTheme="minorHAnsi" w:eastAsiaTheme="minorEastAsia" w:hAnsiTheme="minorHAnsi"/>
          <w:noProof/>
          <w:color w:val="auto"/>
          <w:kern w:val="2"/>
          <w:sz w:val="24"/>
          <w:szCs w:val="24"/>
          <w:lang w:eastAsia="en-AU"/>
          <w14:ligatures w14:val="standardContextual"/>
        </w:rPr>
      </w:pPr>
      <w:hyperlink w:anchor="_Toc191553729" w:history="1">
        <w:r w:rsidRPr="000142DB">
          <w:rPr>
            <w:rStyle w:val="Hyperlink"/>
            <w:noProof/>
          </w:rPr>
          <w:t>1.3</w:t>
        </w:r>
        <w:r>
          <w:rPr>
            <w:rFonts w:asciiTheme="minorHAnsi" w:eastAsiaTheme="minorEastAsia" w:hAnsiTheme="minorHAnsi"/>
            <w:noProof/>
            <w:color w:val="auto"/>
            <w:kern w:val="2"/>
            <w:sz w:val="24"/>
            <w:szCs w:val="24"/>
            <w:lang w:eastAsia="en-AU"/>
            <w14:ligatures w14:val="standardContextual"/>
          </w:rPr>
          <w:tab/>
        </w:r>
        <w:r w:rsidRPr="000142DB">
          <w:rPr>
            <w:rStyle w:val="Hyperlink"/>
            <w:noProof/>
          </w:rPr>
          <w:t>Conditions and processes for extensions to limitations</w:t>
        </w:r>
        <w:r>
          <w:rPr>
            <w:noProof/>
            <w:webHidden/>
          </w:rPr>
          <w:tab/>
        </w:r>
        <w:r>
          <w:rPr>
            <w:noProof/>
            <w:webHidden/>
          </w:rPr>
          <w:fldChar w:fldCharType="begin"/>
        </w:r>
        <w:r>
          <w:rPr>
            <w:noProof/>
            <w:webHidden/>
          </w:rPr>
          <w:instrText xml:space="preserve"> PAGEREF _Toc191553729 \h </w:instrText>
        </w:r>
        <w:r>
          <w:rPr>
            <w:noProof/>
            <w:webHidden/>
          </w:rPr>
        </w:r>
        <w:r>
          <w:rPr>
            <w:noProof/>
            <w:webHidden/>
          </w:rPr>
          <w:fldChar w:fldCharType="separate"/>
        </w:r>
        <w:r w:rsidR="00471945">
          <w:rPr>
            <w:noProof/>
            <w:webHidden/>
          </w:rPr>
          <w:t>26</w:t>
        </w:r>
        <w:r>
          <w:rPr>
            <w:noProof/>
            <w:webHidden/>
          </w:rPr>
          <w:fldChar w:fldCharType="end"/>
        </w:r>
      </w:hyperlink>
    </w:p>
    <w:p w14:paraId="5750CBA2" w14:textId="2D810E34" w:rsidR="00B166C3" w:rsidRDefault="00B166C3">
      <w:pPr>
        <w:pStyle w:val="TOC3"/>
        <w:tabs>
          <w:tab w:val="left" w:pos="1418"/>
        </w:tabs>
        <w:rPr>
          <w:rFonts w:eastAsiaTheme="minorEastAsia"/>
          <w:noProof/>
          <w:color w:val="auto"/>
          <w:kern w:val="2"/>
          <w:sz w:val="24"/>
          <w:szCs w:val="24"/>
          <w:lang w:eastAsia="en-AU"/>
          <w14:ligatures w14:val="standardContextual"/>
        </w:rPr>
      </w:pPr>
      <w:hyperlink w:anchor="_Toc191553730" w:history="1">
        <w:r w:rsidRPr="000142DB">
          <w:rPr>
            <w:rStyle w:val="Hyperlink"/>
            <w:noProof/>
          </w:rPr>
          <w:t>1.3.1</w:t>
        </w:r>
        <w:r>
          <w:rPr>
            <w:rFonts w:eastAsiaTheme="minorEastAsia"/>
            <w:noProof/>
            <w:color w:val="auto"/>
            <w:kern w:val="2"/>
            <w:sz w:val="24"/>
            <w:szCs w:val="24"/>
            <w:lang w:eastAsia="en-AU"/>
            <w14:ligatures w14:val="standardContextual"/>
          </w:rPr>
          <w:tab/>
        </w:r>
        <w:r w:rsidRPr="000142DB">
          <w:rPr>
            <w:rStyle w:val="Hyperlink"/>
            <w:noProof/>
          </w:rPr>
          <w:t>Extensions</w:t>
        </w:r>
        <w:r>
          <w:rPr>
            <w:noProof/>
            <w:webHidden/>
          </w:rPr>
          <w:tab/>
        </w:r>
        <w:r>
          <w:rPr>
            <w:noProof/>
            <w:webHidden/>
          </w:rPr>
          <w:fldChar w:fldCharType="begin"/>
        </w:r>
        <w:r>
          <w:rPr>
            <w:noProof/>
            <w:webHidden/>
          </w:rPr>
          <w:instrText xml:space="preserve"> PAGEREF _Toc191553730 \h </w:instrText>
        </w:r>
        <w:r>
          <w:rPr>
            <w:noProof/>
            <w:webHidden/>
          </w:rPr>
        </w:r>
        <w:r>
          <w:rPr>
            <w:noProof/>
            <w:webHidden/>
          </w:rPr>
          <w:fldChar w:fldCharType="separate"/>
        </w:r>
        <w:r w:rsidR="00471945">
          <w:rPr>
            <w:noProof/>
            <w:webHidden/>
          </w:rPr>
          <w:t>26</w:t>
        </w:r>
        <w:r>
          <w:rPr>
            <w:noProof/>
            <w:webHidden/>
          </w:rPr>
          <w:fldChar w:fldCharType="end"/>
        </w:r>
      </w:hyperlink>
    </w:p>
    <w:p w14:paraId="51A0EFCD" w14:textId="760C2535" w:rsidR="00B166C3" w:rsidRDefault="00B166C3">
      <w:pPr>
        <w:pStyle w:val="TOC1"/>
        <w:rPr>
          <w:rFonts w:asciiTheme="minorHAnsi" w:eastAsiaTheme="minorEastAsia" w:hAnsiTheme="minorHAnsi"/>
          <w:b w:val="0"/>
          <w:color w:val="auto"/>
          <w:kern w:val="2"/>
          <w:sz w:val="24"/>
          <w:szCs w:val="24"/>
          <w:lang w:eastAsia="en-AU"/>
          <w14:ligatures w14:val="standardContextual"/>
        </w:rPr>
      </w:pPr>
      <w:hyperlink w:anchor="_Toc191553731" w:history="1">
        <w:r w:rsidRPr="000142DB">
          <w:rPr>
            <w:rStyle w:val="Hyperlink"/>
          </w:rPr>
          <w:t>2</w:t>
        </w:r>
        <w:r>
          <w:rPr>
            <w:rFonts w:asciiTheme="minorHAnsi" w:eastAsiaTheme="minorEastAsia" w:hAnsiTheme="minorHAnsi"/>
            <w:b w:val="0"/>
            <w:color w:val="auto"/>
            <w:kern w:val="2"/>
            <w:sz w:val="24"/>
            <w:szCs w:val="24"/>
            <w:lang w:eastAsia="en-AU"/>
            <w14:ligatures w14:val="standardContextual"/>
          </w:rPr>
          <w:tab/>
        </w:r>
        <w:r w:rsidRPr="000142DB">
          <w:rPr>
            <w:rStyle w:val="Hyperlink"/>
          </w:rPr>
          <w:t>Rostering in accordance with flight and duty time policy</w:t>
        </w:r>
        <w:r>
          <w:rPr>
            <w:webHidden/>
          </w:rPr>
          <w:tab/>
        </w:r>
        <w:r>
          <w:rPr>
            <w:webHidden/>
          </w:rPr>
          <w:fldChar w:fldCharType="begin"/>
        </w:r>
        <w:r>
          <w:rPr>
            <w:webHidden/>
          </w:rPr>
          <w:instrText xml:space="preserve"> PAGEREF _Toc191553731 \h </w:instrText>
        </w:r>
        <w:r>
          <w:rPr>
            <w:webHidden/>
          </w:rPr>
        </w:r>
        <w:r>
          <w:rPr>
            <w:webHidden/>
          </w:rPr>
          <w:fldChar w:fldCharType="separate"/>
        </w:r>
        <w:r w:rsidR="00471945">
          <w:rPr>
            <w:webHidden/>
          </w:rPr>
          <w:t>28</w:t>
        </w:r>
        <w:r>
          <w:rPr>
            <w:webHidden/>
          </w:rPr>
          <w:fldChar w:fldCharType="end"/>
        </w:r>
      </w:hyperlink>
    </w:p>
    <w:p w14:paraId="261C5F2B" w14:textId="4B88A039" w:rsidR="00B166C3" w:rsidRDefault="00B166C3">
      <w:pPr>
        <w:pStyle w:val="TOC2"/>
        <w:rPr>
          <w:rFonts w:asciiTheme="minorHAnsi" w:eastAsiaTheme="minorEastAsia" w:hAnsiTheme="minorHAnsi"/>
          <w:noProof/>
          <w:color w:val="auto"/>
          <w:kern w:val="2"/>
          <w:sz w:val="24"/>
          <w:szCs w:val="24"/>
          <w:lang w:eastAsia="en-AU"/>
          <w14:ligatures w14:val="standardContextual"/>
        </w:rPr>
      </w:pPr>
      <w:hyperlink w:anchor="_Toc191553732" w:history="1">
        <w:r w:rsidRPr="000142DB">
          <w:rPr>
            <w:rStyle w:val="Hyperlink"/>
            <w:noProof/>
          </w:rPr>
          <w:t>2.1</w:t>
        </w:r>
        <w:r>
          <w:rPr>
            <w:rFonts w:asciiTheme="minorHAnsi" w:eastAsiaTheme="minorEastAsia" w:hAnsiTheme="minorHAnsi"/>
            <w:noProof/>
            <w:color w:val="auto"/>
            <w:kern w:val="2"/>
            <w:sz w:val="24"/>
            <w:szCs w:val="24"/>
            <w:lang w:eastAsia="en-AU"/>
            <w14:ligatures w14:val="standardContextual"/>
          </w:rPr>
          <w:tab/>
        </w:r>
        <w:r w:rsidRPr="000142DB">
          <w:rPr>
            <w:rStyle w:val="Hyperlink"/>
            <w:noProof/>
          </w:rPr>
          <w:t>Operations under multiple appendices</w:t>
        </w:r>
        <w:r>
          <w:rPr>
            <w:noProof/>
            <w:webHidden/>
          </w:rPr>
          <w:tab/>
        </w:r>
        <w:r>
          <w:rPr>
            <w:noProof/>
            <w:webHidden/>
          </w:rPr>
          <w:fldChar w:fldCharType="begin"/>
        </w:r>
        <w:r>
          <w:rPr>
            <w:noProof/>
            <w:webHidden/>
          </w:rPr>
          <w:instrText xml:space="preserve"> PAGEREF _Toc191553732 \h </w:instrText>
        </w:r>
        <w:r>
          <w:rPr>
            <w:noProof/>
            <w:webHidden/>
          </w:rPr>
        </w:r>
        <w:r>
          <w:rPr>
            <w:noProof/>
            <w:webHidden/>
          </w:rPr>
          <w:fldChar w:fldCharType="separate"/>
        </w:r>
        <w:r w:rsidR="00471945">
          <w:rPr>
            <w:noProof/>
            <w:webHidden/>
          </w:rPr>
          <w:t>28</w:t>
        </w:r>
        <w:r>
          <w:rPr>
            <w:noProof/>
            <w:webHidden/>
          </w:rPr>
          <w:fldChar w:fldCharType="end"/>
        </w:r>
      </w:hyperlink>
    </w:p>
    <w:p w14:paraId="297BCA57" w14:textId="296174D6" w:rsidR="00B166C3" w:rsidRDefault="00B166C3">
      <w:pPr>
        <w:pStyle w:val="TOC1"/>
        <w:rPr>
          <w:rFonts w:asciiTheme="minorHAnsi" w:eastAsiaTheme="minorEastAsia" w:hAnsiTheme="minorHAnsi"/>
          <w:b w:val="0"/>
          <w:color w:val="auto"/>
          <w:kern w:val="2"/>
          <w:sz w:val="24"/>
          <w:szCs w:val="24"/>
          <w:lang w:eastAsia="en-AU"/>
          <w14:ligatures w14:val="standardContextual"/>
        </w:rPr>
      </w:pPr>
      <w:hyperlink w:anchor="_Toc191553733" w:history="1">
        <w:r w:rsidRPr="000142DB">
          <w:rPr>
            <w:rStyle w:val="Hyperlink"/>
          </w:rPr>
          <w:t>Appendix A</w:t>
        </w:r>
        <w:r>
          <w:rPr>
            <w:rFonts w:asciiTheme="minorHAnsi" w:eastAsiaTheme="minorEastAsia" w:hAnsiTheme="minorHAnsi"/>
            <w:b w:val="0"/>
            <w:color w:val="auto"/>
            <w:kern w:val="2"/>
            <w:sz w:val="24"/>
            <w:szCs w:val="24"/>
            <w:lang w:eastAsia="en-AU"/>
            <w14:ligatures w14:val="standardContextual"/>
          </w:rPr>
          <w:tab/>
        </w:r>
        <w:r w:rsidRPr="000142DB">
          <w:rPr>
            <w:rStyle w:val="Hyperlink"/>
          </w:rPr>
          <w:t>Fatigue occurrence report (Form OR)</w:t>
        </w:r>
        <w:r>
          <w:rPr>
            <w:webHidden/>
          </w:rPr>
          <w:tab/>
        </w:r>
        <w:r>
          <w:rPr>
            <w:webHidden/>
          </w:rPr>
          <w:fldChar w:fldCharType="begin"/>
        </w:r>
        <w:r>
          <w:rPr>
            <w:webHidden/>
          </w:rPr>
          <w:instrText xml:space="preserve"> PAGEREF _Toc191553733 \h </w:instrText>
        </w:r>
        <w:r>
          <w:rPr>
            <w:webHidden/>
          </w:rPr>
        </w:r>
        <w:r>
          <w:rPr>
            <w:webHidden/>
          </w:rPr>
          <w:fldChar w:fldCharType="separate"/>
        </w:r>
        <w:r w:rsidR="00471945">
          <w:rPr>
            <w:webHidden/>
          </w:rPr>
          <w:t>30</w:t>
        </w:r>
        <w:r>
          <w:rPr>
            <w:webHidden/>
          </w:rPr>
          <w:fldChar w:fldCharType="end"/>
        </w:r>
      </w:hyperlink>
    </w:p>
    <w:p w14:paraId="0D0E3DA8" w14:textId="20A70281" w:rsidR="00B166C3" w:rsidRDefault="00B166C3">
      <w:pPr>
        <w:pStyle w:val="TOC1"/>
        <w:rPr>
          <w:rFonts w:asciiTheme="minorHAnsi" w:eastAsiaTheme="minorEastAsia" w:hAnsiTheme="minorHAnsi"/>
          <w:b w:val="0"/>
          <w:color w:val="auto"/>
          <w:kern w:val="2"/>
          <w:sz w:val="24"/>
          <w:szCs w:val="24"/>
          <w:lang w:eastAsia="en-AU"/>
          <w14:ligatures w14:val="standardContextual"/>
        </w:rPr>
      </w:pPr>
      <w:hyperlink w:anchor="_Toc191553734" w:history="1">
        <w:r w:rsidRPr="000142DB">
          <w:rPr>
            <w:rStyle w:val="Hyperlink"/>
          </w:rPr>
          <w:t>Appendix B</w:t>
        </w:r>
        <w:r>
          <w:rPr>
            <w:rFonts w:asciiTheme="minorHAnsi" w:eastAsiaTheme="minorEastAsia" w:hAnsiTheme="minorHAnsi"/>
            <w:b w:val="0"/>
            <w:color w:val="auto"/>
            <w:kern w:val="2"/>
            <w:sz w:val="24"/>
            <w:szCs w:val="24"/>
            <w:lang w:eastAsia="en-AU"/>
            <w14:ligatures w14:val="standardContextual"/>
          </w:rPr>
          <w:tab/>
        </w:r>
        <w:r w:rsidRPr="000142DB">
          <w:rPr>
            <w:rStyle w:val="Hyperlink"/>
          </w:rPr>
          <w:t>Alertness consideration table (Form ACTab)</w:t>
        </w:r>
        <w:r>
          <w:rPr>
            <w:webHidden/>
          </w:rPr>
          <w:tab/>
        </w:r>
        <w:r>
          <w:rPr>
            <w:webHidden/>
          </w:rPr>
          <w:fldChar w:fldCharType="begin"/>
        </w:r>
        <w:r>
          <w:rPr>
            <w:webHidden/>
          </w:rPr>
          <w:instrText xml:space="preserve"> PAGEREF _Toc191553734 \h </w:instrText>
        </w:r>
        <w:r>
          <w:rPr>
            <w:webHidden/>
          </w:rPr>
        </w:r>
        <w:r>
          <w:rPr>
            <w:webHidden/>
          </w:rPr>
          <w:fldChar w:fldCharType="separate"/>
        </w:r>
        <w:r w:rsidR="00471945">
          <w:rPr>
            <w:webHidden/>
          </w:rPr>
          <w:t>31</w:t>
        </w:r>
        <w:r>
          <w:rPr>
            <w:webHidden/>
          </w:rPr>
          <w:fldChar w:fldCharType="end"/>
        </w:r>
      </w:hyperlink>
    </w:p>
    <w:p w14:paraId="76600588" w14:textId="24C9724E" w:rsidR="00B166C3" w:rsidRDefault="00B166C3">
      <w:pPr>
        <w:pStyle w:val="TOC2"/>
        <w:rPr>
          <w:rFonts w:asciiTheme="minorHAnsi" w:eastAsiaTheme="minorEastAsia" w:hAnsiTheme="minorHAnsi"/>
          <w:noProof/>
          <w:color w:val="auto"/>
          <w:kern w:val="2"/>
          <w:sz w:val="24"/>
          <w:szCs w:val="24"/>
          <w:lang w:eastAsia="en-AU"/>
          <w14:ligatures w14:val="standardContextual"/>
        </w:rPr>
      </w:pPr>
      <w:hyperlink w:anchor="_Toc191553735" w:history="1">
        <w:r w:rsidRPr="000142DB">
          <w:rPr>
            <w:rStyle w:val="Hyperlink"/>
            <w:noProof/>
          </w:rPr>
          <w:t>B.1</w:t>
        </w:r>
        <w:r>
          <w:rPr>
            <w:rFonts w:asciiTheme="minorHAnsi" w:eastAsiaTheme="minorEastAsia" w:hAnsiTheme="minorHAnsi"/>
            <w:noProof/>
            <w:color w:val="auto"/>
            <w:kern w:val="2"/>
            <w:sz w:val="24"/>
            <w:szCs w:val="24"/>
            <w:lang w:eastAsia="en-AU"/>
            <w14:ligatures w14:val="standardContextual"/>
          </w:rPr>
          <w:tab/>
        </w:r>
        <w:r w:rsidRPr="000142DB">
          <w:rPr>
            <w:rStyle w:val="Hyperlink"/>
            <w:noProof/>
          </w:rPr>
          <w:t>Instructions for using the ACTab prior to duty</w:t>
        </w:r>
        <w:r>
          <w:rPr>
            <w:noProof/>
            <w:webHidden/>
          </w:rPr>
          <w:tab/>
        </w:r>
        <w:r>
          <w:rPr>
            <w:noProof/>
            <w:webHidden/>
          </w:rPr>
          <w:fldChar w:fldCharType="begin"/>
        </w:r>
        <w:r>
          <w:rPr>
            <w:noProof/>
            <w:webHidden/>
          </w:rPr>
          <w:instrText xml:space="preserve"> PAGEREF _Toc191553735 \h </w:instrText>
        </w:r>
        <w:r>
          <w:rPr>
            <w:noProof/>
            <w:webHidden/>
          </w:rPr>
        </w:r>
        <w:r>
          <w:rPr>
            <w:noProof/>
            <w:webHidden/>
          </w:rPr>
          <w:fldChar w:fldCharType="separate"/>
        </w:r>
        <w:r w:rsidR="00471945">
          <w:rPr>
            <w:noProof/>
            <w:webHidden/>
          </w:rPr>
          <w:t>32</w:t>
        </w:r>
        <w:r>
          <w:rPr>
            <w:noProof/>
            <w:webHidden/>
          </w:rPr>
          <w:fldChar w:fldCharType="end"/>
        </w:r>
      </w:hyperlink>
    </w:p>
    <w:p w14:paraId="5CC138C0" w14:textId="3E0833F7" w:rsidR="00B166C3" w:rsidRDefault="00B166C3">
      <w:pPr>
        <w:pStyle w:val="TOC1"/>
        <w:rPr>
          <w:rFonts w:asciiTheme="minorHAnsi" w:eastAsiaTheme="minorEastAsia" w:hAnsiTheme="minorHAnsi"/>
          <w:b w:val="0"/>
          <w:color w:val="auto"/>
          <w:kern w:val="2"/>
          <w:sz w:val="24"/>
          <w:szCs w:val="24"/>
          <w:lang w:eastAsia="en-AU"/>
          <w14:ligatures w14:val="standardContextual"/>
        </w:rPr>
      </w:pPr>
      <w:hyperlink w:anchor="_Toc191553736" w:history="1">
        <w:r w:rsidRPr="000142DB">
          <w:rPr>
            <w:rStyle w:val="Hyperlink"/>
          </w:rPr>
          <w:t>Appendix C</w:t>
        </w:r>
        <w:r>
          <w:rPr>
            <w:rFonts w:asciiTheme="minorHAnsi" w:eastAsiaTheme="minorEastAsia" w:hAnsiTheme="minorHAnsi"/>
            <w:b w:val="0"/>
            <w:color w:val="auto"/>
            <w:kern w:val="2"/>
            <w:sz w:val="24"/>
            <w:szCs w:val="24"/>
            <w:lang w:eastAsia="en-AU"/>
            <w14:ligatures w14:val="standardContextual"/>
          </w:rPr>
          <w:tab/>
        </w:r>
        <w:r w:rsidRPr="000142DB">
          <w:rPr>
            <w:rStyle w:val="Hyperlink"/>
          </w:rPr>
          <w:t>Extension report (Form ER)</w:t>
        </w:r>
        <w:r>
          <w:rPr>
            <w:webHidden/>
          </w:rPr>
          <w:tab/>
        </w:r>
        <w:r>
          <w:rPr>
            <w:webHidden/>
          </w:rPr>
          <w:fldChar w:fldCharType="begin"/>
        </w:r>
        <w:r>
          <w:rPr>
            <w:webHidden/>
          </w:rPr>
          <w:instrText xml:space="preserve"> PAGEREF _Toc191553736 \h </w:instrText>
        </w:r>
        <w:r>
          <w:rPr>
            <w:webHidden/>
          </w:rPr>
        </w:r>
        <w:r>
          <w:rPr>
            <w:webHidden/>
          </w:rPr>
          <w:fldChar w:fldCharType="separate"/>
        </w:r>
        <w:r w:rsidR="00471945">
          <w:rPr>
            <w:webHidden/>
          </w:rPr>
          <w:t>34</w:t>
        </w:r>
        <w:r>
          <w:rPr>
            <w:webHidden/>
          </w:rPr>
          <w:fldChar w:fldCharType="end"/>
        </w:r>
      </w:hyperlink>
    </w:p>
    <w:p w14:paraId="03AD4216" w14:textId="7BAB11D0" w:rsidR="00016524" w:rsidRDefault="00440CA0" w:rsidP="00440CA0">
      <w:pPr>
        <w:pStyle w:val="unHeading1"/>
      </w:pPr>
      <w:r>
        <w:lastRenderedPageBreak/>
        <w:fldChar w:fldCharType="end"/>
      </w:r>
      <w:bookmarkStart w:id="7" w:name="_Toc191553708"/>
      <w:r w:rsidR="00016524">
        <w:t xml:space="preserve">List of </w:t>
      </w:r>
      <w:r w:rsidR="000444B5">
        <w:t>e</w:t>
      </w:r>
      <w:r w:rsidR="00016524">
        <w:t xml:space="preserve">ffective </w:t>
      </w:r>
      <w:r w:rsidR="000444B5">
        <w:t>p</w:t>
      </w:r>
      <w:r w:rsidR="00016524">
        <w:t>ages</w:t>
      </w:r>
      <w:bookmarkEnd w:id="7"/>
    </w:p>
    <w:tbl>
      <w:tblPr>
        <w:tblStyle w:val="SD-MOStable"/>
        <w:tblW w:w="0" w:type="auto"/>
        <w:tblLook w:val="0620" w:firstRow="1" w:lastRow="0" w:firstColumn="0" w:lastColumn="0" w:noHBand="1" w:noVBand="1"/>
      </w:tblPr>
      <w:tblGrid>
        <w:gridCol w:w="6658"/>
        <w:gridCol w:w="681"/>
        <w:gridCol w:w="1023"/>
        <w:gridCol w:w="1266"/>
      </w:tblGrid>
      <w:tr w:rsidR="004F0F7B" w:rsidRPr="004F0F7B" w14:paraId="1C2CE86E" w14:textId="77777777" w:rsidTr="004F0F7B">
        <w:trPr>
          <w:cnfStyle w:val="100000000000" w:firstRow="1" w:lastRow="0" w:firstColumn="0" w:lastColumn="0" w:oddVBand="0" w:evenVBand="0" w:oddHBand="0" w:evenHBand="0" w:firstRowFirstColumn="0" w:firstRowLastColumn="0" w:lastRowFirstColumn="0" w:lastRowLastColumn="0"/>
        </w:trPr>
        <w:tc>
          <w:tcPr>
            <w:tcW w:w="6658" w:type="dxa"/>
          </w:tcPr>
          <w:p w14:paraId="28CCFC78" w14:textId="77777777" w:rsidR="00983987" w:rsidRPr="004F0F7B" w:rsidRDefault="00983987" w:rsidP="004F0F7B">
            <w:r w:rsidRPr="004F0F7B">
              <w:t>Section</w:t>
            </w:r>
          </w:p>
        </w:tc>
        <w:tc>
          <w:tcPr>
            <w:tcW w:w="681" w:type="dxa"/>
          </w:tcPr>
          <w:p w14:paraId="5AFE3D17" w14:textId="77777777" w:rsidR="00983987" w:rsidRPr="004F0F7B" w:rsidRDefault="00983987" w:rsidP="004F0F7B">
            <w:r w:rsidRPr="004F0F7B">
              <w:t>Page</w:t>
            </w:r>
          </w:p>
        </w:tc>
        <w:tc>
          <w:tcPr>
            <w:tcW w:w="1023" w:type="dxa"/>
          </w:tcPr>
          <w:p w14:paraId="667A8FB8" w14:textId="77777777" w:rsidR="00983987" w:rsidRPr="004F0F7B" w:rsidRDefault="00983987" w:rsidP="004F0F7B">
            <w:r w:rsidRPr="004F0F7B">
              <w:t>Version</w:t>
            </w:r>
          </w:p>
        </w:tc>
        <w:tc>
          <w:tcPr>
            <w:tcW w:w="1266" w:type="dxa"/>
          </w:tcPr>
          <w:p w14:paraId="06E8630F" w14:textId="77777777" w:rsidR="00983987" w:rsidRPr="004F0F7B" w:rsidRDefault="00983987" w:rsidP="004F0F7B">
            <w:r w:rsidRPr="004F0F7B">
              <w:t>Date</w:t>
            </w:r>
          </w:p>
        </w:tc>
      </w:tr>
      <w:tr w:rsidR="004F0F7B" w14:paraId="7645CF94" w14:textId="77777777" w:rsidTr="004F0F7B">
        <w:tc>
          <w:tcPr>
            <w:tcW w:w="6658" w:type="dxa"/>
          </w:tcPr>
          <w:p w14:paraId="01DD7D5C" w14:textId="77777777" w:rsidR="00983987" w:rsidRDefault="00983987" w:rsidP="004F0F7B">
            <w:pPr>
              <w:pStyle w:val="Tabletext"/>
            </w:pPr>
          </w:p>
        </w:tc>
        <w:tc>
          <w:tcPr>
            <w:tcW w:w="681" w:type="dxa"/>
          </w:tcPr>
          <w:p w14:paraId="291EEB25" w14:textId="77777777" w:rsidR="00983987" w:rsidRDefault="00983987" w:rsidP="004F0F7B">
            <w:pPr>
              <w:pStyle w:val="Tabletext"/>
            </w:pPr>
          </w:p>
        </w:tc>
        <w:tc>
          <w:tcPr>
            <w:tcW w:w="1023" w:type="dxa"/>
          </w:tcPr>
          <w:p w14:paraId="222FB12E" w14:textId="77777777" w:rsidR="00983987" w:rsidRDefault="00983987" w:rsidP="004F0F7B">
            <w:pPr>
              <w:pStyle w:val="Tabletext"/>
            </w:pPr>
          </w:p>
        </w:tc>
        <w:tc>
          <w:tcPr>
            <w:tcW w:w="1266" w:type="dxa"/>
          </w:tcPr>
          <w:p w14:paraId="1AACE7D0" w14:textId="77777777" w:rsidR="00983987" w:rsidRDefault="00983987" w:rsidP="004F0F7B">
            <w:pPr>
              <w:pStyle w:val="Tabletext"/>
            </w:pPr>
          </w:p>
        </w:tc>
      </w:tr>
      <w:tr w:rsidR="00983987" w14:paraId="54F9193B" w14:textId="77777777" w:rsidTr="004F0F7B">
        <w:tc>
          <w:tcPr>
            <w:tcW w:w="6658" w:type="dxa"/>
          </w:tcPr>
          <w:p w14:paraId="6F3969BB" w14:textId="77777777" w:rsidR="00983987" w:rsidRDefault="00983987" w:rsidP="004F0F7B">
            <w:pPr>
              <w:pStyle w:val="Tabletext"/>
            </w:pPr>
          </w:p>
        </w:tc>
        <w:tc>
          <w:tcPr>
            <w:tcW w:w="681" w:type="dxa"/>
          </w:tcPr>
          <w:p w14:paraId="089A2CA3" w14:textId="77777777" w:rsidR="00983987" w:rsidRDefault="00983987" w:rsidP="004F0F7B">
            <w:pPr>
              <w:pStyle w:val="Tabletext"/>
            </w:pPr>
          </w:p>
        </w:tc>
        <w:tc>
          <w:tcPr>
            <w:tcW w:w="1023" w:type="dxa"/>
          </w:tcPr>
          <w:p w14:paraId="1DAF2CE1" w14:textId="77777777" w:rsidR="00983987" w:rsidRDefault="00983987" w:rsidP="004F0F7B">
            <w:pPr>
              <w:pStyle w:val="Tabletext"/>
            </w:pPr>
          </w:p>
        </w:tc>
        <w:tc>
          <w:tcPr>
            <w:tcW w:w="1266" w:type="dxa"/>
          </w:tcPr>
          <w:p w14:paraId="64596809" w14:textId="77777777" w:rsidR="00983987" w:rsidRDefault="00983987" w:rsidP="004F0F7B">
            <w:pPr>
              <w:pStyle w:val="Tabletext"/>
            </w:pPr>
          </w:p>
        </w:tc>
      </w:tr>
      <w:tr w:rsidR="004F0F7B" w14:paraId="482B5827" w14:textId="77777777" w:rsidTr="004F0F7B">
        <w:tc>
          <w:tcPr>
            <w:tcW w:w="6658" w:type="dxa"/>
          </w:tcPr>
          <w:p w14:paraId="7349BEDA" w14:textId="77777777" w:rsidR="00983987" w:rsidRDefault="00983987" w:rsidP="004F0F7B">
            <w:pPr>
              <w:pStyle w:val="Tabletext"/>
            </w:pPr>
          </w:p>
        </w:tc>
        <w:tc>
          <w:tcPr>
            <w:tcW w:w="681" w:type="dxa"/>
          </w:tcPr>
          <w:p w14:paraId="6F2BA9E7" w14:textId="77777777" w:rsidR="00983987" w:rsidRDefault="00983987" w:rsidP="004F0F7B">
            <w:pPr>
              <w:pStyle w:val="Tabletext"/>
            </w:pPr>
          </w:p>
        </w:tc>
        <w:tc>
          <w:tcPr>
            <w:tcW w:w="1023" w:type="dxa"/>
          </w:tcPr>
          <w:p w14:paraId="7921F4BB" w14:textId="77777777" w:rsidR="00983987" w:rsidRDefault="00983987" w:rsidP="004F0F7B">
            <w:pPr>
              <w:pStyle w:val="Tabletext"/>
            </w:pPr>
          </w:p>
        </w:tc>
        <w:tc>
          <w:tcPr>
            <w:tcW w:w="1266" w:type="dxa"/>
          </w:tcPr>
          <w:p w14:paraId="26B6A6D7" w14:textId="77777777" w:rsidR="00983987" w:rsidRDefault="00983987" w:rsidP="004F0F7B">
            <w:pPr>
              <w:pStyle w:val="Tabletext"/>
            </w:pPr>
          </w:p>
        </w:tc>
      </w:tr>
      <w:tr w:rsidR="00983987" w14:paraId="46EA51C6" w14:textId="77777777" w:rsidTr="004F0F7B">
        <w:tc>
          <w:tcPr>
            <w:tcW w:w="6658" w:type="dxa"/>
          </w:tcPr>
          <w:p w14:paraId="41E1A609" w14:textId="77777777" w:rsidR="00983987" w:rsidRDefault="00983987" w:rsidP="004F0F7B">
            <w:pPr>
              <w:pStyle w:val="Tabletext"/>
            </w:pPr>
          </w:p>
        </w:tc>
        <w:tc>
          <w:tcPr>
            <w:tcW w:w="681" w:type="dxa"/>
          </w:tcPr>
          <w:p w14:paraId="08AB8742" w14:textId="77777777" w:rsidR="00983987" w:rsidRDefault="00983987" w:rsidP="004F0F7B">
            <w:pPr>
              <w:pStyle w:val="Tabletext"/>
            </w:pPr>
          </w:p>
        </w:tc>
        <w:tc>
          <w:tcPr>
            <w:tcW w:w="1023" w:type="dxa"/>
          </w:tcPr>
          <w:p w14:paraId="3770963D" w14:textId="77777777" w:rsidR="00983987" w:rsidRDefault="00983987" w:rsidP="004F0F7B">
            <w:pPr>
              <w:pStyle w:val="Tabletext"/>
            </w:pPr>
          </w:p>
        </w:tc>
        <w:tc>
          <w:tcPr>
            <w:tcW w:w="1266" w:type="dxa"/>
          </w:tcPr>
          <w:p w14:paraId="754082E4" w14:textId="77777777" w:rsidR="00983987" w:rsidRDefault="00983987" w:rsidP="004F0F7B">
            <w:pPr>
              <w:pStyle w:val="Tabletext"/>
            </w:pPr>
          </w:p>
        </w:tc>
      </w:tr>
      <w:tr w:rsidR="004F0F7B" w14:paraId="3895E132" w14:textId="77777777" w:rsidTr="004F0F7B">
        <w:tc>
          <w:tcPr>
            <w:tcW w:w="6658" w:type="dxa"/>
          </w:tcPr>
          <w:p w14:paraId="264FF6F7" w14:textId="77777777" w:rsidR="00983987" w:rsidRDefault="00983987" w:rsidP="004F0F7B">
            <w:pPr>
              <w:pStyle w:val="Tabletext"/>
            </w:pPr>
          </w:p>
        </w:tc>
        <w:tc>
          <w:tcPr>
            <w:tcW w:w="681" w:type="dxa"/>
          </w:tcPr>
          <w:p w14:paraId="64C239FE" w14:textId="77777777" w:rsidR="00983987" w:rsidRDefault="00983987" w:rsidP="004F0F7B">
            <w:pPr>
              <w:pStyle w:val="Tabletext"/>
            </w:pPr>
          </w:p>
        </w:tc>
        <w:tc>
          <w:tcPr>
            <w:tcW w:w="1023" w:type="dxa"/>
          </w:tcPr>
          <w:p w14:paraId="0A37C46E" w14:textId="77777777" w:rsidR="00983987" w:rsidRDefault="00983987" w:rsidP="004F0F7B">
            <w:pPr>
              <w:pStyle w:val="Tabletext"/>
            </w:pPr>
          </w:p>
        </w:tc>
        <w:tc>
          <w:tcPr>
            <w:tcW w:w="1266" w:type="dxa"/>
          </w:tcPr>
          <w:p w14:paraId="18776CCE" w14:textId="77777777" w:rsidR="00983987" w:rsidRDefault="00983987" w:rsidP="004F0F7B">
            <w:pPr>
              <w:pStyle w:val="Tabletext"/>
            </w:pPr>
          </w:p>
        </w:tc>
      </w:tr>
      <w:tr w:rsidR="00983987" w14:paraId="1298917E" w14:textId="77777777" w:rsidTr="004F0F7B">
        <w:tc>
          <w:tcPr>
            <w:tcW w:w="6658" w:type="dxa"/>
          </w:tcPr>
          <w:p w14:paraId="68ED0424" w14:textId="77777777" w:rsidR="00983987" w:rsidRDefault="00983987" w:rsidP="004F0F7B">
            <w:pPr>
              <w:pStyle w:val="Tabletext"/>
            </w:pPr>
          </w:p>
        </w:tc>
        <w:tc>
          <w:tcPr>
            <w:tcW w:w="681" w:type="dxa"/>
          </w:tcPr>
          <w:p w14:paraId="67C4D622" w14:textId="77777777" w:rsidR="00983987" w:rsidRDefault="00983987" w:rsidP="004F0F7B">
            <w:pPr>
              <w:pStyle w:val="Tabletext"/>
            </w:pPr>
          </w:p>
        </w:tc>
        <w:tc>
          <w:tcPr>
            <w:tcW w:w="1023" w:type="dxa"/>
          </w:tcPr>
          <w:p w14:paraId="0557B644" w14:textId="77777777" w:rsidR="00983987" w:rsidRDefault="00983987" w:rsidP="004F0F7B">
            <w:pPr>
              <w:pStyle w:val="Tabletext"/>
            </w:pPr>
          </w:p>
        </w:tc>
        <w:tc>
          <w:tcPr>
            <w:tcW w:w="1266" w:type="dxa"/>
          </w:tcPr>
          <w:p w14:paraId="10F7EF00" w14:textId="77777777" w:rsidR="00983987" w:rsidRDefault="00983987" w:rsidP="004F0F7B">
            <w:pPr>
              <w:pStyle w:val="Tabletext"/>
            </w:pPr>
          </w:p>
        </w:tc>
      </w:tr>
      <w:tr w:rsidR="004F0F7B" w14:paraId="0E68EF7F" w14:textId="77777777" w:rsidTr="004F0F7B">
        <w:tc>
          <w:tcPr>
            <w:tcW w:w="6658" w:type="dxa"/>
          </w:tcPr>
          <w:p w14:paraId="021254FC" w14:textId="77777777" w:rsidR="00983987" w:rsidRDefault="00983987" w:rsidP="004F0F7B">
            <w:pPr>
              <w:pStyle w:val="Tabletext"/>
            </w:pPr>
          </w:p>
        </w:tc>
        <w:tc>
          <w:tcPr>
            <w:tcW w:w="681" w:type="dxa"/>
          </w:tcPr>
          <w:p w14:paraId="14530298" w14:textId="77777777" w:rsidR="00983987" w:rsidRDefault="00983987" w:rsidP="004F0F7B">
            <w:pPr>
              <w:pStyle w:val="Tabletext"/>
            </w:pPr>
          </w:p>
        </w:tc>
        <w:tc>
          <w:tcPr>
            <w:tcW w:w="1023" w:type="dxa"/>
          </w:tcPr>
          <w:p w14:paraId="4F9739CB" w14:textId="77777777" w:rsidR="00983987" w:rsidRDefault="00983987" w:rsidP="004F0F7B">
            <w:pPr>
              <w:pStyle w:val="Tabletext"/>
            </w:pPr>
          </w:p>
        </w:tc>
        <w:tc>
          <w:tcPr>
            <w:tcW w:w="1266" w:type="dxa"/>
          </w:tcPr>
          <w:p w14:paraId="7790F08B" w14:textId="77777777" w:rsidR="00983987" w:rsidRDefault="00983987" w:rsidP="004F0F7B">
            <w:pPr>
              <w:pStyle w:val="Tabletext"/>
            </w:pPr>
          </w:p>
        </w:tc>
      </w:tr>
      <w:tr w:rsidR="00983987" w14:paraId="6FA6CC32" w14:textId="77777777" w:rsidTr="004F0F7B">
        <w:tc>
          <w:tcPr>
            <w:tcW w:w="6658" w:type="dxa"/>
          </w:tcPr>
          <w:p w14:paraId="6AB89D4C" w14:textId="77777777" w:rsidR="00983987" w:rsidRDefault="00983987" w:rsidP="004F0F7B">
            <w:pPr>
              <w:pStyle w:val="Tabletext"/>
            </w:pPr>
          </w:p>
        </w:tc>
        <w:tc>
          <w:tcPr>
            <w:tcW w:w="681" w:type="dxa"/>
          </w:tcPr>
          <w:p w14:paraId="4777555C" w14:textId="77777777" w:rsidR="00983987" w:rsidRDefault="00983987" w:rsidP="004F0F7B">
            <w:pPr>
              <w:pStyle w:val="Tabletext"/>
            </w:pPr>
          </w:p>
        </w:tc>
        <w:tc>
          <w:tcPr>
            <w:tcW w:w="1023" w:type="dxa"/>
          </w:tcPr>
          <w:p w14:paraId="481281B7" w14:textId="77777777" w:rsidR="00983987" w:rsidRDefault="00983987" w:rsidP="004F0F7B">
            <w:pPr>
              <w:pStyle w:val="Tabletext"/>
            </w:pPr>
          </w:p>
        </w:tc>
        <w:tc>
          <w:tcPr>
            <w:tcW w:w="1266" w:type="dxa"/>
          </w:tcPr>
          <w:p w14:paraId="0907146A" w14:textId="77777777" w:rsidR="00983987" w:rsidRDefault="00983987" w:rsidP="004F0F7B">
            <w:pPr>
              <w:pStyle w:val="Tabletext"/>
            </w:pPr>
          </w:p>
        </w:tc>
      </w:tr>
      <w:tr w:rsidR="004F0F7B" w14:paraId="5392A6C2" w14:textId="77777777" w:rsidTr="004F0F7B">
        <w:tc>
          <w:tcPr>
            <w:tcW w:w="6658" w:type="dxa"/>
          </w:tcPr>
          <w:p w14:paraId="6CF48203" w14:textId="77777777" w:rsidR="00983987" w:rsidRDefault="00983987" w:rsidP="004F0F7B">
            <w:pPr>
              <w:pStyle w:val="Tabletext"/>
            </w:pPr>
          </w:p>
        </w:tc>
        <w:tc>
          <w:tcPr>
            <w:tcW w:w="681" w:type="dxa"/>
          </w:tcPr>
          <w:p w14:paraId="7B2CA3FF" w14:textId="77777777" w:rsidR="00983987" w:rsidRDefault="00983987" w:rsidP="004F0F7B">
            <w:pPr>
              <w:pStyle w:val="Tabletext"/>
            </w:pPr>
          </w:p>
        </w:tc>
        <w:tc>
          <w:tcPr>
            <w:tcW w:w="1023" w:type="dxa"/>
          </w:tcPr>
          <w:p w14:paraId="7A9C7807" w14:textId="77777777" w:rsidR="00983987" w:rsidRDefault="00983987" w:rsidP="004F0F7B">
            <w:pPr>
              <w:pStyle w:val="Tabletext"/>
            </w:pPr>
          </w:p>
        </w:tc>
        <w:tc>
          <w:tcPr>
            <w:tcW w:w="1266" w:type="dxa"/>
          </w:tcPr>
          <w:p w14:paraId="5FB59143" w14:textId="77777777" w:rsidR="00983987" w:rsidRDefault="00983987" w:rsidP="004F0F7B">
            <w:pPr>
              <w:pStyle w:val="Tabletext"/>
            </w:pPr>
          </w:p>
        </w:tc>
      </w:tr>
      <w:tr w:rsidR="00983987" w14:paraId="2CF969A6" w14:textId="77777777" w:rsidTr="004F0F7B">
        <w:tc>
          <w:tcPr>
            <w:tcW w:w="6658" w:type="dxa"/>
          </w:tcPr>
          <w:p w14:paraId="3C143E23" w14:textId="77777777" w:rsidR="00983987" w:rsidRDefault="00983987" w:rsidP="004F0F7B">
            <w:pPr>
              <w:pStyle w:val="Tabletext"/>
            </w:pPr>
          </w:p>
        </w:tc>
        <w:tc>
          <w:tcPr>
            <w:tcW w:w="681" w:type="dxa"/>
          </w:tcPr>
          <w:p w14:paraId="6FA0A080" w14:textId="77777777" w:rsidR="00983987" w:rsidRDefault="00983987" w:rsidP="004F0F7B">
            <w:pPr>
              <w:pStyle w:val="Tabletext"/>
            </w:pPr>
          </w:p>
        </w:tc>
        <w:tc>
          <w:tcPr>
            <w:tcW w:w="1023" w:type="dxa"/>
          </w:tcPr>
          <w:p w14:paraId="003A3BE6" w14:textId="77777777" w:rsidR="00983987" w:rsidRDefault="00983987" w:rsidP="004F0F7B">
            <w:pPr>
              <w:pStyle w:val="Tabletext"/>
            </w:pPr>
          </w:p>
        </w:tc>
        <w:tc>
          <w:tcPr>
            <w:tcW w:w="1266" w:type="dxa"/>
          </w:tcPr>
          <w:p w14:paraId="5518A186" w14:textId="77777777" w:rsidR="00983987" w:rsidRDefault="00983987" w:rsidP="004F0F7B">
            <w:pPr>
              <w:pStyle w:val="Tabletext"/>
            </w:pPr>
          </w:p>
        </w:tc>
      </w:tr>
      <w:tr w:rsidR="004F0F7B" w14:paraId="6B452951" w14:textId="77777777" w:rsidTr="004F0F7B">
        <w:tc>
          <w:tcPr>
            <w:tcW w:w="6658" w:type="dxa"/>
          </w:tcPr>
          <w:p w14:paraId="7756D09B" w14:textId="77777777" w:rsidR="00983987" w:rsidRDefault="00983987" w:rsidP="004F0F7B">
            <w:pPr>
              <w:pStyle w:val="Tabletext"/>
            </w:pPr>
          </w:p>
        </w:tc>
        <w:tc>
          <w:tcPr>
            <w:tcW w:w="681" w:type="dxa"/>
          </w:tcPr>
          <w:p w14:paraId="588DB934" w14:textId="77777777" w:rsidR="00983987" w:rsidRDefault="00983987" w:rsidP="004F0F7B">
            <w:pPr>
              <w:pStyle w:val="Tabletext"/>
            </w:pPr>
          </w:p>
        </w:tc>
        <w:tc>
          <w:tcPr>
            <w:tcW w:w="1023" w:type="dxa"/>
          </w:tcPr>
          <w:p w14:paraId="5006D323" w14:textId="77777777" w:rsidR="00983987" w:rsidRDefault="00983987" w:rsidP="004F0F7B">
            <w:pPr>
              <w:pStyle w:val="Tabletext"/>
            </w:pPr>
          </w:p>
        </w:tc>
        <w:tc>
          <w:tcPr>
            <w:tcW w:w="1266" w:type="dxa"/>
          </w:tcPr>
          <w:p w14:paraId="30DEB7FD" w14:textId="77777777" w:rsidR="00983987" w:rsidRDefault="00983987" w:rsidP="004F0F7B">
            <w:pPr>
              <w:pStyle w:val="Tabletext"/>
            </w:pPr>
          </w:p>
        </w:tc>
      </w:tr>
      <w:tr w:rsidR="00983987" w14:paraId="0ACD4D84" w14:textId="77777777" w:rsidTr="004F0F7B">
        <w:tc>
          <w:tcPr>
            <w:tcW w:w="6658" w:type="dxa"/>
          </w:tcPr>
          <w:p w14:paraId="574F0268" w14:textId="77777777" w:rsidR="00983987" w:rsidRDefault="00983987" w:rsidP="004F0F7B">
            <w:pPr>
              <w:pStyle w:val="Tabletext"/>
            </w:pPr>
          </w:p>
        </w:tc>
        <w:tc>
          <w:tcPr>
            <w:tcW w:w="681" w:type="dxa"/>
          </w:tcPr>
          <w:p w14:paraId="0D1C44E6" w14:textId="77777777" w:rsidR="00983987" w:rsidRDefault="00983987" w:rsidP="004F0F7B">
            <w:pPr>
              <w:pStyle w:val="Tabletext"/>
            </w:pPr>
          </w:p>
        </w:tc>
        <w:tc>
          <w:tcPr>
            <w:tcW w:w="1023" w:type="dxa"/>
          </w:tcPr>
          <w:p w14:paraId="108BDB5D" w14:textId="77777777" w:rsidR="00983987" w:rsidRDefault="00983987" w:rsidP="004F0F7B">
            <w:pPr>
              <w:pStyle w:val="Tabletext"/>
            </w:pPr>
          </w:p>
        </w:tc>
        <w:tc>
          <w:tcPr>
            <w:tcW w:w="1266" w:type="dxa"/>
          </w:tcPr>
          <w:p w14:paraId="606B2DEA" w14:textId="77777777" w:rsidR="00983987" w:rsidRDefault="00983987" w:rsidP="004F0F7B">
            <w:pPr>
              <w:pStyle w:val="Tabletext"/>
            </w:pPr>
          </w:p>
        </w:tc>
      </w:tr>
      <w:tr w:rsidR="004F0F7B" w14:paraId="4EF4A40B" w14:textId="77777777" w:rsidTr="004F0F7B">
        <w:tc>
          <w:tcPr>
            <w:tcW w:w="6658" w:type="dxa"/>
          </w:tcPr>
          <w:p w14:paraId="01237CD3" w14:textId="77777777" w:rsidR="00983987" w:rsidRDefault="00983987" w:rsidP="004F0F7B">
            <w:pPr>
              <w:pStyle w:val="Tabletext"/>
            </w:pPr>
          </w:p>
        </w:tc>
        <w:tc>
          <w:tcPr>
            <w:tcW w:w="681" w:type="dxa"/>
          </w:tcPr>
          <w:p w14:paraId="49786326" w14:textId="77777777" w:rsidR="00983987" w:rsidRDefault="00983987" w:rsidP="004F0F7B">
            <w:pPr>
              <w:pStyle w:val="Tabletext"/>
            </w:pPr>
          </w:p>
        </w:tc>
        <w:tc>
          <w:tcPr>
            <w:tcW w:w="1023" w:type="dxa"/>
          </w:tcPr>
          <w:p w14:paraId="2A808100" w14:textId="77777777" w:rsidR="00983987" w:rsidRDefault="00983987" w:rsidP="004F0F7B">
            <w:pPr>
              <w:pStyle w:val="Tabletext"/>
            </w:pPr>
          </w:p>
        </w:tc>
        <w:tc>
          <w:tcPr>
            <w:tcW w:w="1266" w:type="dxa"/>
          </w:tcPr>
          <w:p w14:paraId="1EE193ED" w14:textId="77777777" w:rsidR="00983987" w:rsidRDefault="00983987" w:rsidP="004F0F7B">
            <w:pPr>
              <w:pStyle w:val="Tabletext"/>
            </w:pPr>
          </w:p>
        </w:tc>
      </w:tr>
      <w:tr w:rsidR="00983987" w14:paraId="5A59CB43" w14:textId="77777777" w:rsidTr="004F0F7B">
        <w:tc>
          <w:tcPr>
            <w:tcW w:w="6658" w:type="dxa"/>
          </w:tcPr>
          <w:p w14:paraId="1A4615A3" w14:textId="77777777" w:rsidR="00983987" w:rsidRDefault="00983987" w:rsidP="004F0F7B">
            <w:pPr>
              <w:pStyle w:val="Tabletext"/>
            </w:pPr>
          </w:p>
        </w:tc>
        <w:tc>
          <w:tcPr>
            <w:tcW w:w="681" w:type="dxa"/>
          </w:tcPr>
          <w:p w14:paraId="0DB8C750" w14:textId="77777777" w:rsidR="00983987" w:rsidRDefault="00983987" w:rsidP="004F0F7B">
            <w:pPr>
              <w:pStyle w:val="Tabletext"/>
            </w:pPr>
          </w:p>
        </w:tc>
        <w:tc>
          <w:tcPr>
            <w:tcW w:w="1023" w:type="dxa"/>
          </w:tcPr>
          <w:p w14:paraId="04C30B47" w14:textId="77777777" w:rsidR="00983987" w:rsidRDefault="00983987" w:rsidP="004F0F7B">
            <w:pPr>
              <w:pStyle w:val="Tabletext"/>
            </w:pPr>
          </w:p>
        </w:tc>
        <w:tc>
          <w:tcPr>
            <w:tcW w:w="1266" w:type="dxa"/>
          </w:tcPr>
          <w:p w14:paraId="499453A5" w14:textId="77777777" w:rsidR="00983987" w:rsidRDefault="00983987" w:rsidP="004F0F7B">
            <w:pPr>
              <w:pStyle w:val="Tabletext"/>
            </w:pPr>
          </w:p>
        </w:tc>
      </w:tr>
      <w:tr w:rsidR="004F0F7B" w14:paraId="5B6A3F94" w14:textId="77777777" w:rsidTr="004F0F7B">
        <w:tc>
          <w:tcPr>
            <w:tcW w:w="6658" w:type="dxa"/>
          </w:tcPr>
          <w:p w14:paraId="41D7BFE0" w14:textId="77777777" w:rsidR="00983987" w:rsidRDefault="00983987" w:rsidP="004F0F7B">
            <w:pPr>
              <w:pStyle w:val="Tabletext"/>
            </w:pPr>
          </w:p>
        </w:tc>
        <w:tc>
          <w:tcPr>
            <w:tcW w:w="681" w:type="dxa"/>
          </w:tcPr>
          <w:p w14:paraId="0CE8DBDB" w14:textId="77777777" w:rsidR="00983987" w:rsidRDefault="00983987" w:rsidP="004F0F7B">
            <w:pPr>
              <w:pStyle w:val="Tabletext"/>
            </w:pPr>
          </w:p>
        </w:tc>
        <w:tc>
          <w:tcPr>
            <w:tcW w:w="1023" w:type="dxa"/>
          </w:tcPr>
          <w:p w14:paraId="5C470E1D" w14:textId="77777777" w:rsidR="00983987" w:rsidRDefault="00983987" w:rsidP="004F0F7B">
            <w:pPr>
              <w:pStyle w:val="Tabletext"/>
            </w:pPr>
          </w:p>
        </w:tc>
        <w:tc>
          <w:tcPr>
            <w:tcW w:w="1266" w:type="dxa"/>
          </w:tcPr>
          <w:p w14:paraId="2CF55929" w14:textId="77777777" w:rsidR="00983987" w:rsidRDefault="00983987" w:rsidP="004F0F7B">
            <w:pPr>
              <w:pStyle w:val="Tabletext"/>
            </w:pPr>
          </w:p>
        </w:tc>
      </w:tr>
      <w:tr w:rsidR="00983987" w14:paraId="269D3C39" w14:textId="77777777" w:rsidTr="004F0F7B">
        <w:tc>
          <w:tcPr>
            <w:tcW w:w="6658" w:type="dxa"/>
          </w:tcPr>
          <w:p w14:paraId="1615E7C3" w14:textId="77777777" w:rsidR="00983987" w:rsidRDefault="00983987" w:rsidP="004F0F7B">
            <w:pPr>
              <w:pStyle w:val="Tabletext"/>
            </w:pPr>
          </w:p>
        </w:tc>
        <w:tc>
          <w:tcPr>
            <w:tcW w:w="681" w:type="dxa"/>
          </w:tcPr>
          <w:p w14:paraId="6168D2E5" w14:textId="77777777" w:rsidR="00983987" w:rsidRDefault="00983987" w:rsidP="004F0F7B">
            <w:pPr>
              <w:pStyle w:val="Tabletext"/>
            </w:pPr>
          </w:p>
        </w:tc>
        <w:tc>
          <w:tcPr>
            <w:tcW w:w="1023" w:type="dxa"/>
          </w:tcPr>
          <w:p w14:paraId="0D6F77BB" w14:textId="77777777" w:rsidR="00983987" w:rsidRDefault="00983987" w:rsidP="004F0F7B">
            <w:pPr>
              <w:pStyle w:val="Tabletext"/>
            </w:pPr>
          </w:p>
        </w:tc>
        <w:tc>
          <w:tcPr>
            <w:tcW w:w="1266" w:type="dxa"/>
          </w:tcPr>
          <w:p w14:paraId="085100ED" w14:textId="77777777" w:rsidR="00983987" w:rsidRDefault="00983987" w:rsidP="004F0F7B">
            <w:pPr>
              <w:pStyle w:val="Tabletext"/>
            </w:pPr>
          </w:p>
        </w:tc>
      </w:tr>
      <w:tr w:rsidR="004F0F7B" w14:paraId="21ACFA30" w14:textId="77777777" w:rsidTr="004F0F7B">
        <w:tc>
          <w:tcPr>
            <w:tcW w:w="6658" w:type="dxa"/>
          </w:tcPr>
          <w:p w14:paraId="791C0C0E" w14:textId="77777777" w:rsidR="00983987" w:rsidRDefault="00983987" w:rsidP="004F0F7B">
            <w:pPr>
              <w:pStyle w:val="Tabletext"/>
            </w:pPr>
          </w:p>
        </w:tc>
        <w:tc>
          <w:tcPr>
            <w:tcW w:w="681" w:type="dxa"/>
          </w:tcPr>
          <w:p w14:paraId="44075B83" w14:textId="77777777" w:rsidR="00983987" w:rsidRDefault="00983987" w:rsidP="004F0F7B">
            <w:pPr>
              <w:pStyle w:val="Tabletext"/>
            </w:pPr>
          </w:p>
        </w:tc>
        <w:tc>
          <w:tcPr>
            <w:tcW w:w="1023" w:type="dxa"/>
          </w:tcPr>
          <w:p w14:paraId="694E961E" w14:textId="77777777" w:rsidR="00983987" w:rsidRDefault="00983987" w:rsidP="004F0F7B">
            <w:pPr>
              <w:pStyle w:val="Tabletext"/>
            </w:pPr>
          </w:p>
        </w:tc>
        <w:tc>
          <w:tcPr>
            <w:tcW w:w="1266" w:type="dxa"/>
          </w:tcPr>
          <w:p w14:paraId="06E1DB76" w14:textId="77777777" w:rsidR="00983987" w:rsidRDefault="00983987" w:rsidP="004F0F7B">
            <w:pPr>
              <w:pStyle w:val="Tabletext"/>
            </w:pPr>
          </w:p>
        </w:tc>
      </w:tr>
      <w:tr w:rsidR="00983987" w14:paraId="4CA6DA6F" w14:textId="77777777" w:rsidTr="004F0F7B">
        <w:tc>
          <w:tcPr>
            <w:tcW w:w="6658" w:type="dxa"/>
          </w:tcPr>
          <w:p w14:paraId="0406BF62" w14:textId="77777777" w:rsidR="00983987" w:rsidRDefault="00983987" w:rsidP="004F0F7B">
            <w:pPr>
              <w:pStyle w:val="Tabletext"/>
            </w:pPr>
          </w:p>
        </w:tc>
        <w:tc>
          <w:tcPr>
            <w:tcW w:w="681" w:type="dxa"/>
          </w:tcPr>
          <w:p w14:paraId="11E8D212" w14:textId="77777777" w:rsidR="00983987" w:rsidRDefault="00983987" w:rsidP="004F0F7B">
            <w:pPr>
              <w:pStyle w:val="Tabletext"/>
            </w:pPr>
          </w:p>
        </w:tc>
        <w:tc>
          <w:tcPr>
            <w:tcW w:w="1023" w:type="dxa"/>
          </w:tcPr>
          <w:p w14:paraId="2BCFAA3F" w14:textId="77777777" w:rsidR="00983987" w:rsidRDefault="00983987" w:rsidP="004F0F7B">
            <w:pPr>
              <w:pStyle w:val="Tabletext"/>
            </w:pPr>
          </w:p>
        </w:tc>
        <w:tc>
          <w:tcPr>
            <w:tcW w:w="1266" w:type="dxa"/>
          </w:tcPr>
          <w:p w14:paraId="58C30515" w14:textId="77777777" w:rsidR="00983987" w:rsidRDefault="00983987" w:rsidP="004F0F7B">
            <w:pPr>
              <w:pStyle w:val="Tabletext"/>
            </w:pPr>
          </w:p>
        </w:tc>
      </w:tr>
      <w:tr w:rsidR="00983987" w14:paraId="1B93D6A8" w14:textId="77777777" w:rsidTr="004F0F7B">
        <w:tc>
          <w:tcPr>
            <w:tcW w:w="6658" w:type="dxa"/>
          </w:tcPr>
          <w:p w14:paraId="3816AC11" w14:textId="77777777" w:rsidR="00983987" w:rsidRDefault="00983987" w:rsidP="004F0F7B">
            <w:pPr>
              <w:pStyle w:val="Tabletext"/>
            </w:pPr>
          </w:p>
        </w:tc>
        <w:tc>
          <w:tcPr>
            <w:tcW w:w="681" w:type="dxa"/>
          </w:tcPr>
          <w:p w14:paraId="58D3D68D" w14:textId="77777777" w:rsidR="00983987" w:rsidRDefault="00983987" w:rsidP="004F0F7B">
            <w:pPr>
              <w:pStyle w:val="Tabletext"/>
            </w:pPr>
          </w:p>
        </w:tc>
        <w:tc>
          <w:tcPr>
            <w:tcW w:w="1023" w:type="dxa"/>
          </w:tcPr>
          <w:p w14:paraId="51DAB8E9" w14:textId="77777777" w:rsidR="00983987" w:rsidRDefault="00983987" w:rsidP="004F0F7B">
            <w:pPr>
              <w:pStyle w:val="Tabletext"/>
            </w:pPr>
          </w:p>
        </w:tc>
        <w:tc>
          <w:tcPr>
            <w:tcW w:w="1266" w:type="dxa"/>
          </w:tcPr>
          <w:p w14:paraId="4EF4ACBE" w14:textId="77777777" w:rsidR="00983987" w:rsidRDefault="00983987" w:rsidP="004F0F7B">
            <w:pPr>
              <w:pStyle w:val="Tabletext"/>
            </w:pPr>
          </w:p>
        </w:tc>
      </w:tr>
      <w:tr w:rsidR="004F0F7B" w14:paraId="11DDF1E0" w14:textId="77777777" w:rsidTr="004F0F7B">
        <w:tc>
          <w:tcPr>
            <w:tcW w:w="6658" w:type="dxa"/>
          </w:tcPr>
          <w:p w14:paraId="119EB883" w14:textId="77777777" w:rsidR="00983987" w:rsidRDefault="00983987" w:rsidP="004F0F7B">
            <w:pPr>
              <w:pStyle w:val="Tabletext"/>
            </w:pPr>
          </w:p>
        </w:tc>
        <w:tc>
          <w:tcPr>
            <w:tcW w:w="681" w:type="dxa"/>
          </w:tcPr>
          <w:p w14:paraId="11192607" w14:textId="77777777" w:rsidR="00983987" w:rsidRDefault="00983987" w:rsidP="004F0F7B">
            <w:pPr>
              <w:pStyle w:val="Tabletext"/>
            </w:pPr>
          </w:p>
        </w:tc>
        <w:tc>
          <w:tcPr>
            <w:tcW w:w="1023" w:type="dxa"/>
          </w:tcPr>
          <w:p w14:paraId="0CD48302" w14:textId="77777777" w:rsidR="00983987" w:rsidRDefault="00983987" w:rsidP="004F0F7B">
            <w:pPr>
              <w:pStyle w:val="Tabletext"/>
            </w:pPr>
          </w:p>
        </w:tc>
        <w:tc>
          <w:tcPr>
            <w:tcW w:w="1266" w:type="dxa"/>
          </w:tcPr>
          <w:p w14:paraId="4FB29A80" w14:textId="77777777" w:rsidR="00983987" w:rsidRDefault="00983987" w:rsidP="004F0F7B">
            <w:pPr>
              <w:pStyle w:val="Tabletext"/>
            </w:pPr>
          </w:p>
        </w:tc>
      </w:tr>
      <w:tr w:rsidR="00983987" w14:paraId="34B3131F" w14:textId="77777777" w:rsidTr="004F0F7B">
        <w:tc>
          <w:tcPr>
            <w:tcW w:w="6658" w:type="dxa"/>
          </w:tcPr>
          <w:p w14:paraId="0A94DBE5" w14:textId="77777777" w:rsidR="00983987" w:rsidRDefault="00983987" w:rsidP="004F0F7B">
            <w:pPr>
              <w:pStyle w:val="Tabletext"/>
            </w:pPr>
          </w:p>
        </w:tc>
        <w:tc>
          <w:tcPr>
            <w:tcW w:w="681" w:type="dxa"/>
          </w:tcPr>
          <w:p w14:paraId="0BC4988A" w14:textId="77777777" w:rsidR="00983987" w:rsidRDefault="00983987" w:rsidP="004F0F7B">
            <w:pPr>
              <w:pStyle w:val="Tabletext"/>
            </w:pPr>
          </w:p>
        </w:tc>
        <w:tc>
          <w:tcPr>
            <w:tcW w:w="1023" w:type="dxa"/>
          </w:tcPr>
          <w:p w14:paraId="101CB064" w14:textId="77777777" w:rsidR="00983987" w:rsidRDefault="00983987" w:rsidP="004F0F7B">
            <w:pPr>
              <w:pStyle w:val="Tabletext"/>
            </w:pPr>
          </w:p>
        </w:tc>
        <w:tc>
          <w:tcPr>
            <w:tcW w:w="1266" w:type="dxa"/>
          </w:tcPr>
          <w:p w14:paraId="37A7A008" w14:textId="77777777" w:rsidR="00983987" w:rsidRDefault="00983987" w:rsidP="004F0F7B">
            <w:pPr>
              <w:pStyle w:val="Tabletext"/>
            </w:pPr>
          </w:p>
        </w:tc>
      </w:tr>
      <w:tr w:rsidR="004F0F7B" w14:paraId="6C4D43D3" w14:textId="77777777" w:rsidTr="004F0F7B">
        <w:tc>
          <w:tcPr>
            <w:tcW w:w="6658" w:type="dxa"/>
          </w:tcPr>
          <w:p w14:paraId="54F15949" w14:textId="77777777" w:rsidR="00983987" w:rsidRDefault="00983987" w:rsidP="004F0F7B">
            <w:pPr>
              <w:pStyle w:val="Tabletext"/>
            </w:pPr>
          </w:p>
        </w:tc>
        <w:tc>
          <w:tcPr>
            <w:tcW w:w="681" w:type="dxa"/>
          </w:tcPr>
          <w:p w14:paraId="49FB3B3B" w14:textId="77777777" w:rsidR="00983987" w:rsidRDefault="00983987" w:rsidP="004F0F7B">
            <w:pPr>
              <w:pStyle w:val="Tabletext"/>
            </w:pPr>
          </w:p>
        </w:tc>
        <w:tc>
          <w:tcPr>
            <w:tcW w:w="1023" w:type="dxa"/>
          </w:tcPr>
          <w:p w14:paraId="461C2DFC" w14:textId="77777777" w:rsidR="00983987" w:rsidRDefault="00983987" w:rsidP="004F0F7B">
            <w:pPr>
              <w:pStyle w:val="Tabletext"/>
            </w:pPr>
          </w:p>
        </w:tc>
        <w:tc>
          <w:tcPr>
            <w:tcW w:w="1266" w:type="dxa"/>
          </w:tcPr>
          <w:p w14:paraId="421CF76F" w14:textId="77777777" w:rsidR="00983987" w:rsidRDefault="00983987" w:rsidP="004F0F7B">
            <w:pPr>
              <w:pStyle w:val="Tabletext"/>
            </w:pPr>
          </w:p>
        </w:tc>
      </w:tr>
      <w:tr w:rsidR="00983987" w14:paraId="3AFBC42C" w14:textId="77777777" w:rsidTr="004F0F7B">
        <w:tc>
          <w:tcPr>
            <w:tcW w:w="6658" w:type="dxa"/>
          </w:tcPr>
          <w:p w14:paraId="6B2FE212" w14:textId="77777777" w:rsidR="00983987" w:rsidRDefault="00983987" w:rsidP="004F0F7B">
            <w:pPr>
              <w:pStyle w:val="Tabletext"/>
            </w:pPr>
          </w:p>
        </w:tc>
        <w:tc>
          <w:tcPr>
            <w:tcW w:w="681" w:type="dxa"/>
          </w:tcPr>
          <w:p w14:paraId="2700C673" w14:textId="77777777" w:rsidR="00983987" w:rsidRDefault="00983987" w:rsidP="004F0F7B">
            <w:pPr>
              <w:pStyle w:val="Tabletext"/>
            </w:pPr>
          </w:p>
        </w:tc>
        <w:tc>
          <w:tcPr>
            <w:tcW w:w="1023" w:type="dxa"/>
          </w:tcPr>
          <w:p w14:paraId="63C9F1A2" w14:textId="77777777" w:rsidR="00983987" w:rsidRDefault="00983987" w:rsidP="004F0F7B">
            <w:pPr>
              <w:pStyle w:val="Tabletext"/>
            </w:pPr>
          </w:p>
        </w:tc>
        <w:tc>
          <w:tcPr>
            <w:tcW w:w="1266" w:type="dxa"/>
          </w:tcPr>
          <w:p w14:paraId="5547B51C" w14:textId="77777777" w:rsidR="00983987" w:rsidRDefault="00983987" w:rsidP="004F0F7B">
            <w:pPr>
              <w:pStyle w:val="Tabletext"/>
            </w:pPr>
          </w:p>
        </w:tc>
      </w:tr>
      <w:tr w:rsidR="004F0F7B" w14:paraId="1EEE1DD3" w14:textId="77777777" w:rsidTr="004F0F7B">
        <w:tc>
          <w:tcPr>
            <w:tcW w:w="6658" w:type="dxa"/>
          </w:tcPr>
          <w:p w14:paraId="67A18D05" w14:textId="77777777" w:rsidR="00983987" w:rsidRDefault="00983987" w:rsidP="004F0F7B">
            <w:pPr>
              <w:pStyle w:val="Tabletext"/>
            </w:pPr>
          </w:p>
        </w:tc>
        <w:tc>
          <w:tcPr>
            <w:tcW w:w="681" w:type="dxa"/>
          </w:tcPr>
          <w:p w14:paraId="3BABEC22" w14:textId="77777777" w:rsidR="00983987" w:rsidRDefault="00983987" w:rsidP="004F0F7B">
            <w:pPr>
              <w:pStyle w:val="Tabletext"/>
            </w:pPr>
          </w:p>
        </w:tc>
        <w:tc>
          <w:tcPr>
            <w:tcW w:w="1023" w:type="dxa"/>
          </w:tcPr>
          <w:p w14:paraId="4D8E9CBB" w14:textId="77777777" w:rsidR="00983987" w:rsidRDefault="00983987" w:rsidP="004F0F7B">
            <w:pPr>
              <w:pStyle w:val="Tabletext"/>
            </w:pPr>
          </w:p>
        </w:tc>
        <w:tc>
          <w:tcPr>
            <w:tcW w:w="1266" w:type="dxa"/>
          </w:tcPr>
          <w:p w14:paraId="731F9D9A" w14:textId="77777777" w:rsidR="00983987" w:rsidRDefault="00983987" w:rsidP="004F0F7B">
            <w:pPr>
              <w:pStyle w:val="Tabletext"/>
            </w:pPr>
          </w:p>
        </w:tc>
      </w:tr>
      <w:tr w:rsidR="00983987" w14:paraId="5EA13357" w14:textId="77777777" w:rsidTr="004F0F7B">
        <w:tc>
          <w:tcPr>
            <w:tcW w:w="6658" w:type="dxa"/>
          </w:tcPr>
          <w:p w14:paraId="2FFAEB50" w14:textId="77777777" w:rsidR="00983987" w:rsidRDefault="00983987" w:rsidP="004F0F7B">
            <w:pPr>
              <w:pStyle w:val="Tabletext"/>
            </w:pPr>
          </w:p>
        </w:tc>
        <w:tc>
          <w:tcPr>
            <w:tcW w:w="681" w:type="dxa"/>
          </w:tcPr>
          <w:p w14:paraId="482236BA" w14:textId="77777777" w:rsidR="00983987" w:rsidRDefault="00983987" w:rsidP="004F0F7B">
            <w:pPr>
              <w:pStyle w:val="Tabletext"/>
            </w:pPr>
          </w:p>
        </w:tc>
        <w:tc>
          <w:tcPr>
            <w:tcW w:w="1023" w:type="dxa"/>
          </w:tcPr>
          <w:p w14:paraId="639A4F2A" w14:textId="77777777" w:rsidR="00983987" w:rsidRDefault="00983987" w:rsidP="004F0F7B">
            <w:pPr>
              <w:pStyle w:val="Tabletext"/>
            </w:pPr>
          </w:p>
        </w:tc>
        <w:tc>
          <w:tcPr>
            <w:tcW w:w="1266" w:type="dxa"/>
          </w:tcPr>
          <w:p w14:paraId="31DBF70B" w14:textId="77777777" w:rsidR="00983987" w:rsidRDefault="00983987" w:rsidP="004F0F7B">
            <w:pPr>
              <w:pStyle w:val="Tabletext"/>
            </w:pPr>
          </w:p>
        </w:tc>
      </w:tr>
    </w:tbl>
    <w:p w14:paraId="4F7332D4" w14:textId="77777777" w:rsidR="00440CA0" w:rsidRPr="004D7A28" w:rsidRDefault="00440CA0" w:rsidP="00440CA0">
      <w:pPr>
        <w:pStyle w:val="unHeading1"/>
      </w:pPr>
      <w:bookmarkStart w:id="8" w:name="_Toc191553709"/>
      <w:r>
        <w:lastRenderedPageBreak/>
        <w:t>Amendment record/r</w:t>
      </w:r>
      <w:r w:rsidRPr="00D953F0">
        <w:t xml:space="preserve">evision </w:t>
      </w:r>
      <w:r w:rsidRPr="004D7A28">
        <w:t>history</w:t>
      </w:r>
      <w:bookmarkEnd w:id="8"/>
    </w:p>
    <w:p w14:paraId="1171BFF1" w14:textId="77777777" w:rsidR="00440CA0" w:rsidRDefault="00440CA0" w:rsidP="00440CA0">
      <w:r w:rsidRPr="00D953F0">
        <w:t xml:space="preserve">Amendments/revisions of this </w:t>
      </w:r>
      <w:r>
        <w:t>sample manual/exposition</w:t>
      </w:r>
      <w:r w:rsidRPr="00D953F0">
        <w:t xml:space="preserve"> are recorded below in order of most recent first.</w:t>
      </w:r>
    </w:p>
    <w:p w14:paraId="7FE216D6" w14:textId="20255468" w:rsidR="00420273" w:rsidRDefault="00420273" w:rsidP="00420273">
      <w:pPr>
        <w:pStyle w:val="TableTitle"/>
        <w:numPr>
          <w:ilvl w:val="0"/>
          <w:numId w:val="0"/>
        </w:numPr>
      </w:pPr>
      <w:r>
        <w:t xml:space="preserve">Table </w:t>
      </w:r>
      <w:r>
        <w:fldChar w:fldCharType="begin"/>
      </w:r>
      <w:r>
        <w:instrText xml:space="preserve"> SEQ Table \* ARABIC </w:instrText>
      </w:r>
      <w:r>
        <w:fldChar w:fldCharType="separate"/>
      </w:r>
      <w:r w:rsidR="00471945">
        <w:rPr>
          <w:noProof/>
        </w:rPr>
        <w:t>1</w:t>
      </w:r>
      <w:r>
        <w:fldChar w:fldCharType="end"/>
      </w:r>
      <w:r>
        <w:t xml:space="preserve"> </w:t>
      </w:r>
      <w:r w:rsidRPr="00962D25">
        <w:t>Revision history</w:t>
      </w:r>
    </w:p>
    <w:tbl>
      <w:tblPr>
        <w:tblStyle w:val="SD-MOStable"/>
        <w:tblW w:w="0" w:type="auto"/>
        <w:tblLook w:val="0620" w:firstRow="1" w:lastRow="0" w:firstColumn="0" w:lastColumn="0" w:noHBand="1" w:noVBand="1"/>
      </w:tblPr>
      <w:tblGrid>
        <w:gridCol w:w="2407"/>
        <w:gridCol w:w="2407"/>
        <w:gridCol w:w="2407"/>
        <w:gridCol w:w="2407"/>
      </w:tblGrid>
      <w:tr w:rsidR="00440CA0" w:rsidRPr="00962D25" w14:paraId="7A434340" w14:textId="77777777" w:rsidTr="00BD433D">
        <w:trPr>
          <w:cnfStyle w:val="100000000000" w:firstRow="1" w:lastRow="0" w:firstColumn="0" w:lastColumn="0" w:oddVBand="0" w:evenVBand="0" w:oddHBand="0" w:evenHBand="0" w:firstRowFirstColumn="0" w:firstRowLastColumn="0" w:lastRowFirstColumn="0" w:lastRowLastColumn="0"/>
        </w:trPr>
        <w:tc>
          <w:tcPr>
            <w:tcW w:w="2407" w:type="dxa"/>
          </w:tcPr>
          <w:p w14:paraId="691EB6D5" w14:textId="77777777" w:rsidR="00440CA0" w:rsidRPr="00962D25" w:rsidRDefault="00440CA0" w:rsidP="00BD433D">
            <w:r w:rsidRPr="00962D25">
              <w:t>Version No.</w:t>
            </w:r>
          </w:p>
        </w:tc>
        <w:tc>
          <w:tcPr>
            <w:tcW w:w="2407" w:type="dxa"/>
          </w:tcPr>
          <w:p w14:paraId="5A58F7BF" w14:textId="77777777" w:rsidR="00440CA0" w:rsidRPr="00962D25" w:rsidRDefault="00440CA0" w:rsidP="00BD433D">
            <w:r w:rsidRPr="00962D25">
              <w:t>Date</w:t>
            </w:r>
          </w:p>
        </w:tc>
        <w:tc>
          <w:tcPr>
            <w:tcW w:w="2407" w:type="dxa"/>
          </w:tcPr>
          <w:p w14:paraId="22254995" w14:textId="77777777" w:rsidR="00440CA0" w:rsidRPr="00962D25" w:rsidRDefault="00440CA0" w:rsidP="00BD433D">
            <w:r w:rsidRPr="00962D25">
              <w:t>Parts/Sections</w:t>
            </w:r>
          </w:p>
        </w:tc>
        <w:tc>
          <w:tcPr>
            <w:tcW w:w="2407" w:type="dxa"/>
          </w:tcPr>
          <w:p w14:paraId="0B84A1E3" w14:textId="77777777" w:rsidR="00440CA0" w:rsidRPr="00962D25" w:rsidRDefault="00440CA0" w:rsidP="00BD433D">
            <w:r w:rsidRPr="00962D25">
              <w:t>Details</w:t>
            </w:r>
          </w:p>
        </w:tc>
      </w:tr>
      <w:tr w:rsidR="00440CA0" w:rsidRPr="00264006" w14:paraId="1E95DB89" w14:textId="77777777" w:rsidTr="00BD433D">
        <w:tc>
          <w:tcPr>
            <w:tcW w:w="2407" w:type="dxa"/>
          </w:tcPr>
          <w:p w14:paraId="0177DA87" w14:textId="77777777" w:rsidR="00440CA0" w:rsidRPr="00264006" w:rsidRDefault="00440CA0" w:rsidP="00BD433D">
            <w:pPr>
              <w:pStyle w:val="Tabletext"/>
            </w:pPr>
          </w:p>
        </w:tc>
        <w:tc>
          <w:tcPr>
            <w:tcW w:w="2407" w:type="dxa"/>
          </w:tcPr>
          <w:p w14:paraId="6E070C49" w14:textId="77777777" w:rsidR="00440CA0" w:rsidRPr="00264006" w:rsidRDefault="00440CA0" w:rsidP="00BD433D">
            <w:pPr>
              <w:pStyle w:val="Tabletext"/>
            </w:pPr>
          </w:p>
        </w:tc>
        <w:tc>
          <w:tcPr>
            <w:tcW w:w="2407" w:type="dxa"/>
          </w:tcPr>
          <w:p w14:paraId="1F6F42E9" w14:textId="77777777" w:rsidR="00440CA0" w:rsidRPr="00264006" w:rsidRDefault="00440CA0" w:rsidP="00BD433D">
            <w:pPr>
              <w:pStyle w:val="Tabletext"/>
            </w:pPr>
          </w:p>
        </w:tc>
        <w:tc>
          <w:tcPr>
            <w:tcW w:w="2407" w:type="dxa"/>
          </w:tcPr>
          <w:p w14:paraId="0A66A35D" w14:textId="77777777" w:rsidR="00440CA0" w:rsidRPr="00264006" w:rsidRDefault="00440CA0" w:rsidP="00BD433D">
            <w:pPr>
              <w:pStyle w:val="Tabletext"/>
            </w:pPr>
          </w:p>
        </w:tc>
      </w:tr>
      <w:tr w:rsidR="00440CA0" w:rsidRPr="00264006" w14:paraId="42445E18" w14:textId="77777777" w:rsidTr="00BD433D">
        <w:tc>
          <w:tcPr>
            <w:tcW w:w="2407" w:type="dxa"/>
          </w:tcPr>
          <w:p w14:paraId="7613EBCF" w14:textId="77777777" w:rsidR="00440CA0" w:rsidRPr="00264006" w:rsidRDefault="00440CA0" w:rsidP="00BD433D">
            <w:pPr>
              <w:pStyle w:val="Tabletext"/>
            </w:pPr>
          </w:p>
        </w:tc>
        <w:tc>
          <w:tcPr>
            <w:tcW w:w="2407" w:type="dxa"/>
          </w:tcPr>
          <w:p w14:paraId="754A6A9E" w14:textId="77777777" w:rsidR="00440CA0" w:rsidRPr="00264006" w:rsidRDefault="00440CA0" w:rsidP="00BD433D">
            <w:pPr>
              <w:pStyle w:val="Tabletext"/>
            </w:pPr>
          </w:p>
        </w:tc>
        <w:tc>
          <w:tcPr>
            <w:tcW w:w="2407" w:type="dxa"/>
          </w:tcPr>
          <w:p w14:paraId="42E92A81" w14:textId="77777777" w:rsidR="00440CA0" w:rsidRPr="00264006" w:rsidRDefault="00440CA0" w:rsidP="00BD433D">
            <w:pPr>
              <w:pStyle w:val="Tabletext"/>
            </w:pPr>
          </w:p>
        </w:tc>
        <w:tc>
          <w:tcPr>
            <w:tcW w:w="2407" w:type="dxa"/>
          </w:tcPr>
          <w:p w14:paraId="0610817D" w14:textId="77777777" w:rsidR="00440CA0" w:rsidRPr="00264006" w:rsidRDefault="00440CA0" w:rsidP="00BD433D">
            <w:pPr>
              <w:pStyle w:val="Tabletext"/>
            </w:pPr>
          </w:p>
        </w:tc>
      </w:tr>
      <w:tr w:rsidR="00440CA0" w:rsidRPr="00264006" w14:paraId="4EAC6C6C" w14:textId="77777777" w:rsidTr="00BD433D">
        <w:tc>
          <w:tcPr>
            <w:tcW w:w="2407" w:type="dxa"/>
          </w:tcPr>
          <w:p w14:paraId="53DA95B6" w14:textId="77777777" w:rsidR="00440CA0" w:rsidRPr="008A5460" w:rsidRDefault="00440CA0" w:rsidP="00BD433D">
            <w:pPr>
              <w:pStyle w:val="Tabletext"/>
              <w:rPr>
                <w:color w:val="AC2C0C"/>
              </w:rPr>
            </w:pPr>
            <w:r w:rsidRPr="008A5460">
              <w:rPr>
                <w:color w:val="AC2C0C"/>
              </w:rPr>
              <w:t>2.0</w:t>
            </w:r>
          </w:p>
        </w:tc>
        <w:tc>
          <w:tcPr>
            <w:tcW w:w="2407" w:type="dxa"/>
          </w:tcPr>
          <w:p w14:paraId="03AE3C8A" w14:textId="77777777" w:rsidR="00440CA0" w:rsidRPr="008A5460" w:rsidRDefault="00440CA0" w:rsidP="00BD433D">
            <w:pPr>
              <w:pStyle w:val="Sampleaviationtext"/>
              <w:rPr>
                <w:i w:val="0"/>
                <w:iCs w:val="0"/>
                <w:color w:val="AC2C0C"/>
              </w:rPr>
            </w:pPr>
            <w:r w:rsidRPr="008A5460">
              <w:rPr>
                <w:i w:val="0"/>
                <w:iCs w:val="0"/>
                <w:color w:val="AC2C0C"/>
              </w:rPr>
              <w:t>insert date change is made to each section or page</w:t>
            </w:r>
          </w:p>
        </w:tc>
        <w:tc>
          <w:tcPr>
            <w:tcW w:w="2407" w:type="dxa"/>
          </w:tcPr>
          <w:p w14:paraId="4E55304E" w14:textId="77777777" w:rsidR="00440CA0" w:rsidRPr="008A5460" w:rsidRDefault="00440CA0" w:rsidP="00BD433D">
            <w:pPr>
              <w:pStyle w:val="Sampleaviationtext"/>
              <w:rPr>
                <w:i w:val="0"/>
                <w:iCs w:val="0"/>
                <w:color w:val="AC2C0C"/>
              </w:rPr>
            </w:pPr>
            <w:r w:rsidRPr="008A5460">
              <w:rPr>
                <w:i w:val="0"/>
                <w:iCs w:val="0"/>
                <w:color w:val="AC2C0C"/>
              </w:rPr>
              <w:t>e.g. Section 1.6.3</w:t>
            </w:r>
          </w:p>
        </w:tc>
        <w:tc>
          <w:tcPr>
            <w:tcW w:w="2407" w:type="dxa"/>
          </w:tcPr>
          <w:p w14:paraId="352B06B0" w14:textId="77777777" w:rsidR="00440CA0" w:rsidRPr="008A5460" w:rsidRDefault="00440CA0" w:rsidP="00BD433D">
            <w:pPr>
              <w:pStyle w:val="Sampleaviationtext"/>
              <w:rPr>
                <w:i w:val="0"/>
                <w:iCs w:val="0"/>
                <w:color w:val="AC2C0C"/>
              </w:rPr>
            </w:pPr>
            <w:r w:rsidRPr="008A5460">
              <w:rPr>
                <w:i w:val="0"/>
                <w:iCs w:val="0"/>
                <w:color w:val="AC2C0C"/>
              </w:rPr>
              <w:t>Summary of changes made</w:t>
            </w:r>
          </w:p>
        </w:tc>
      </w:tr>
      <w:tr w:rsidR="00440CA0" w:rsidRPr="00264006" w14:paraId="6834606F" w14:textId="77777777" w:rsidTr="00BD433D">
        <w:tc>
          <w:tcPr>
            <w:tcW w:w="2407" w:type="dxa"/>
          </w:tcPr>
          <w:p w14:paraId="47C846F2" w14:textId="77777777" w:rsidR="00440CA0" w:rsidRPr="008A5460" w:rsidRDefault="00440CA0" w:rsidP="00BD433D">
            <w:pPr>
              <w:pStyle w:val="Tabletext"/>
              <w:rPr>
                <w:i/>
                <w:iCs/>
                <w:color w:val="auto"/>
              </w:rPr>
            </w:pPr>
            <w:r w:rsidRPr="008A5460">
              <w:rPr>
                <w:color w:val="auto"/>
              </w:rPr>
              <w:t>1.0</w:t>
            </w:r>
          </w:p>
        </w:tc>
        <w:tc>
          <w:tcPr>
            <w:tcW w:w="2407" w:type="dxa"/>
          </w:tcPr>
          <w:p w14:paraId="69569857" w14:textId="77777777" w:rsidR="00440CA0" w:rsidRPr="008A5460" w:rsidRDefault="00440CA0" w:rsidP="00BD433D">
            <w:pPr>
              <w:pStyle w:val="Sampleaviationtext"/>
              <w:rPr>
                <w:i w:val="0"/>
                <w:iCs w:val="0"/>
                <w:color w:val="auto"/>
              </w:rPr>
            </w:pPr>
            <w:r w:rsidRPr="008A5460">
              <w:rPr>
                <w:i w:val="0"/>
                <w:iCs w:val="0"/>
                <w:color w:val="AC2C0C"/>
              </w:rPr>
              <w:t>insert date</w:t>
            </w:r>
          </w:p>
        </w:tc>
        <w:tc>
          <w:tcPr>
            <w:tcW w:w="2407" w:type="dxa"/>
          </w:tcPr>
          <w:p w14:paraId="3A1F270F" w14:textId="77777777" w:rsidR="00440CA0" w:rsidRPr="008A5460" w:rsidRDefault="00440CA0" w:rsidP="00BD433D">
            <w:pPr>
              <w:pStyle w:val="Tabletext"/>
              <w:rPr>
                <w:i/>
                <w:iCs/>
                <w:color w:val="auto"/>
              </w:rPr>
            </w:pPr>
            <w:r w:rsidRPr="008A5460">
              <w:rPr>
                <w:color w:val="auto"/>
              </w:rPr>
              <w:t>All</w:t>
            </w:r>
          </w:p>
        </w:tc>
        <w:tc>
          <w:tcPr>
            <w:tcW w:w="2407" w:type="dxa"/>
          </w:tcPr>
          <w:p w14:paraId="582A420A" w14:textId="77777777" w:rsidR="00440CA0" w:rsidRPr="008A5460" w:rsidRDefault="00440CA0" w:rsidP="00BD433D">
            <w:pPr>
              <w:pStyle w:val="Tabletext"/>
              <w:rPr>
                <w:i/>
                <w:iCs/>
                <w:color w:val="auto"/>
              </w:rPr>
            </w:pPr>
            <w:r w:rsidRPr="008A5460">
              <w:rPr>
                <w:color w:val="auto"/>
              </w:rPr>
              <w:t>Initial issue</w:t>
            </w:r>
          </w:p>
        </w:tc>
      </w:tr>
    </w:tbl>
    <w:p w14:paraId="3C646442" w14:textId="77777777" w:rsidR="00440CA0" w:rsidRDefault="00440CA0" w:rsidP="00440CA0">
      <w:pPr>
        <w:suppressAutoHyphens w:val="0"/>
        <w:rPr>
          <w:rFonts w:asciiTheme="majorHAnsi" w:eastAsiaTheme="majorEastAsia" w:hAnsiTheme="majorHAnsi" w:cstheme="majorBidi"/>
          <w:b/>
          <w:noProof/>
          <w:color w:val="023E5C" w:themeColor="text2"/>
          <w:sz w:val="36"/>
          <w:szCs w:val="26"/>
        </w:rPr>
      </w:pPr>
      <w:r>
        <w:br w:type="page"/>
      </w:r>
    </w:p>
    <w:p w14:paraId="7266FAF6" w14:textId="77777777" w:rsidR="008E10CE" w:rsidRDefault="008E10CE" w:rsidP="008E10CE">
      <w:pPr>
        <w:pStyle w:val="unHeading1"/>
      </w:pPr>
      <w:bookmarkStart w:id="9" w:name="_Toc191553710"/>
      <w:r>
        <w:lastRenderedPageBreak/>
        <w:t>References</w:t>
      </w:r>
      <w:bookmarkEnd w:id="9"/>
    </w:p>
    <w:p w14:paraId="73B6980A" w14:textId="77777777" w:rsidR="00E9261E" w:rsidRDefault="00E9261E" w:rsidP="00E9261E">
      <w:pPr>
        <w:pStyle w:val="unHeading2"/>
      </w:pPr>
      <w:bookmarkStart w:id="10" w:name="_Toc147224746"/>
      <w:bookmarkStart w:id="11" w:name="_Toc191553711"/>
      <w:r>
        <w:t>Acronyms</w:t>
      </w:r>
      <w:bookmarkEnd w:id="10"/>
      <w:bookmarkEnd w:id="11"/>
    </w:p>
    <w:p w14:paraId="3EF3AE65" w14:textId="77777777" w:rsidR="00E9261E" w:rsidRDefault="00E9261E" w:rsidP="00E9261E">
      <w:r w:rsidRPr="00423B9D">
        <w:t xml:space="preserve">The acronyms and abbreviations used in this </w:t>
      </w:r>
      <w:r>
        <w:t>sample manual/exposition</w:t>
      </w:r>
      <w:r w:rsidRPr="00D953F0">
        <w:t xml:space="preserve"> </w:t>
      </w:r>
      <w:r w:rsidRPr="00423B9D">
        <w:t>are listed in the table below.</w:t>
      </w:r>
    </w:p>
    <w:p w14:paraId="297E56AA" w14:textId="58897807" w:rsidR="00420273" w:rsidRDefault="00420273" w:rsidP="00420273">
      <w:pPr>
        <w:pStyle w:val="Caption"/>
        <w:keepNext/>
      </w:pPr>
      <w:r>
        <w:t xml:space="preserve">Table </w:t>
      </w:r>
      <w:r>
        <w:fldChar w:fldCharType="begin"/>
      </w:r>
      <w:r>
        <w:instrText xml:space="preserve"> SEQ Table \* ARABIC </w:instrText>
      </w:r>
      <w:r>
        <w:fldChar w:fldCharType="separate"/>
      </w:r>
      <w:r w:rsidR="00471945">
        <w:rPr>
          <w:noProof/>
        </w:rPr>
        <w:t>2</w:t>
      </w:r>
      <w:r>
        <w:fldChar w:fldCharType="end"/>
      </w:r>
      <w:r>
        <w:t xml:space="preserve"> </w:t>
      </w:r>
      <w:r w:rsidRPr="005F7A7B">
        <w:t>Acronyms</w:t>
      </w:r>
    </w:p>
    <w:tbl>
      <w:tblPr>
        <w:tblStyle w:val="SD-generalcontent"/>
        <w:tblW w:w="9634" w:type="dxa"/>
        <w:tblLook w:val="0620" w:firstRow="1" w:lastRow="0" w:firstColumn="0" w:lastColumn="0" w:noHBand="1" w:noVBand="1"/>
        <w:tblCaption w:val="Acronyms and abbreviations"/>
        <w:tblDescription w:val="List of Acronyms and abbreviations"/>
      </w:tblPr>
      <w:tblGrid>
        <w:gridCol w:w="2122"/>
        <w:gridCol w:w="7512"/>
      </w:tblGrid>
      <w:tr w:rsidR="00E9261E" w:rsidRPr="00B63514" w14:paraId="4DBE3747" w14:textId="77777777" w:rsidTr="002E2195">
        <w:trPr>
          <w:cnfStyle w:val="100000000000" w:firstRow="1" w:lastRow="0" w:firstColumn="0" w:lastColumn="0" w:oddVBand="0" w:evenVBand="0" w:oddHBand="0" w:evenHBand="0" w:firstRowFirstColumn="0" w:firstRowLastColumn="0" w:lastRowFirstColumn="0" w:lastRowLastColumn="0"/>
        </w:trPr>
        <w:tc>
          <w:tcPr>
            <w:tcW w:w="2122" w:type="dxa"/>
          </w:tcPr>
          <w:p w14:paraId="54A7F31F" w14:textId="77777777" w:rsidR="00E9261E" w:rsidRPr="00B63514" w:rsidRDefault="00E9261E" w:rsidP="002E2195">
            <w:pPr>
              <w:pStyle w:val="Tabletext"/>
              <w:rPr>
                <w:color w:val="FFFFFF" w:themeColor="background1"/>
              </w:rPr>
            </w:pPr>
            <w:r w:rsidRPr="00B63514">
              <w:rPr>
                <w:color w:val="FFFFFF" w:themeColor="background1"/>
              </w:rPr>
              <w:t>Acronym/</w:t>
            </w:r>
            <w:r>
              <w:rPr>
                <w:color w:val="FFFFFF" w:themeColor="background1"/>
              </w:rPr>
              <w:br/>
            </w:r>
            <w:r w:rsidRPr="00B63514">
              <w:rPr>
                <w:color w:val="FFFFFF" w:themeColor="background1"/>
              </w:rPr>
              <w:t>abbreviation</w:t>
            </w:r>
          </w:p>
        </w:tc>
        <w:tc>
          <w:tcPr>
            <w:tcW w:w="7512" w:type="dxa"/>
          </w:tcPr>
          <w:p w14:paraId="4A26CE1E" w14:textId="77777777" w:rsidR="00E9261E" w:rsidRPr="00B63514" w:rsidRDefault="00E9261E" w:rsidP="002E2195">
            <w:pPr>
              <w:pStyle w:val="Tabletext"/>
              <w:rPr>
                <w:color w:val="FFFFFF" w:themeColor="background1"/>
              </w:rPr>
            </w:pPr>
            <w:r w:rsidRPr="00B63514">
              <w:rPr>
                <w:color w:val="FFFFFF" w:themeColor="background1"/>
              </w:rPr>
              <w:t>Description</w:t>
            </w:r>
          </w:p>
        </w:tc>
      </w:tr>
      <w:tr w:rsidR="00E9261E" w:rsidRPr="00E9261E" w14:paraId="595A8E3E" w14:textId="77777777" w:rsidTr="002E2195">
        <w:tc>
          <w:tcPr>
            <w:tcW w:w="2122" w:type="dxa"/>
          </w:tcPr>
          <w:p w14:paraId="7F266A36" w14:textId="77777777" w:rsidR="00E9261E" w:rsidRPr="00E9261E" w:rsidRDefault="00E9261E" w:rsidP="00E9261E">
            <w:pPr>
              <w:pStyle w:val="Tabletext"/>
              <w:rPr>
                <w:rStyle w:val="Authorexampletext"/>
                <w:color w:val="000000"/>
              </w:rPr>
            </w:pPr>
            <w:r w:rsidRPr="00E9261E">
              <w:rPr>
                <w:rStyle w:val="Authorexampletext"/>
                <w:color w:val="000000"/>
              </w:rPr>
              <w:t>CAAP</w:t>
            </w:r>
          </w:p>
        </w:tc>
        <w:tc>
          <w:tcPr>
            <w:tcW w:w="7512" w:type="dxa"/>
          </w:tcPr>
          <w:p w14:paraId="7FC5910D" w14:textId="77777777" w:rsidR="00E9261E" w:rsidRPr="00E9261E" w:rsidRDefault="00E9261E" w:rsidP="00E9261E">
            <w:pPr>
              <w:pStyle w:val="Tabletext"/>
              <w:rPr>
                <w:rStyle w:val="Authorexampletext"/>
                <w:color w:val="000000"/>
              </w:rPr>
            </w:pPr>
            <w:r w:rsidRPr="00E9261E">
              <w:rPr>
                <w:rStyle w:val="Authorexampletext"/>
                <w:color w:val="000000"/>
              </w:rPr>
              <w:t>Civil Aviation Advisory Publication</w:t>
            </w:r>
          </w:p>
        </w:tc>
      </w:tr>
      <w:tr w:rsidR="00E9261E" w:rsidRPr="00E9261E" w14:paraId="3226FD45" w14:textId="77777777" w:rsidTr="002E2195">
        <w:tc>
          <w:tcPr>
            <w:tcW w:w="2122" w:type="dxa"/>
          </w:tcPr>
          <w:p w14:paraId="020FB75F" w14:textId="77777777" w:rsidR="00E9261E" w:rsidRPr="00E9261E" w:rsidRDefault="00E9261E" w:rsidP="00E9261E">
            <w:pPr>
              <w:pStyle w:val="Tabletext"/>
              <w:rPr>
                <w:rStyle w:val="Authorexampletext"/>
                <w:color w:val="000000"/>
              </w:rPr>
            </w:pPr>
            <w:r w:rsidRPr="00E9261E">
              <w:rPr>
                <w:rStyle w:val="Authorexampletext"/>
                <w:color w:val="000000"/>
              </w:rPr>
              <w:t>CAO</w:t>
            </w:r>
          </w:p>
        </w:tc>
        <w:tc>
          <w:tcPr>
            <w:tcW w:w="7512" w:type="dxa"/>
          </w:tcPr>
          <w:p w14:paraId="2FFA58A2" w14:textId="77777777" w:rsidR="00E9261E" w:rsidRPr="00E9261E" w:rsidRDefault="00E9261E" w:rsidP="00E9261E">
            <w:pPr>
              <w:pStyle w:val="Tabletext"/>
              <w:rPr>
                <w:rStyle w:val="Authorexampletext"/>
                <w:color w:val="000000"/>
              </w:rPr>
            </w:pPr>
            <w:r w:rsidRPr="00E9261E">
              <w:rPr>
                <w:rStyle w:val="Authorexampletext"/>
                <w:color w:val="000000"/>
              </w:rPr>
              <w:t>Civil Aviation Order</w:t>
            </w:r>
          </w:p>
        </w:tc>
      </w:tr>
      <w:tr w:rsidR="00E9261E" w:rsidRPr="00E9261E" w14:paraId="10A0C548" w14:textId="77777777" w:rsidTr="002E2195">
        <w:tc>
          <w:tcPr>
            <w:tcW w:w="2122" w:type="dxa"/>
          </w:tcPr>
          <w:p w14:paraId="4E5EF366" w14:textId="77777777" w:rsidR="00E9261E" w:rsidRPr="00E9261E" w:rsidRDefault="00E9261E" w:rsidP="00E9261E">
            <w:pPr>
              <w:pStyle w:val="Tabletext"/>
              <w:rPr>
                <w:rStyle w:val="Authorexampletext"/>
                <w:color w:val="000000"/>
              </w:rPr>
            </w:pPr>
            <w:r w:rsidRPr="00E9261E">
              <w:rPr>
                <w:rStyle w:val="Authorexampletext"/>
                <w:color w:val="000000"/>
              </w:rPr>
              <w:t>CASA</w:t>
            </w:r>
          </w:p>
        </w:tc>
        <w:tc>
          <w:tcPr>
            <w:tcW w:w="7512" w:type="dxa"/>
          </w:tcPr>
          <w:p w14:paraId="2BAC6B65" w14:textId="77777777" w:rsidR="00E9261E" w:rsidRPr="00E9261E" w:rsidRDefault="00E9261E" w:rsidP="00E9261E">
            <w:pPr>
              <w:pStyle w:val="Tabletext"/>
              <w:rPr>
                <w:rStyle w:val="Authorexampletext"/>
                <w:color w:val="000000"/>
              </w:rPr>
            </w:pPr>
            <w:r w:rsidRPr="00E9261E">
              <w:rPr>
                <w:rStyle w:val="Authorexampletext"/>
                <w:color w:val="000000"/>
              </w:rPr>
              <w:t>Civil Aviation Safety Authority</w:t>
            </w:r>
          </w:p>
        </w:tc>
      </w:tr>
      <w:tr w:rsidR="00E9261E" w:rsidRPr="00E9261E" w14:paraId="5262B909" w14:textId="77777777" w:rsidTr="002E2195">
        <w:tc>
          <w:tcPr>
            <w:tcW w:w="2122" w:type="dxa"/>
          </w:tcPr>
          <w:p w14:paraId="02BD087E" w14:textId="77777777" w:rsidR="00E9261E" w:rsidRPr="00E9261E" w:rsidRDefault="00E9261E" w:rsidP="00E9261E">
            <w:pPr>
              <w:pStyle w:val="Tabletext"/>
              <w:rPr>
                <w:rStyle w:val="Authorexampletext"/>
                <w:color w:val="000000"/>
              </w:rPr>
            </w:pPr>
            <w:r w:rsidRPr="00E9261E">
              <w:rPr>
                <w:rStyle w:val="Authorexampletext"/>
                <w:color w:val="000000"/>
              </w:rPr>
              <w:t>CASR</w:t>
            </w:r>
          </w:p>
        </w:tc>
        <w:tc>
          <w:tcPr>
            <w:tcW w:w="7512" w:type="dxa"/>
          </w:tcPr>
          <w:p w14:paraId="28FB7921" w14:textId="77777777" w:rsidR="00E9261E" w:rsidRPr="00E9261E" w:rsidRDefault="00E9261E" w:rsidP="00E9261E">
            <w:pPr>
              <w:pStyle w:val="Tabletext"/>
              <w:rPr>
                <w:rStyle w:val="italics"/>
              </w:rPr>
            </w:pPr>
            <w:r w:rsidRPr="00E9261E">
              <w:rPr>
                <w:rStyle w:val="italics"/>
              </w:rPr>
              <w:t>Civil Aviation Safety Regulations 1998</w:t>
            </w:r>
          </w:p>
        </w:tc>
      </w:tr>
    </w:tbl>
    <w:p w14:paraId="4635B7A6" w14:textId="77777777" w:rsidR="00E9261E" w:rsidRDefault="00E9261E" w:rsidP="00E9261E">
      <w:pPr>
        <w:pStyle w:val="unHeading2"/>
      </w:pPr>
      <w:bookmarkStart w:id="12" w:name="_Toc147224747"/>
      <w:bookmarkStart w:id="13" w:name="_Toc191553712"/>
      <w:r>
        <w:t>Definitions</w:t>
      </w:r>
      <w:bookmarkEnd w:id="12"/>
      <w:bookmarkEnd w:id="13"/>
    </w:p>
    <w:p w14:paraId="0D496FD0" w14:textId="77777777" w:rsidR="00420273" w:rsidRDefault="00420273" w:rsidP="00420273">
      <w:bookmarkStart w:id="14" w:name="_Hlk16250311"/>
      <w:r w:rsidRPr="005501C9">
        <w:t>Where these definitions differ in wording from those in Civil Aviation Order 48.1 Instrument 2019 the wording for this CAAP was chosen to simplify complex definitions. The wording in the Instrument takes precedence and was necessary for legal drafting purposes; however, the wording from CAAP was chosen for this template to aid understanding.</w:t>
      </w:r>
      <w:bookmarkEnd w:id="14"/>
    </w:p>
    <w:p w14:paraId="55533F60" w14:textId="77777777" w:rsidR="00420273" w:rsidRPr="000760C6" w:rsidRDefault="00420273" w:rsidP="00420273">
      <w:pPr>
        <w:ind w:left="1134" w:hanging="1134"/>
        <w:rPr>
          <w:color w:val="AC2C0C"/>
        </w:rPr>
      </w:pPr>
      <w:r w:rsidRPr="004A62D8">
        <w:rPr>
          <w:b/>
          <w:bCs/>
          <w:color w:val="AC2C0C"/>
        </w:rPr>
        <w:t>Note:</w:t>
      </w:r>
      <w:r w:rsidRPr="004A62D8">
        <w:rPr>
          <w:color w:val="AC2C0C"/>
        </w:rPr>
        <w:tab/>
        <w:t>If not using this supplement ensure these definitions are captured in the operations manual set of definitions</w:t>
      </w:r>
      <w:r w:rsidRPr="000760C6">
        <w:rPr>
          <w:color w:val="AC2C0C"/>
        </w:rPr>
        <w:t>.</w:t>
      </w:r>
    </w:p>
    <w:p w14:paraId="3AC2D336" w14:textId="144727FA" w:rsidR="00420273" w:rsidRDefault="00420273" w:rsidP="00420273">
      <w:pPr>
        <w:pStyle w:val="Caption"/>
        <w:keepNext/>
      </w:pPr>
      <w:r>
        <w:t xml:space="preserve">Table </w:t>
      </w:r>
      <w:r>
        <w:fldChar w:fldCharType="begin"/>
      </w:r>
      <w:r>
        <w:instrText xml:space="preserve"> SEQ Table \* ARABIC </w:instrText>
      </w:r>
      <w:r>
        <w:fldChar w:fldCharType="separate"/>
      </w:r>
      <w:r w:rsidR="00471945">
        <w:rPr>
          <w:noProof/>
        </w:rPr>
        <w:t>3</w:t>
      </w:r>
      <w:r>
        <w:fldChar w:fldCharType="end"/>
      </w:r>
      <w:r>
        <w:t xml:space="preserve"> </w:t>
      </w:r>
      <w:r w:rsidRPr="00FB15E0">
        <w:t>Definitions</w:t>
      </w:r>
    </w:p>
    <w:tbl>
      <w:tblPr>
        <w:tblStyle w:val="SD-generalcontent"/>
        <w:tblW w:w="9634" w:type="dxa"/>
        <w:tblLook w:val="0620" w:firstRow="1" w:lastRow="0" w:firstColumn="0" w:lastColumn="0" w:noHBand="1" w:noVBand="1"/>
        <w:tblCaption w:val="Definitions"/>
        <w:tblDescription w:val="The definitions used in this advisory circular are listed in this table."/>
      </w:tblPr>
      <w:tblGrid>
        <w:gridCol w:w="2122"/>
        <w:gridCol w:w="7512"/>
      </w:tblGrid>
      <w:tr w:rsidR="00E9261E" w:rsidRPr="00B63514" w14:paraId="63FBE1E1" w14:textId="77777777" w:rsidTr="00894D84">
        <w:trPr>
          <w:cnfStyle w:val="100000000000" w:firstRow="1" w:lastRow="0" w:firstColumn="0" w:lastColumn="0" w:oddVBand="0" w:evenVBand="0" w:oddHBand="0" w:evenHBand="0" w:firstRowFirstColumn="0" w:firstRowLastColumn="0" w:lastRowFirstColumn="0" w:lastRowLastColumn="0"/>
          <w:cantSplit/>
          <w:tblHeader/>
        </w:trPr>
        <w:tc>
          <w:tcPr>
            <w:tcW w:w="2122" w:type="dxa"/>
          </w:tcPr>
          <w:p w14:paraId="4D0CDEAF" w14:textId="77777777" w:rsidR="00E9261E" w:rsidRPr="00B63514" w:rsidRDefault="00E9261E" w:rsidP="002E2195">
            <w:pPr>
              <w:pStyle w:val="Tabletext"/>
              <w:rPr>
                <w:color w:val="FFFFFF" w:themeColor="background1"/>
              </w:rPr>
            </w:pPr>
            <w:r w:rsidRPr="00B63514">
              <w:rPr>
                <w:color w:val="FFFFFF" w:themeColor="background1"/>
              </w:rPr>
              <w:t>Term</w:t>
            </w:r>
          </w:p>
        </w:tc>
        <w:tc>
          <w:tcPr>
            <w:tcW w:w="7512" w:type="dxa"/>
          </w:tcPr>
          <w:p w14:paraId="01C7AB1B" w14:textId="77777777" w:rsidR="00E9261E" w:rsidRPr="00B63514" w:rsidRDefault="00E9261E" w:rsidP="002E2195">
            <w:pPr>
              <w:pStyle w:val="Tabletext"/>
              <w:rPr>
                <w:color w:val="FFFFFF" w:themeColor="background1"/>
              </w:rPr>
            </w:pPr>
            <w:r w:rsidRPr="00B63514">
              <w:rPr>
                <w:color w:val="FFFFFF" w:themeColor="background1"/>
              </w:rPr>
              <w:t>Definition</w:t>
            </w:r>
          </w:p>
        </w:tc>
      </w:tr>
      <w:tr w:rsidR="00CE48D4" w:rsidRPr="00B63514" w14:paraId="53AE1D0E" w14:textId="77777777" w:rsidTr="00894D84">
        <w:trPr>
          <w:cantSplit/>
        </w:trPr>
        <w:tc>
          <w:tcPr>
            <w:tcW w:w="2122" w:type="dxa"/>
          </w:tcPr>
          <w:p w14:paraId="511561FC" w14:textId="73A357A2" w:rsidR="00CE48D4" w:rsidRPr="00E9261E" w:rsidRDefault="00CE48D4" w:rsidP="00CE48D4">
            <w:pPr>
              <w:pStyle w:val="Tabletext"/>
            </w:pPr>
            <w:r>
              <w:t>Access</w:t>
            </w:r>
          </w:p>
        </w:tc>
        <w:tc>
          <w:tcPr>
            <w:tcW w:w="7512" w:type="dxa"/>
          </w:tcPr>
          <w:p w14:paraId="3C5CEAF2" w14:textId="5A9C9C5F" w:rsidR="00CE48D4" w:rsidRPr="00E9261E" w:rsidRDefault="00CE48D4" w:rsidP="00CE48D4">
            <w:pPr>
              <w:pStyle w:val="Tabletext"/>
            </w:pPr>
            <w:r>
              <w:t>N</w:t>
            </w:r>
            <w:r w:rsidRPr="00B35317">
              <w:t>o restriction on, or impediment to, a flight crew member’s (FCM’s) immediate and actual use of a necessity.</w:t>
            </w:r>
          </w:p>
        </w:tc>
      </w:tr>
      <w:tr w:rsidR="00CE48D4" w:rsidRPr="00B63514" w14:paraId="4DFAEC89" w14:textId="77777777" w:rsidTr="00894D84">
        <w:trPr>
          <w:cantSplit/>
        </w:trPr>
        <w:tc>
          <w:tcPr>
            <w:tcW w:w="2122" w:type="dxa"/>
          </w:tcPr>
          <w:p w14:paraId="599D8571" w14:textId="5C65C5A8" w:rsidR="00CE48D4" w:rsidRPr="00E9261E" w:rsidRDefault="00CE48D4" w:rsidP="00CE48D4">
            <w:pPr>
              <w:pStyle w:val="Tabletext"/>
            </w:pPr>
            <w:r>
              <w:t>Adequate sustenance</w:t>
            </w:r>
          </w:p>
        </w:tc>
        <w:tc>
          <w:tcPr>
            <w:tcW w:w="7512" w:type="dxa"/>
          </w:tcPr>
          <w:p w14:paraId="1CADAE0D" w14:textId="4527DAC7" w:rsidR="00CE48D4" w:rsidRPr="00E9261E" w:rsidRDefault="00CE48D4" w:rsidP="00CE48D4">
            <w:pPr>
              <w:pStyle w:val="tablelistAC3"/>
              <w:numPr>
                <w:ilvl w:val="0"/>
                <w:numId w:val="0"/>
              </w:numPr>
            </w:pPr>
            <w:r w:rsidRPr="00201281">
              <w:t xml:space="preserve">Food and drink (including clean drinking water) in quantities </w:t>
            </w:r>
            <w:r w:rsidRPr="00B35317">
              <w:t>sufficient to reasonably sustain a person in the person’s circumstances.</w:t>
            </w:r>
          </w:p>
        </w:tc>
      </w:tr>
      <w:tr w:rsidR="00CE48D4" w:rsidRPr="00B63514" w14:paraId="4791A93C" w14:textId="77777777" w:rsidTr="00894D84">
        <w:trPr>
          <w:cantSplit/>
        </w:trPr>
        <w:tc>
          <w:tcPr>
            <w:tcW w:w="2122" w:type="dxa"/>
          </w:tcPr>
          <w:p w14:paraId="2E511D03" w14:textId="475C95C6" w:rsidR="00CE48D4" w:rsidRPr="00E9261E" w:rsidRDefault="00CE48D4" w:rsidP="00CE48D4">
            <w:pPr>
              <w:pStyle w:val="Tabletext"/>
            </w:pPr>
            <w:r>
              <w:t>Consecutive</w:t>
            </w:r>
          </w:p>
        </w:tc>
        <w:tc>
          <w:tcPr>
            <w:tcW w:w="7512" w:type="dxa"/>
          </w:tcPr>
          <w:p w14:paraId="78D2BC60" w14:textId="2500DE35" w:rsidR="00CE48D4" w:rsidRPr="00E9261E" w:rsidRDefault="00CE48D4" w:rsidP="00CE48D4">
            <w:pPr>
              <w:pStyle w:val="Tabletext"/>
            </w:pPr>
            <w:r>
              <w:t>A</w:t>
            </w:r>
            <w:r w:rsidRPr="00B35317">
              <w:t xml:space="preserve"> continuous, unbroken, period of time for the duration of the hours or days mentioned.</w:t>
            </w:r>
          </w:p>
        </w:tc>
      </w:tr>
      <w:tr w:rsidR="00CE48D4" w:rsidRPr="00B63514" w14:paraId="374F4111" w14:textId="77777777" w:rsidTr="00894D84">
        <w:trPr>
          <w:cantSplit/>
        </w:trPr>
        <w:tc>
          <w:tcPr>
            <w:tcW w:w="2122" w:type="dxa"/>
          </w:tcPr>
          <w:p w14:paraId="3A162E1A" w14:textId="45EA9B4E" w:rsidR="00CE48D4" w:rsidRPr="00E9261E" w:rsidRDefault="00CE48D4" w:rsidP="00CE48D4">
            <w:pPr>
              <w:pStyle w:val="Tabletext"/>
            </w:pPr>
            <w:r>
              <w:t>Cumulative duty</w:t>
            </w:r>
          </w:p>
        </w:tc>
        <w:tc>
          <w:tcPr>
            <w:tcW w:w="7512" w:type="dxa"/>
          </w:tcPr>
          <w:p w14:paraId="7FF363F9" w14:textId="2D596FE5" w:rsidR="00CE48D4" w:rsidRPr="00E9261E" w:rsidRDefault="00CE48D4" w:rsidP="00CE48D4">
            <w:pPr>
              <w:pStyle w:val="Tabletext"/>
            </w:pPr>
            <w:r>
              <w:t>T</w:t>
            </w:r>
            <w:r w:rsidRPr="00B35317">
              <w:t>he progressive sum of duty periods.</w:t>
            </w:r>
          </w:p>
        </w:tc>
      </w:tr>
      <w:tr w:rsidR="00CE48D4" w:rsidRPr="00B63514" w14:paraId="230B821A" w14:textId="77777777" w:rsidTr="00894D84">
        <w:trPr>
          <w:cantSplit/>
        </w:trPr>
        <w:tc>
          <w:tcPr>
            <w:tcW w:w="2122" w:type="dxa"/>
          </w:tcPr>
          <w:p w14:paraId="767FFB85" w14:textId="5454D906" w:rsidR="00CE48D4" w:rsidRPr="00E9261E" w:rsidRDefault="00CE48D4" w:rsidP="00CE48D4">
            <w:pPr>
              <w:pStyle w:val="Tabletext"/>
            </w:pPr>
            <w:r>
              <w:t>Cumulative flight time</w:t>
            </w:r>
          </w:p>
        </w:tc>
        <w:tc>
          <w:tcPr>
            <w:tcW w:w="7512" w:type="dxa"/>
          </w:tcPr>
          <w:p w14:paraId="26E10F0F" w14:textId="5B267975" w:rsidR="00CE48D4" w:rsidRPr="00E9261E" w:rsidRDefault="00CE48D4" w:rsidP="00CE48D4">
            <w:pPr>
              <w:pStyle w:val="Tabletext"/>
            </w:pPr>
            <w:r w:rsidRPr="00201281">
              <w:t xml:space="preserve">The progressive total of flight time accrued by the FCM when </w:t>
            </w:r>
            <w:r w:rsidRPr="00B35317">
              <w:t>acting as a crew member on board any aircraft but excluding flight time accrued during recreational private operations.</w:t>
            </w:r>
          </w:p>
        </w:tc>
      </w:tr>
      <w:tr w:rsidR="00CE48D4" w:rsidRPr="00B63514" w14:paraId="58498D3B" w14:textId="77777777" w:rsidTr="00894D84">
        <w:trPr>
          <w:cantSplit/>
        </w:trPr>
        <w:tc>
          <w:tcPr>
            <w:tcW w:w="2122" w:type="dxa"/>
          </w:tcPr>
          <w:p w14:paraId="404265BA" w14:textId="5616A547" w:rsidR="00CE48D4" w:rsidRPr="00E9261E" w:rsidRDefault="00CE48D4" w:rsidP="00CE48D4">
            <w:pPr>
              <w:pStyle w:val="Tabletext"/>
            </w:pPr>
            <w:r>
              <w:t>Day</w:t>
            </w:r>
          </w:p>
        </w:tc>
        <w:tc>
          <w:tcPr>
            <w:tcW w:w="7512" w:type="dxa"/>
          </w:tcPr>
          <w:p w14:paraId="4E456BE8" w14:textId="6E0E7277" w:rsidR="00CE48D4" w:rsidRPr="00E9261E" w:rsidRDefault="00CE48D4" w:rsidP="00CE48D4">
            <w:pPr>
              <w:pStyle w:val="Tabletext"/>
            </w:pPr>
            <w:r>
              <w:t>T</w:t>
            </w:r>
            <w:r w:rsidRPr="00B35317">
              <w:t>he period between local midnight at home base and the subsequent local midnight at home base.</w:t>
            </w:r>
          </w:p>
        </w:tc>
      </w:tr>
      <w:tr w:rsidR="00CE48D4" w:rsidRPr="00B63514" w14:paraId="493E9F76" w14:textId="77777777" w:rsidTr="00894D84">
        <w:trPr>
          <w:cantSplit/>
        </w:trPr>
        <w:tc>
          <w:tcPr>
            <w:tcW w:w="2122" w:type="dxa"/>
          </w:tcPr>
          <w:p w14:paraId="530140CD" w14:textId="3DCF766D" w:rsidR="00CE48D4" w:rsidRPr="00E9261E" w:rsidRDefault="00CE48D4" w:rsidP="00CE48D4">
            <w:pPr>
              <w:pStyle w:val="Tabletext"/>
            </w:pPr>
            <w:r>
              <w:t>Duty</w:t>
            </w:r>
          </w:p>
        </w:tc>
        <w:tc>
          <w:tcPr>
            <w:tcW w:w="7512" w:type="dxa"/>
          </w:tcPr>
          <w:p w14:paraId="721FCE6A" w14:textId="3B4A2DD3" w:rsidR="00CE48D4" w:rsidRPr="00E9261E" w:rsidRDefault="00CE48D4" w:rsidP="00CE48D4">
            <w:pPr>
              <w:pStyle w:val="Tabletext"/>
            </w:pPr>
            <w:r w:rsidRPr="00201281">
              <w:t xml:space="preserve">Any task that a person who is employed as an FCM is required to carry out associated with the business of an </w:t>
            </w:r>
            <w:r w:rsidRPr="00717F33">
              <w:t>operator.</w:t>
            </w:r>
          </w:p>
        </w:tc>
      </w:tr>
      <w:tr w:rsidR="00CE48D4" w:rsidRPr="00B63514" w14:paraId="3FDCB110" w14:textId="77777777" w:rsidTr="00894D84">
        <w:trPr>
          <w:cantSplit/>
        </w:trPr>
        <w:tc>
          <w:tcPr>
            <w:tcW w:w="2122" w:type="dxa"/>
          </w:tcPr>
          <w:p w14:paraId="0FCE469C" w14:textId="5AFF0112" w:rsidR="00CE48D4" w:rsidRPr="00E9261E" w:rsidRDefault="00CE48D4" w:rsidP="00CE48D4">
            <w:pPr>
              <w:pStyle w:val="Tabletext"/>
            </w:pPr>
            <w:r>
              <w:t>Duty period</w:t>
            </w:r>
          </w:p>
        </w:tc>
        <w:tc>
          <w:tcPr>
            <w:tcW w:w="7512" w:type="dxa"/>
          </w:tcPr>
          <w:p w14:paraId="77778956" w14:textId="27CCD564" w:rsidR="00CE48D4" w:rsidRPr="00E9261E" w:rsidRDefault="00CE48D4" w:rsidP="00CE48D4">
            <w:pPr>
              <w:pStyle w:val="Tabletext"/>
            </w:pPr>
            <w:r w:rsidRPr="00717F33">
              <w:t>A period of time that starts when an FCM is required by an operator to report for duty and ends when the FCM is free of all duties. A duty period includes any time spent by the FCM in positioning.</w:t>
            </w:r>
          </w:p>
        </w:tc>
      </w:tr>
      <w:tr w:rsidR="00CE48D4" w:rsidRPr="00B63514" w14:paraId="0B055B87" w14:textId="77777777" w:rsidTr="00894D84">
        <w:trPr>
          <w:cantSplit/>
        </w:trPr>
        <w:tc>
          <w:tcPr>
            <w:tcW w:w="2122" w:type="dxa"/>
          </w:tcPr>
          <w:p w14:paraId="7EE070EC" w14:textId="03D908B4" w:rsidR="00CE48D4" w:rsidRPr="00E9261E" w:rsidRDefault="00CE48D4" w:rsidP="00CE48D4">
            <w:pPr>
              <w:pStyle w:val="Tabletext"/>
            </w:pPr>
            <w:r>
              <w:lastRenderedPageBreak/>
              <w:t>Fatigue</w:t>
            </w:r>
          </w:p>
        </w:tc>
        <w:tc>
          <w:tcPr>
            <w:tcW w:w="7512" w:type="dxa"/>
          </w:tcPr>
          <w:p w14:paraId="782319B8" w14:textId="77777777" w:rsidR="00CE48D4" w:rsidRPr="00B551AC" w:rsidRDefault="00CE48D4" w:rsidP="00CE48D4">
            <w:pPr>
              <w:pStyle w:val="Tabletext"/>
            </w:pPr>
            <w:r w:rsidRPr="00201281">
              <w:t>A physiological state of reduced alertness or capability to perform mental or physical tasks, which:</w:t>
            </w:r>
          </w:p>
          <w:p w14:paraId="759E911D" w14:textId="77777777" w:rsidR="00CE48D4" w:rsidRPr="00420273" w:rsidRDefault="00CE48D4" w:rsidP="00420273">
            <w:pPr>
              <w:pStyle w:val="Tablebullet"/>
            </w:pPr>
            <w:r w:rsidRPr="00420273">
              <w:t>may impair the ability of the FCM to safely operate an aircraft</w:t>
            </w:r>
          </w:p>
          <w:p w14:paraId="5F320DAE" w14:textId="77777777" w:rsidR="00CE48D4" w:rsidRPr="00420273" w:rsidRDefault="00CE48D4" w:rsidP="00420273">
            <w:pPr>
              <w:pStyle w:val="Tablebullet"/>
            </w:pPr>
            <w:r w:rsidRPr="00420273">
              <w:t>is caused by one or more of the following:</w:t>
            </w:r>
          </w:p>
          <w:p w14:paraId="1E43A7B3" w14:textId="77777777" w:rsidR="00CE48D4" w:rsidRPr="00420273" w:rsidRDefault="00CE48D4" w:rsidP="00420273">
            <w:pPr>
              <w:pStyle w:val="Tablebullet20"/>
            </w:pPr>
            <w:r w:rsidRPr="00420273">
              <w:t>the FCM’s lack of sleep</w:t>
            </w:r>
          </w:p>
          <w:p w14:paraId="24854F8D" w14:textId="77777777" w:rsidR="00CE48D4" w:rsidRPr="00420273" w:rsidRDefault="00CE48D4" w:rsidP="00420273">
            <w:pPr>
              <w:pStyle w:val="Tablebullet20"/>
            </w:pPr>
            <w:r w:rsidRPr="00420273">
              <w:t>the FCM’s extended wakefulness</w:t>
            </w:r>
          </w:p>
          <w:p w14:paraId="29499FAD" w14:textId="77777777" w:rsidR="00CE48D4" w:rsidRPr="00420273" w:rsidRDefault="00CE48D4" w:rsidP="00420273">
            <w:pPr>
              <w:pStyle w:val="Tablebullet20"/>
            </w:pPr>
            <w:r w:rsidRPr="00420273">
              <w:t>the FCM’s circadian phase at any relevant time</w:t>
            </w:r>
          </w:p>
          <w:p w14:paraId="087F8652" w14:textId="77777777" w:rsidR="00CE48D4" w:rsidRPr="00420273" w:rsidRDefault="00CE48D4" w:rsidP="00420273">
            <w:pPr>
              <w:pStyle w:val="Tablebullet20"/>
            </w:pPr>
            <w:r w:rsidRPr="00420273">
              <w:t>the FCM’s workload of mental activities, or physical activities at any relevant time.</w:t>
            </w:r>
          </w:p>
          <w:p w14:paraId="0359119D" w14:textId="1F509C6E" w:rsidR="00CE48D4" w:rsidRPr="00E9261E" w:rsidRDefault="00CE48D4" w:rsidP="000E1AF2">
            <w:pPr>
              <w:pStyle w:val="Tabletext"/>
              <w:spacing w:before="60" w:after="60"/>
              <w:ind w:left="737" w:hanging="737"/>
            </w:pPr>
            <w:r w:rsidRPr="00692781">
              <w:rPr>
                <w:rStyle w:val="Strong"/>
              </w:rPr>
              <w:t>Note:</w:t>
            </w:r>
            <w:r w:rsidRPr="00717F33">
              <w:tab/>
              <w:t>An individual's level of fatigue and state of alertness can also be influenced by their health, diet, fitness and overall well-being</w:t>
            </w:r>
          </w:p>
        </w:tc>
      </w:tr>
      <w:tr w:rsidR="00F16A2C" w:rsidRPr="00B63514" w14:paraId="67812C40" w14:textId="77777777" w:rsidTr="00894D84">
        <w:trPr>
          <w:cantSplit/>
        </w:trPr>
        <w:tc>
          <w:tcPr>
            <w:tcW w:w="2122" w:type="dxa"/>
          </w:tcPr>
          <w:p w14:paraId="2B6D78B8" w14:textId="4A12216A" w:rsidR="00F16A2C" w:rsidRPr="00E9261E" w:rsidRDefault="00F16A2C" w:rsidP="00F16A2C">
            <w:pPr>
              <w:pStyle w:val="Tabletext"/>
            </w:pPr>
            <w:r>
              <w:t>Fit for purpose</w:t>
            </w:r>
          </w:p>
        </w:tc>
        <w:tc>
          <w:tcPr>
            <w:tcW w:w="7512" w:type="dxa"/>
          </w:tcPr>
          <w:p w14:paraId="21BCEA9C" w14:textId="2CDECD97" w:rsidR="00F16A2C" w:rsidRPr="00E9261E" w:rsidRDefault="00F16A2C" w:rsidP="00F16A2C">
            <w:pPr>
              <w:pStyle w:val="Tabletext"/>
            </w:pPr>
            <w:r>
              <w:t>For a crew rest facility, or suitable s</w:t>
            </w:r>
            <w:r w:rsidRPr="00692781">
              <w:t>leeping accommodation, means that it has ergonomic characteristics that make it suitable for an FCM to obtain sleep or rest (as the case requires).</w:t>
            </w:r>
          </w:p>
        </w:tc>
      </w:tr>
      <w:tr w:rsidR="00F16A2C" w:rsidRPr="00B63514" w14:paraId="1DCC7796" w14:textId="77777777" w:rsidTr="00894D84">
        <w:trPr>
          <w:cantSplit/>
        </w:trPr>
        <w:tc>
          <w:tcPr>
            <w:tcW w:w="2122" w:type="dxa"/>
          </w:tcPr>
          <w:p w14:paraId="0B42C629" w14:textId="3498CC9B" w:rsidR="00F16A2C" w:rsidRPr="00E9261E" w:rsidRDefault="00F16A2C" w:rsidP="00F16A2C">
            <w:pPr>
              <w:pStyle w:val="Tabletext"/>
            </w:pPr>
            <w:r>
              <w:t>Flight crew member (FCM)</w:t>
            </w:r>
          </w:p>
        </w:tc>
        <w:tc>
          <w:tcPr>
            <w:tcW w:w="7512" w:type="dxa"/>
          </w:tcPr>
          <w:p w14:paraId="1BB8DB94" w14:textId="7A81F172" w:rsidR="00F16A2C" w:rsidRPr="00E9261E" w:rsidRDefault="00F16A2C" w:rsidP="00F16A2C">
            <w:pPr>
              <w:pStyle w:val="Tabletext"/>
            </w:pPr>
            <w:r>
              <w:t>A</w:t>
            </w:r>
            <w:r w:rsidRPr="00692781">
              <w:t xml:space="preserve"> crew member who is a pilot or flight engineer assigned to carry out duties essential to the operation of an aircraft during flight time.</w:t>
            </w:r>
          </w:p>
        </w:tc>
      </w:tr>
      <w:tr w:rsidR="00F16A2C" w:rsidRPr="00B63514" w14:paraId="5557033C" w14:textId="77777777" w:rsidTr="00894D84">
        <w:trPr>
          <w:cantSplit/>
        </w:trPr>
        <w:tc>
          <w:tcPr>
            <w:tcW w:w="2122" w:type="dxa"/>
          </w:tcPr>
          <w:p w14:paraId="512C90AE" w14:textId="64EE1BC4" w:rsidR="00F16A2C" w:rsidRPr="00E9261E" w:rsidRDefault="00F16A2C" w:rsidP="00F16A2C">
            <w:pPr>
              <w:pStyle w:val="Tabletext"/>
            </w:pPr>
            <w:r>
              <w:t>Flight duty period (</w:t>
            </w:r>
            <w:r w:rsidRPr="00692781">
              <w:t>FDP)</w:t>
            </w:r>
          </w:p>
        </w:tc>
        <w:tc>
          <w:tcPr>
            <w:tcW w:w="7512" w:type="dxa"/>
          </w:tcPr>
          <w:p w14:paraId="66188937" w14:textId="77777777" w:rsidR="00F16A2C" w:rsidRPr="00B551AC" w:rsidRDefault="00F16A2C" w:rsidP="00F16A2C">
            <w:pPr>
              <w:pStyle w:val="Tabletext"/>
            </w:pPr>
            <w:r w:rsidRPr="00201281">
              <w:t>A period of time that:</w:t>
            </w:r>
          </w:p>
          <w:p w14:paraId="5654E4E9" w14:textId="77777777" w:rsidR="00F16A2C" w:rsidRPr="00890727" w:rsidRDefault="00F16A2C" w:rsidP="00F01344">
            <w:pPr>
              <w:pStyle w:val="Tablebullet"/>
            </w:pPr>
            <w:r w:rsidRPr="00201281">
              <w:t xml:space="preserve">starts when a person is required, by an </w:t>
            </w:r>
            <w:r w:rsidRPr="00890727">
              <w:t>operator, to report for a duty period in which they undertake one or more flights as part of an operating crew</w:t>
            </w:r>
          </w:p>
          <w:p w14:paraId="11DEA7FF" w14:textId="77777777" w:rsidR="00F16A2C" w:rsidRPr="00890727" w:rsidRDefault="00F16A2C" w:rsidP="00F01344">
            <w:pPr>
              <w:pStyle w:val="Tablebullet"/>
            </w:pPr>
            <w:r w:rsidRPr="00201281">
              <w:t>ends at the later of:</w:t>
            </w:r>
          </w:p>
          <w:p w14:paraId="25DFA3F3" w14:textId="77777777" w:rsidR="00F16A2C" w:rsidRPr="00890727" w:rsidRDefault="00F16A2C" w:rsidP="00F01344">
            <w:pPr>
              <w:pStyle w:val="Tablebullet"/>
            </w:pPr>
            <w:r w:rsidRPr="00201281">
              <w:t xml:space="preserve">the person’s completion of all duties associated with the flight, </w:t>
            </w:r>
            <w:r w:rsidRPr="00890727">
              <w:t>or the last of the flights; or</w:t>
            </w:r>
          </w:p>
          <w:p w14:paraId="35B7557A" w14:textId="0FA1719B" w:rsidR="00F16A2C" w:rsidRPr="00E9261E" w:rsidRDefault="00F16A2C" w:rsidP="00F01344">
            <w:pPr>
              <w:pStyle w:val="Tablebullet"/>
            </w:pPr>
            <w:r w:rsidRPr="00890727">
              <w:t>15 minutes after the end of the person’s flight, or the last of the flights.</w:t>
            </w:r>
          </w:p>
        </w:tc>
      </w:tr>
      <w:tr w:rsidR="00F16A2C" w:rsidRPr="00B63514" w14:paraId="1C8040DF" w14:textId="77777777" w:rsidTr="00894D84">
        <w:trPr>
          <w:cantSplit/>
        </w:trPr>
        <w:tc>
          <w:tcPr>
            <w:tcW w:w="2122" w:type="dxa"/>
          </w:tcPr>
          <w:p w14:paraId="056FA39C" w14:textId="1DAC16A8" w:rsidR="00F16A2C" w:rsidRPr="00E9261E" w:rsidRDefault="00F16A2C" w:rsidP="00F16A2C">
            <w:pPr>
              <w:pStyle w:val="Tabletext"/>
            </w:pPr>
            <w:r>
              <w:t>Flight time</w:t>
            </w:r>
          </w:p>
        </w:tc>
        <w:tc>
          <w:tcPr>
            <w:tcW w:w="7512" w:type="dxa"/>
          </w:tcPr>
          <w:p w14:paraId="3F8FEFFF" w14:textId="77777777" w:rsidR="00F16A2C" w:rsidRPr="00A72DD0" w:rsidRDefault="00F16A2C" w:rsidP="00F16A2C">
            <w:r w:rsidRPr="00A72DD0">
              <w:t>The time when an FCM is acting in the capacity as a crew member on board an aircraft that includes:</w:t>
            </w:r>
          </w:p>
          <w:p w14:paraId="0FF6D551" w14:textId="77777777" w:rsidR="00F16A2C" w:rsidRPr="00682817" w:rsidRDefault="00F16A2C" w:rsidP="00F16A2C">
            <w:pPr>
              <w:pStyle w:val="Tablebullet"/>
              <w:widowControl w:val="0"/>
              <w:numPr>
                <w:ilvl w:val="0"/>
                <w:numId w:val="42"/>
              </w:numPr>
              <w:suppressAutoHyphens w:val="0"/>
              <w:overflowPunct w:val="0"/>
              <w:autoSpaceDE w:val="0"/>
              <w:autoSpaceDN w:val="0"/>
              <w:adjustRightInd w:val="0"/>
              <w:ind w:left="340" w:hanging="227"/>
              <w:contextualSpacing/>
              <w:textAlignment w:val="baseline"/>
              <w:rPr>
                <w:rFonts w:eastAsia="Calibri"/>
              </w:rPr>
            </w:pPr>
            <w:r w:rsidRPr="00682817">
              <w:rPr>
                <w:rFonts w:eastAsia="Calibri"/>
              </w:rPr>
              <w:t>in the case of a heavier-than-air aircraft — the total time from the moment at which the aircraft first moves under its own power for the purpose of taking-off, until the moment at which it comes to rest after landing; and</w:t>
            </w:r>
          </w:p>
          <w:p w14:paraId="0B624970" w14:textId="77777777" w:rsidR="00F16A2C" w:rsidRPr="00682817" w:rsidRDefault="00F16A2C" w:rsidP="00F16A2C">
            <w:pPr>
              <w:pStyle w:val="Tablebullet"/>
              <w:widowControl w:val="0"/>
              <w:numPr>
                <w:ilvl w:val="0"/>
                <w:numId w:val="42"/>
              </w:numPr>
              <w:suppressAutoHyphens w:val="0"/>
              <w:overflowPunct w:val="0"/>
              <w:autoSpaceDE w:val="0"/>
              <w:autoSpaceDN w:val="0"/>
              <w:adjustRightInd w:val="0"/>
              <w:ind w:left="340" w:hanging="227"/>
              <w:contextualSpacing/>
              <w:textAlignment w:val="baseline"/>
              <w:rPr>
                <w:rFonts w:eastAsia="Calibri"/>
              </w:rPr>
            </w:pPr>
            <w:r w:rsidRPr="00682817">
              <w:rPr>
                <w:rFonts w:eastAsia="Calibri"/>
              </w:rPr>
              <w:t>in the case of a lighter-than-air aircraft — the total time from the moment at which the aircraft first becomes airborne until it comes to rest on the ground, excluding any time during which the aircraft is moored.</w:t>
            </w:r>
          </w:p>
          <w:p w14:paraId="54A80C54" w14:textId="77777777" w:rsidR="00F16A2C" w:rsidRPr="00420273" w:rsidRDefault="00F16A2C" w:rsidP="000E1AF2">
            <w:pPr>
              <w:spacing w:before="60" w:after="60"/>
              <w:ind w:left="720" w:hanging="720"/>
            </w:pPr>
            <w:r w:rsidRPr="00420273">
              <w:rPr>
                <w:b/>
                <w:bCs/>
              </w:rPr>
              <w:t>Note:</w:t>
            </w:r>
            <w:r w:rsidRPr="00420273">
              <w:tab/>
              <w:t>Recording flight time from 'push-back' or 'off blocks', rather than from the moment the aircraft first moves under its own power (as per the definition), is acceptable.</w:t>
            </w:r>
          </w:p>
          <w:p w14:paraId="26E4398B" w14:textId="58AF4C02" w:rsidR="00AE0B60" w:rsidRPr="00AE0B60" w:rsidRDefault="00F16A2C" w:rsidP="000E1AF2">
            <w:pPr>
              <w:pStyle w:val="Tabletext"/>
            </w:pPr>
            <w:r w:rsidRPr="00682817">
              <w:t>Likewise, for rotorcraft, recording flight time from the moment the rotor blades start turning until they stop turning is also acceptable.</w:t>
            </w:r>
          </w:p>
        </w:tc>
      </w:tr>
      <w:tr w:rsidR="00F16A2C" w:rsidRPr="00B63514" w14:paraId="7C137FA1" w14:textId="77777777" w:rsidTr="00894D84">
        <w:trPr>
          <w:cantSplit/>
        </w:trPr>
        <w:tc>
          <w:tcPr>
            <w:tcW w:w="2122" w:type="dxa"/>
          </w:tcPr>
          <w:p w14:paraId="71EACB27" w14:textId="6DEDE672" w:rsidR="00F16A2C" w:rsidRPr="00E9261E" w:rsidRDefault="00F16A2C" w:rsidP="00F16A2C">
            <w:pPr>
              <w:pStyle w:val="Tabletext"/>
            </w:pPr>
            <w:r>
              <w:lastRenderedPageBreak/>
              <w:t>Flight training associated with aerial work</w:t>
            </w:r>
          </w:p>
        </w:tc>
        <w:tc>
          <w:tcPr>
            <w:tcW w:w="7512" w:type="dxa"/>
          </w:tcPr>
          <w:p w14:paraId="35EB1A8F" w14:textId="77777777" w:rsidR="00F16A2C" w:rsidRPr="00960C38" w:rsidRDefault="00F16A2C" w:rsidP="00F16A2C">
            <w:pPr>
              <w:pStyle w:val="Tabletext"/>
            </w:pPr>
            <w:r w:rsidRPr="00960C38">
              <w:t>flight training for the grant:</w:t>
            </w:r>
          </w:p>
          <w:p w14:paraId="1766BFA3" w14:textId="77777777" w:rsidR="00F16A2C" w:rsidRPr="00894D84" w:rsidRDefault="00F16A2C" w:rsidP="00894D84">
            <w:pPr>
              <w:pStyle w:val="Tablebullet"/>
            </w:pPr>
            <w:r w:rsidRPr="00894D84">
              <w:t>the following operational ratings:</w:t>
            </w:r>
          </w:p>
          <w:p w14:paraId="5BD281F7" w14:textId="7EC13EC1" w:rsidR="00F16A2C" w:rsidRPr="00894D84" w:rsidRDefault="00F16A2C" w:rsidP="00894D84">
            <w:pPr>
              <w:pStyle w:val="Tablebullet20"/>
            </w:pPr>
            <w:r w:rsidRPr="00894D84">
              <w:t>low-level rating</w:t>
            </w:r>
          </w:p>
          <w:p w14:paraId="35D0D1F3" w14:textId="569167C0" w:rsidR="00F16A2C" w:rsidRPr="00894D84" w:rsidRDefault="00F16A2C" w:rsidP="00894D84">
            <w:pPr>
              <w:pStyle w:val="Tablebullet20"/>
            </w:pPr>
            <w:r w:rsidRPr="00894D84">
              <w:t>aerial application rating</w:t>
            </w:r>
          </w:p>
          <w:p w14:paraId="27131C5D" w14:textId="2346117C" w:rsidR="00F16A2C" w:rsidRPr="00894D84" w:rsidRDefault="00F16A2C" w:rsidP="00894D84">
            <w:pPr>
              <w:pStyle w:val="Tablebullet20"/>
            </w:pPr>
            <w:r w:rsidRPr="00894D84">
              <w:t>night vision imaging system rating</w:t>
            </w:r>
          </w:p>
          <w:p w14:paraId="2333E165" w14:textId="77777777" w:rsidR="00F16A2C" w:rsidRPr="00894D84" w:rsidRDefault="00F16A2C" w:rsidP="00894D84">
            <w:pPr>
              <w:pStyle w:val="Tablebullet"/>
            </w:pPr>
            <w:r w:rsidRPr="00894D84">
              <w:t>endorsements for the following operational ratings:</w:t>
            </w:r>
          </w:p>
          <w:p w14:paraId="185AAFB8" w14:textId="77777777" w:rsidR="00F16A2C" w:rsidRPr="00894D84" w:rsidRDefault="00F16A2C" w:rsidP="00894D84">
            <w:pPr>
              <w:pStyle w:val="Tablebullet20"/>
            </w:pPr>
            <w:r w:rsidRPr="00894D84">
              <w:t>low-level rating</w:t>
            </w:r>
          </w:p>
          <w:p w14:paraId="6A13D904" w14:textId="77777777" w:rsidR="00F16A2C" w:rsidRPr="00894D84" w:rsidRDefault="00F16A2C" w:rsidP="00894D84">
            <w:pPr>
              <w:pStyle w:val="Tablebullet20"/>
            </w:pPr>
            <w:r w:rsidRPr="00894D84">
              <w:t>aerial application rating</w:t>
            </w:r>
          </w:p>
          <w:p w14:paraId="167970FB" w14:textId="77777777" w:rsidR="00F16A2C" w:rsidRPr="00894D84" w:rsidRDefault="00F16A2C" w:rsidP="00894D84">
            <w:pPr>
              <w:pStyle w:val="Tablebullet20"/>
            </w:pPr>
            <w:r w:rsidRPr="00894D84">
              <w:t>night vision imaging system rating</w:t>
            </w:r>
          </w:p>
          <w:p w14:paraId="4BF010B2" w14:textId="77777777" w:rsidR="00F16A2C" w:rsidRPr="00894D84" w:rsidRDefault="00F16A2C" w:rsidP="00894D84">
            <w:pPr>
              <w:pStyle w:val="Tablebullet"/>
            </w:pPr>
            <w:r w:rsidRPr="00894D84">
              <w:t>the following endorsements on the flight instructor rating:</w:t>
            </w:r>
          </w:p>
          <w:p w14:paraId="53BD4964" w14:textId="77777777" w:rsidR="00F16A2C" w:rsidRPr="00894D84" w:rsidRDefault="00F16A2C" w:rsidP="00894D84">
            <w:pPr>
              <w:pStyle w:val="Tablebullet20"/>
            </w:pPr>
            <w:r w:rsidRPr="00894D84">
              <w:t>low level rating training</w:t>
            </w:r>
          </w:p>
          <w:p w14:paraId="1FB55B2B" w14:textId="77777777" w:rsidR="00F16A2C" w:rsidRPr="00894D84" w:rsidRDefault="00F16A2C" w:rsidP="00894D84">
            <w:pPr>
              <w:pStyle w:val="Tablebullet20"/>
            </w:pPr>
            <w:r w:rsidRPr="00894D84">
              <w:t>aerial application rating training – day training</w:t>
            </w:r>
          </w:p>
          <w:p w14:paraId="0B77524C" w14:textId="77777777" w:rsidR="00F16A2C" w:rsidRPr="00894D84" w:rsidRDefault="00F16A2C" w:rsidP="00894D84">
            <w:pPr>
              <w:pStyle w:val="Tablebullet20"/>
            </w:pPr>
            <w:r w:rsidRPr="00894D84">
              <w:t>aerial application rating training – night training</w:t>
            </w:r>
          </w:p>
          <w:p w14:paraId="7B9CE0A2" w14:textId="77777777" w:rsidR="00F16A2C" w:rsidRPr="00894D84" w:rsidRDefault="00F16A2C" w:rsidP="00894D84">
            <w:pPr>
              <w:pStyle w:val="Tablebullet20"/>
            </w:pPr>
            <w:r w:rsidRPr="00894D84">
              <w:t>night vision imaging rating training endorsement</w:t>
            </w:r>
          </w:p>
          <w:p w14:paraId="4C629B71" w14:textId="77777777" w:rsidR="00F16A2C" w:rsidRPr="00894D84" w:rsidRDefault="00F16A2C" w:rsidP="00894D84">
            <w:pPr>
              <w:pStyle w:val="Tablebullet20"/>
            </w:pPr>
            <w:r w:rsidRPr="00894D84">
              <w:t>sling operations training</w:t>
            </w:r>
          </w:p>
          <w:p w14:paraId="7DF209CD" w14:textId="77777777" w:rsidR="00F16A2C" w:rsidRPr="00894D84" w:rsidRDefault="00F16A2C" w:rsidP="00894D84">
            <w:pPr>
              <w:pStyle w:val="Tablebullet20"/>
            </w:pPr>
            <w:r w:rsidRPr="00894D84">
              <w:t>winching and rappelling training</w:t>
            </w:r>
          </w:p>
          <w:p w14:paraId="496EEFD0" w14:textId="77777777" w:rsidR="00F16A2C" w:rsidRPr="00894D84" w:rsidRDefault="00F16A2C" w:rsidP="00894D84">
            <w:pPr>
              <w:pStyle w:val="Tablebullet"/>
            </w:pPr>
            <w:r w:rsidRPr="00894D84">
              <w:t>the following endorsements on the flight examiner rating:</w:t>
            </w:r>
          </w:p>
          <w:p w14:paraId="3FF2DF98" w14:textId="57A4A38A" w:rsidR="00F16A2C" w:rsidRPr="00894D84" w:rsidRDefault="00F16A2C" w:rsidP="00894D84">
            <w:pPr>
              <w:pStyle w:val="Tablebullet20"/>
            </w:pPr>
            <w:r w:rsidRPr="00894D84">
              <w:t>low level rating training</w:t>
            </w:r>
          </w:p>
          <w:p w14:paraId="6378ACAC" w14:textId="77777777" w:rsidR="00F16A2C" w:rsidRPr="00894D84" w:rsidRDefault="00F16A2C" w:rsidP="00894D84">
            <w:pPr>
              <w:pStyle w:val="Tablebullet20"/>
            </w:pPr>
            <w:r w:rsidRPr="00894D84">
              <w:t>aerial application rating training</w:t>
            </w:r>
          </w:p>
          <w:p w14:paraId="57809CFD" w14:textId="27853640" w:rsidR="00F16A2C" w:rsidRPr="00894D84" w:rsidRDefault="00F16A2C" w:rsidP="0090556F">
            <w:pPr>
              <w:pStyle w:val="Tablebullet20"/>
            </w:pPr>
            <w:r w:rsidRPr="00894D84">
              <w:t>night vision imaging system rating flight test endorsement.</w:t>
            </w:r>
          </w:p>
        </w:tc>
      </w:tr>
      <w:tr w:rsidR="00F16A2C" w:rsidRPr="00B63514" w14:paraId="735A940E" w14:textId="77777777" w:rsidTr="00894D84">
        <w:trPr>
          <w:cantSplit/>
        </w:trPr>
        <w:tc>
          <w:tcPr>
            <w:tcW w:w="2122" w:type="dxa"/>
          </w:tcPr>
          <w:p w14:paraId="60CC51AA" w14:textId="5AAEA530" w:rsidR="00F16A2C" w:rsidRPr="00E9261E" w:rsidRDefault="00F16A2C" w:rsidP="00F16A2C">
            <w:pPr>
              <w:pStyle w:val="Tabletext"/>
            </w:pPr>
            <w:r>
              <w:t>Home base</w:t>
            </w:r>
          </w:p>
        </w:tc>
        <w:tc>
          <w:tcPr>
            <w:tcW w:w="7512" w:type="dxa"/>
          </w:tcPr>
          <w:p w14:paraId="1965D9A0" w14:textId="3C7F0114" w:rsidR="00F16A2C" w:rsidRPr="00E9261E" w:rsidRDefault="00F16A2C" w:rsidP="00F16A2C">
            <w:pPr>
              <w:pStyle w:val="Tabletext"/>
            </w:pPr>
            <w:r w:rsidRPr="001924AC">
              <w:t xml:space="preserve">The location, assigned by the </w:t>
            </w:r>
            <w:r w:rsidRPr="00A72DD0">
              <w:t>operator to the FCM, from where the FCM normally starts and ends a duty period or a series of duty periods.</w:t>
            </w:r>
          </w:p>
        </w:tc>
      </w:tr>
      <w:tr w:rsidR="00F16A2C" w:rsidRPr="00B63514" w14:paraId="556194DE" w14:textId="77777777" w:rsidTr="00894D84">
        <w:trPr>
          <w:cantSplit/>
        </w:trPr>
        <w:tc>
          <w:tcPr>
            <w:tcW w:w="2122" w:type="dxa"/>
          </w:tcPr>
          <w:p w14:paraId="2A5FF7CD" w14:textId="7904135A" w:rsidR="00F16A2C" w:rsidRPr="00E9261E" w:rsidRDefault="00F16A2C" w:rsidP="00F16A2C">
            <w:pPr>
              <w:pStyle w:val="Tabletext"/>
            </w:pPr>
            <w:r>
              <w:t>Multi-pilot operation</w:t>
            </w:r>
          </w:p>
        </w:tc>
        <w:tc>
          <w:tcPr>
            <w:tcW w:w="7512" w:type="dxa"/>
          </w:tcPr>
          <w:p w14:paraId="3EB2332A" w14:textId="6F592F35" w:rsidR="00F16A2C" w:rsidRPr="00E9261E" w:rsidRDefault="00F16A2C" w:rsidP="00F16A2C">
            <w:pPr>
              <w:pStyle w:val="Tabletext"/>
            </w:pPr>
            <w:r w:rsidRPr="001924AC">
              <w:t xml:space="preserve">A multi-pilot operation is an operation conducted under multi-pilot procedures. However, this does not include </w:t>
            </w:r>
            <w:r w:rsidRPr="00A72DD0">
              <w:t>contracted recurrent training or contracted checking unless it is conducted as a multi-crew operation within the meaning of regulation 61.010 of CASR.</w:t>
            </w:r>
          </w:p>
        </w:tc>
      </w:tr>
      <w:tr w:rsidR="00F3356B" w:rsidRPr="00B63514" w14:paraId="49539F27" w14:textId="77777777" w:rsidTr="00894D84">
        <w:trPr>
          <w:cantSplit/>
        </w:trPr>
        <w:tc>
          <w:tcPr>
            <w:tcW w:w="2122" w:type="dxa"/>
          </w:tcPr>
          <w:p w14:paraId="55BB013B" w14:textId="59B568C4" w:rsidR="00F3356B" w:rsidRPr="00E9261E" w:rsidRDefault="00F3356B" w:rsidP="00F3356B">
            <w:pPr>
              <w:pStyle w:val="Tabletext"/>
            </w:pPr>
            <w:r>
              <w:t>Off-duty period (ODP)</w:t>
            </w:r>
          </w:p>
        </w:tc>
        <w:tc>
          <w:tcPr>
            <w:tcW w:w="7512" w:type="dxa"/>
          </w:tcPr>
          <w:p w14:paraId="022B11B9" w14:textId="0DEBEC71" w:rsidR="00F3356B" w:rsidRPr="00E9261E" w:rsidRDefault="00F3356B" w:rsidP="00F3356B">
            <w:pPr>
              <w:pStyle w:val="Tabletext"/>
            </w:pPr>
            <w:r>
              <w:t>A</w:t>
            </w:r>
            <w:r w:rsidRPr="00A72DD0">
              <w:t xml:space="preserve"> period of time during which a pilot is free of all duties and standby associated with their employment.</w:t>
            </w:r>
          </w:p>
        </w:tc>
      </w:tr>
      <w:tr w:rsidR="00F3356B" w:rsidRPr="00B63514" w14:paraId="223D0270" w14:textId="77777777" w:rsidTr="00894D84">
        <w:trPr>
          <w:cantSplit/>
        </w:trPr>
        <w:tc>
          <w:tcPr>
            <w:tcW w:w="2122" w:type="dxa"/>
          </w:tcPr>
          <w:p w14:paraId="68524B1D" w14:textId="1F810205" w:rsidR="00F3356B" w:rsidRPr="00E9261E" w:rsidRDefault="00F3356B" w:rsidP="00F3356B">
            <w:pPr>
              <w:pStyle w:val="Tabletext"/>
            </w:pPr>
            <w:r>
              <w:t>Recreational private operation</w:t>
            </w:r>
          </w:p>
        </w:tc>
        <w:tc>
          <w:tcPr>
            <w:tcW w:w="7512" w:type="dxa"/>
          </w:tcPr>
          <w:p w14:paraId="381895F1" w14:textId="2EDA7468" w:rsidR="00F3356B" w:rsidRPr="00E9261E" w:rsidRDefault="00F3356B" w:rsidP="00F3356B">
            <w:pPr>
              <w:pStyle w:val="Tabletext"/>
            </w:pPr>
            <w:r w:rsidRPr="001924AC">
              <w:t>Flying conducted by an FCM in a personal capacity, and at and for the FCM’s leisure. A flight conducted by an F</w:t>
            </w:r>
            <w:r w:rsidRPr="00A72DD0">
              <w:t>CM as a private operation is not a recreational private operation if it is conducted for, or on behalf of, an entity (regardless of whether or not the entity is an operator).</w:t>
            </w:r>
          </w:p>
        </w:tc>
      </w:tr>
      <w:tr w:rsidR="00F3356B" w:rsidRPr="00B63514" w14:paraId="08C26600" w14:textId="77777777" w:rsidTr="00894D84">
        <w:trPr>
          <w:cantSplit/>
        </w:trPr>
        <w:tc>
          <w:tcPr>
            <w:tcW w:w="2122" w:type="dxa"/>
          </w:tcPr>
          <w:p w14:paraId="40810A25" w14:textId="333732FD" w:rsidR="00F3356B" w:rsidRPr="00E9261E" w:rsidRDefault="00F3356B" w:rsidP="00F3356B">
            <w:pPr>
              <w:pStyle w:val="Tabletext"/>
            </w:pPr>
            <w:r>
              <w:t>Reporting time</w:t>
            </w:r>
          </w:p>
        </w:tc>
        <w:tc>
          <w:tcPr>
            <w:tcW w:w="7512" w:type="dxa"/>
          </w:tcPr>
          <w:p w14:paraId="316EF539" w14:textId="0DB08CF4" w:rsidR="00F3356B" w:rsidRPr="00E9261E" w:rsidRDefault="00F3356B" w:rsidP="00F3356B">
            <w:pPr>
              <w:pStyle w:val="Tabletext"/>
            </w:pPr>
            <w:r>
              <w:t>T</w:t>
            </w:r>
            <w:r w:rsidRPr="00A72DD0">
              <w:t>he time assigned to a pilot to commence an FDP.</w:t>
            </w:r>
          </w:p>
        </w:tc>
      </w:tr>
      <w:tr w:rsidR="00F3356B" w:rsidRPr="00B63514" w14:paraId="594AD230" w14:textId="77777777" w:rsidTr="00894D84">
        <w:trPr>
          <w:cantSplit/>
        </w:trPr>
        <w:tc>
          <w:tcPr>
            <w:tcW w:w="2122" w:type="dxa"/>
          </w:tcPr>
          <w:p w14:paraId="7632F82E" w14:textId="67ABDE16" w:rsidR="00F3356B" w:rsidRPr="00E9261E" w:rsidRDefault="00F3356B" w:rsidP="00F3356B">
            <w:pPr>
              <w:pStyle w:val="Tabletext"/>
            </w:pPr>
            <w:r>
              <w:t>Roster</w:t>
            </w:r>
          </w:p>
        </w:tc>
        <w:tc>
          <w:tcPr>
            <w:tcW w:w="7512" w:type="dxa"/>
          </w:tcPr>
          <w:p w14:paraId="1C67E863" w14:textId="491C37F1" w:rsidR="00F3356B" w:rsidRPr="00E9261E" w:rsidRDefault="00F3356B" w:rsidP="00F3356B">
            <w:pPr>
              <w:pStyle w:val="Tabletext"/>
            </w:pPr>
            <w:r>
              <w:t>A</w:t>
            </w:r>
            <w:r w:rsidRPr="00A72DD0">
              <w:t xml:space="preserve"> list made available to a pilot by </w:t>
            </w:r>
            <w:r w:rsidRPr="00A72DD0">
              <w:rPr>
                <w:highlight w:val="green"/>
              </w:rPr>
              <w:t>&lt;XXXX&gt;</w:t>
            </w:r>
            <w:r w:rsidRPr="00A72DD0">
              <w:t>, setting out the times when the pilot is assigned to undertake duties or standby.</w:t>
            </w:r>
          </w:p>
        </w:tc>
      </w:tr>
      <w:tr w:rsidR="00F3356B" w:rsidRPr="00B63514" w14:paraId="5941336C" w14:textId="77777777" w:rsidTr="00894D84">
        <w:trPr>
          <w:cantSplit/>
        </w:trPr>
        <w:tc>
          <w:tcPr>
            <w:tcW w:w="2122" w:type="dxa"/>
          </w:tcPr>
          <w:p w14:paraId="1561BCD6" w14:textId="4773EB73" w:rsidR="00F3356B" w:rsidRPr="00E9261E" w:rsidRDefault="00F3356B" w:rsidP="00F3356B">
            <w:pPr>
              <w:pStyle w:val="Tabletext"/>
            </w:pPr>
            <w:r>
              <w:t>Sector</w:t>
            </w:r>
          </w:p>
        </w:tc>
        <w:tc>
          <w:tcPr>
            <w:tcW w:w="7512" w:type="dxa"/>
          </w:tcPr>
          <w:p w14:paraId="5A9B0771" w14:textId="77777777" w:rsidR="00F3356B" w:rsidRPr="00DF5D51" w:rsidRDefault="00F3356B" w:rsidP="00F3356B">
            <w:pPr>
              <w:pStyle w:val="Tabletext"/>
            </w:pPr>
            <w:r w:rsidRPr="001924AC">
              <w:t>The following meanings:</w:t>
            </w:r>
          </w:p>
          <w:p w14:paraId="087973AA" w14:textId="368F237A" w:rsidR="00F3356B" w:rsidRPr="00894D84" w:rsidRDefault="00F3356B" w:rsidP="00894D84">
            <w:pPr>
              <w:pStyle w:val="Tablebullet"/>
            </w:pPr>
            <w:r w:rsidRPr="00894D84">
              <w:t>except for a rotorcraft—any flight consisting of a take-off and a landing, when conducted by a person in the capacity of an FCM</w:t>
            </w:r>
          </w:p>
          <w:p w14:paraId="3656ECAB" w14:textId="31635134" w:rsidR="00F3356B" w:rsidRPr="00894D84" w:rsidRDefault="00F3356B" w:rsidP="00894D84">
            <w:pPr>
              <w:pStyle w:val="Tablebullet"/>
            </w:pPr>
            <w:r w:rsidRPr="00894D84">
              <w:t>for a rotorcraft—the period:</w:t>
            </w:r>
          </w:p>
          <w:p w14:paraId="3FC22088" w14:textId="77777777" w:rsidR="00F3356B" w:rsidRPr="00894D84" w:rsidRDefault="00F3356B" w:rsidP="00894D84">
            <w:pPr>
              <w:pStyle w:val="Tablebullet20"/>
            </w:pPr>
            <w:r w:rsidRPr="00894D84">
              <w:t>from when the rotor blades start turning until they stop turning; and</w:t>
            </w:r>
          </w:p>
          <w:p w14:paraId="1566D507" w14:textId="77777777" w:rsidR="00F3356B" w:rsidRPr="00894D84" w:rsidRDefault="00F3356B" w:rsidP="00894D84">
            <w:pPr>
              <w:pStyle w:val="Tablebullet20"/>
            </w:pPr>
            <w:r w:rsidRPr="00894D84">
              <w:t>during which an FCM on the rotorcraft conducts 1 or more flights, each consisting of a take-off and a landing.</w:t>
            </w:r>
          </w:p>
          <w:p w14:paraId="61962CCA" w14:textId="25073C4B" w:rsidR="00F3356B" w:rsidRPr="00894D84" w:rsidRDefault="00F3356B" w:rsidP="00894D84">
            <w:pPr>
              <w:pStyle w:val="Tablebullet"/>
            </w:pPr>
            <w:r w:rsidRPr="00894D84">
              <w:t>each hour, or each part of an hour, of an FDP spent in a synthetic training device.</w:t>
            </w:r>
          </w:p>
        </w:tc>
      </w:tr>
      <w:tr w:rsidR="00F3356B" w:rsidRPr="00B63514" w14:paraId="21646F8F" w14:textId="77777777" w:rsidTr="00894D84">
        <w:trPr>
          <w:cantSplit/>
        </w:trPr>
        <w:tc>
          <w:tcPr>
            <w:tcW w:w="2122" w:type="dxa"/>
          </w:tcPr>
          <w:p w14:paraId="36FB7D35" w14:textId="451C857A" w:rsidR="00F3356B" w:rsidRPr="00E9261E" w:rsidRDefault="00F3356B" w:rsidP="00F3356B">
            <w:pPr>
              <w:pStyle w:val="Tabletext"/>
            </w:pPr>
            <w:r>
              <w:t>Single pilot operation</w:t>
            </w:r>
          </w:p>
        </w:tc>
        <w:tc>
          <w:tcPr>
            <w:tcW w:w="7512" w:type="dxa"/>
          </w:tcPr>
          <w:p w14:paraId="68FF336B" w14:textId="21A0DF6A" w:rsidR="00F3356B" w:rsidRPr="00E9261E" w:rsidRDefault="00F3356B" w:rsidP="00F3356B">
            <w:pPr>
              <w:pStyle w:val="Tabletext"/>
            </w:pPr>
            <w:r>
              <w:t>A</w:t>
            </w:r>
            <w:r w:rsidRPr="003C0753">
              <w:t>ny operation other than a multi-pilot operation.</w:t>
            </w:r>
          </w:p>
        </w:tc>
      </w:tr>
      <w:tr w:rsidR="00F3356B" w:rsidRPr="00B63514" w14:paraId="23CFDD34" w14:textId="77777777" w:rsidTr="00894D84">
        <w:trPr>
          <w:cantSplit/>
        </w:trPr>
        <w:tc>
          <w:tcPr>
            <w:tcW w:w="2122" w:type="dxa"/>
          </w:tcPr>
          <w:p w14:paraId="19FBEBF9" w14:textId="723965F8" w:rsidR="00F3356B" w:rsidRPr="00E9261E" w:rsidRDefault="00F3356B" w:rsidP="00F3356B">
            <w:pPr>
              <w:pStyle w:val="Tabletext"/>
            </w:pPr>
            <w:r>
              <w:lastRenderedPageBreak/>
              <w:t>Sleep opportunity</w:t>
            </w:r>
          </w:p>
        </w:tc>
        <w:tc>
          <w:tcPr>
            <w:tcW w:w="7512" w:type="dxa"/>
          </w:tcPr>
          <w:p w14:paraId="33A7BB01" w14:textId="77777777" w:rsidR="00F3356B" w:rsidRPr="00DF5D51" w:rsidRDefault="00F3356B" w:rsidP="00F3356B">
            <w:pPr>
              <w:pStyle w:val="Tabletext"/>
            </w:pPr>
            <w:r w:rsidRPr="0075093E">
              <w:t xml:space="preserve">A period of time </w:t>
            </w:r>
            <w:r w:rsidRPr="00DF5D51">
              <w:t>during an ODP when an FCM:</w:t>
            </w:r>
          </w:p>
          <w:p w14:paraId="44BDD281" w14:textId="77777777" w:rsidR="00F3356B" w:rsidRPr="00894D84" w:rsidRDefault="00F3356B" w:rsidP="00894D84">
            <w:pPr>
              <w:pStyle w:val="Tablebullet"/>
            </w:pPr>
            <w:r w:rsidRPr="00894D84">
              <w:t>is not meeting the reasonable requirements of bodily functioning, such as:</w:t>
            </w:r>
          </w:p>
          <w:p w14:paraId="41418118" w14:textId="77777777" w:rsidR="00F3356B" w:rsidRPr="00894D84" w:rsidRDefault="00F3356B" w:rsidP="00894D84">
            <w:pPr>
              <w:pStyle w:val="Tablebullet20"/>
            </w:pPr>
            <w:r w:rsidRPr="00894D84">
              <w:t>eating</w:t>
            </w:r>
          </w:p>
          <w:p w14:paraId="09025495" w14:textId="77777777" w:rsidR="00F3356B" w:rsidRPr="00894D84" w:rsidRDefault="00F3356B" w:rsidP="00894D84">
            <w:pPr>
              <w:pStyle w:val="Tablebullet20"/>
            </w:pPr>
            <w:r w:rsidRPr="00894D84">
              <w:t>drinking</w:t>
            </w:r>
          </w:p>
          <w:p w14:paraId="397389F5" w14:textId="77777777" w:rsidR="00F3356B" w:rsidRPr="00894D84" w:rsidRDefault="00F3356B" w:rsidP="00894D84">
            <w:pPr>
              <w:pStyle w:val="Tablebullet20"/>
            </w:pPr>
            <w:r w:rsidRPr="00894D84">
              <w:t>washing</w:t>
            </w:r>
          </w:p>
          <w:p w14:paraId="20804DD4" w14:textId="4A2EF4E2" w:rsidR="00F3356B" w:rsidRPr="00894D84" w:rsidRDefault="00F3356B" w:rsidP="00894D84">
            <w:pPr>
              <w:pStyle w:val="Tablebullet20"/>
            </w:pPr>
            <w:r w:rsidRPr="00894D84">
              <w:t>dressing</w:t>
            </w:r>
          </w:p>
          <w:p w14:paraId="75367EFA" w14:textId="77777777" w:rsidR="00F3356B" w:rsidRPr="00894D84" w:rsidRDefault="00F3356B" w:rsidP="00894D84">
            <w:pPr>
              <w:pStyle w:val="Tablebullet20"/>
            </w:pPr>
            <w:r w:rsidRPr="00894D84">
              <w:t>has access to suitable sleeping accommodation without, under normal circumstances, being interrupted by any requirement of the operator.</w:t>
            </w:r>
          </w:p>
          <w:p w14:paraId="70987510" w14:textId="46B2292B" w:rsidR="00F3356B" w:rsidRPr="00E9261E" w:rsidRDefault="00F3356B" w:rsidP="00894D84">
            <w:pPr>
              <w:pStyle w:val="Tabletext"/>
              <w:ind w:left="707" w:hanging="707"/>
            </w:pPr>
            <w:r w:rsidRPr="00DF5D51">
              <w:rPr>
                <w:rStyle w:val="Strong"/>
              </w:rPr>
              <w:t>Note:</w:t>
            </w:r>
            <w:r w:rsidRPr="00DF5D51">
              <w:tab/>
              <w:t>Normal circumstances refer to those situations where the operator wishes to preserve the prior sleep opportunity. Abnormal circumstances refer to the case where the operator needs to contact the FCM and it is understood that this will mean that the prior sleep opportunity has been interrupted.</w:t>
            </w:r>
          </w:p>
        </w:tc>
      </w:tr>
      <w:tr w:rsidR="00F3356B" w:rsidRPr="00B63514" w14:paraId="27516085" w14:textId="77777777" w:rsidTr="00894D84">
        <w:trPr>
          <w:cantSplit/>
        </w:trPr>
        <w:tc>
          <w:tcPr>
            <w:tcW w:w="2122" w:type="dxa"/>
          </w:tcPr>
          <w:p w14:paraId="1B5025E3" w14:textId="1F09D454" w:rsidR="00F3356B" w:rsidRPr="00E9261E" w:rsidRDefault="00F3356B" w:rsidP="00F3356B">
            <w:pPr>
              <w:pStyle w:val="Tabletext"/>
            </w:pPr>
            <w:r>
              <w:t>Split</w:t>
            </w:r>
            <w:r w:rsidRPr="00F61A9A">
              <w:t>-duty rest period</w:t>
            </w:r>
          </w:p>
        </w:tc>
        <w:tc>
          <w:tcPr>
            <w:tcW w:w="7512" w:type="dxa"/>
          </w:tcPr>
          <w:p w14:paraId="3BE22346" w14:textId="77777777" w:rsidR="00F3356B" w:rsidRPr="00F61A9A" w:rsidRDefault="00F3356B" w:rsidP="00F3356B">
            <w:pPr>
              <w:pStyle w:val="Tabletext"/>
            </w:pPr>
            <w:r w:rsidRPr="009907BD">
              <w:t>A predefined period of time during which an FCM:</w:t>
            </w:r>
          </w:p>
          <w:p w14:paraId="6D70074C" w14:textId="77777777" w:rsidR="00F3356B" w:rsidRPr="00894D84" w:rsidRDefault="00F3356B" w:rsidP="00894D84">
            <w:pPr>
              <w:pStyle w:val="Tablebullet"/>
            </w:pPr>
            <w:r w:rsidRPr="00894D84">
              <w:t>has access to suitable resting accommodation or suitable sleeping accommodation</w:t>
            </w:r>
          </w:p>
          <w:p w14:paraId="6CCA48A2" w14:textId="7DD4EAC3" w:rsidR="00F3356B" w:rsidRPr="00E9261E" w:rsidRDefault="00F3356B" w:rsidP="00894D84">
            <w:pPr>
              <w:pStyle w:val="Tablebullet"/>
            </w:pPr>
            <w:r w:rsidRPr="00894D84">
              <w:t>is relieved of all duties associated with their employment by the operator.</w:t>
            </w:r>
          </w:p>
        </w:tc>
      </w:tr>
    </w:tbl>
    <w:p w14:paraId="49428D7D" w14:textId="77777777" w:rsidR="00A4524E" w:rsidRPr="00A4524E" w:rsidRDefault="00A4524E" w:rsidP="00A4524E">
      <w:pPr>
        <w:pStyle w:val="unHeading2"/>
      </w:pPr>
      <w:bookmarkStart w:id="15" w:name="_Toc191467295"/>
      <w:bookmarkStart w:id="16" w:name="_Toc191475777"/>
      <w:bookmarkStart w:id="17" w:name="_Toc191480859"/>
      <w:bookmarkStart w:id="18" w:name="_Toc191547357"/>
      <w:bookmarkStart w:id="19" w:name="_Toc191553713"/>
      <w:r w:rsidRPr="00A4524E">
        <w:t>Reference material</w:t>
      </w:r>
      <w:bookmarkEnd w:id="15"/>
      <w:bookmarkEnd w:id="16"/>
      <w:bookmarkEnd w:id="17"/>
      <w:bookmarkEnd w:id="18"/>
      <w:bookmarkEnd w:id="19"/>
    </w:p>
    <w:p w14:paraId="61C8E861" w14:textId="1639A5D5" w:rsidR="00A4524E" w:rsidRDefault="00A4524E" w:rsidP="00A4524E">
      <w:pPr>
        <w:pStyle w:val="Caption"/>
        <w:keepNext/>
      </w:pPr>
      <w:r>
        <w:t xml:space="preserve">Table </w:t>
      </w:r>
      <w:r>
        <w:fldChar w:fldCharType="begin"/>
      </w:r>
      <w:r>
        <w:instrText xml:space="preserve"> SEQ Table \* ARABIC </w:instrText>
      </w:r>
      <w:r>
        <w:fldChar w:fldCharType="separate"/>
      </w:r>
      <w:r w:rsidR="00471945">
        <w:rPr>
          <w:noProof/>
        </w:rPr>
        <w:t>4</w:t>
      </w:r>
      <w:r>
        <w:fldChar w:fldCharType="end"/>
      </w:r>
      <w:r>
        <w:t xml:space="preserve"> </w:t>
      </w:r>
      <w:r w:rsidRPr="000C6388">
        <w:t>Reference material</w:t>
      </w:r>
    </w:p>
    <w:tbl>
      <w:tblPr>
        <w:tblW w:w="9634" w:type="dxa"/>
        <w:tblLook w:val="0620" w:firstRow="1" w:lastRow="0" w:firstColumn="0" w:lastColumn="0" w:noHBand="1" w:noVBand="1"/>
        <w:tblCaption w:val="Acronyms and abbreviations"/>
        <w:tblDescription w:val="List of Acronyms and abbreviations"/>
      </w:tblPr>
      <w:tblGrid>
        <w:gridCol w:w="2122"/>
        <w:gridCol w:w="7512"/>
      </w:tblGrid>
      <w:tr w:rsidR="00A4524E" w:rsidRPr="00A4524E" w14:paraId="080C2EA2" w14:textId="77777777" w:rsidTr="00A4524E">
        <w:tc>
          <w:tcPr>
            <w:tcW w:w="2122" w:type="dxa"/>
            <w:shd w:val="clear" w:color="auto" w:fill="0080A2" w:themeFill="accent2"/>
            <w:hideMark/>
          </w:tcPr>
          <w:p w14:paraId="01910D35" w14:textId="77777777" w:rsidR="00A4524E" w:rsidRPr="00A4524E" w:rsidRDefault="00A4524E" w:rsidP="00A4524E">
            <w:pPr>
              <w:rPr>
                <w:b/>
                <w:color w:val="FFFFFF" w:themeColor="background1"/>
              </w:rPr>
            </w:pPr>
            <w:r w:rsidRPr="00A4524E">
              <w:rPr>
                <w:b/>
                <w:color w:val="FFFFFF" w:themeColor="background1"/>
              </w:rPr>
              <w:t>Document type</w:t>
            </w:r>
          </w:p>
        </w:tc>
        <w:tc>
          <w:tcPr>
            <w:tcW w:w="7512" w:type="dxa"/>
            <w:shd w:val="clear" w:color="auto" w:fill="0080A2" w:themeFill="accent2"/>
            <w:hideMark/>
          </w:tcPr>
          <w:p w14:paraId="34B46825" w14:textId="77777777" w:rsidR="00A4524E" w:rsidRPr="00A4524E" w:rsidRDefault="00A4524E" w:rsidP="00A4524E">
            <w:pPr>
              <w:rPr>
                <w:b/>
                <w:color w:val="FFFFFF" w:themeColor="background1"/>
              </w:rPr>
            </w:pPr>
            <w:r w:rsidRPr="00A4524E">
              <w:rPr>
                <w:b/>
                <w:color w:val="FFFFFF" w:themeColor="background1"/>
              </w:rPr>
              <w:t>Title</w:t>
            </w:r>
          </w:p>
        </w:tc>
      </w:tr>
      <w:tr w:rsidR="00A4524E" w:rsidRPr="00A4524E" w14:paraId="0EB87FEA" w14:textId="77777777" w:rsidTr="00A4524E">
        <w:tc>
          <w:tcPr>
            <w:tcW w:w="2122" w:type="dxa"/>
            <w:tcBorders>
              <w:top w:val="single" w:sz="4" w:space="0" w:color="0080A2"/>
              <w:left w:val="nil"/>
              <w:bottom w:val="single" w:sz="4" w:space="0" w:color="0080A2"/>
              <w:right w:val="nil"/>
            </w:tcBorders>
            <w:hideMark/>
          </w:tcPr>
          <w:p w14:paraId="5665BE00" w14:textId="77777777" w:rsidR="00A4524E" w:rsidRPr="00A4524E" w:rsidRDefault="00A4524E" w:rsidP="00A4524E">
            <w:r w:rsidRPr="00A4524E">
              <w:t>Civil Aviation Order</w:t>
            </w:r>
          </w:p>
        </w:tc>
        <w:tc>
          <w:tcPr>
            <w:tcW w:w="7512" w:type="dxa"/>
            <w:tcBorders>
              <w:top w:val="single" w:sz="4" w:space="0" w:color="0080A2"/>
              <w:left w:val="nil"/>
              <w:bottom w:val="single" w:sz="4" w:space="0" w:color="0080A2"/>
              <w:right w:val="nil"/>
            </w:tcBorders>
            <w:hideMark/>
          </w:tcPr>
          <w:p w14:paraId="1836F097" w14:textId="77777777" w:rsidR="00A4524E" w:rsidRPr="00A4524E" w:rsidRDefault="00A4524E" w:rsidP="00A4524E">
            <w:pPr>
              <w:rPr>
                <w:i/>
                <w:iCs/>
              </w:rPr>
            </w:pPr>
            <w:r w:rsidRPr="00A4524E">
              <w:rPr>
                <w:i/>
                <w:iCs/>
              </w:rPr>
              <w:t xml:space="preserve">CAO 48.1 Instrument 2019 </w:t>
            </w:r>
          </w:p>
        </w:tc>
      </w:tr>
      <w:tr w:rsidR="00A4524E" w:rsidRPr="00A4524E" w14:paraId="12A2BD4D" w14:textId="77777777" w:rsidTr="00A4524E">
        <w:tc>
          <w:tcPr>
            <w:tcW w:w="2122" w:type="dxa"/>
            <w:tcBorders>
              <w:top w:val="single" w:sz="4" w:space="0" w:color="0080A2"/>
              <w:left w:val="nil"/>
              <w:bottom w:val="single" w:sz="4" w:space="0" w:color="0080A2"/>
              <w:right w:val="nil"/>
            </w:tcBorders>
          </w:tcPr>
          <w:p w14:paraId="570FEA2E" w14:textId="77777777" w:rsidR="00A4524E" w:rsidRPr="00A4524E" w:rsidRDefault="00A4524E" w:rsidP="00A4524E"/>
        </w:tc>
        <w:tc>
          <w:tcPr>
            <w:tcW w:w="7512" w:type="dxa"/>
            <w:tcBorders>
              <w:top w:val="single" w:sz="4" w:space="0" w:color="0080A2"/>
              <w:left w:val="nil"/>
              <w:bottom w:val="single" w:sz="4" w:space="0" w:color="0080A2"/>
              <w:right w:val="nil"/>
            </w:tcBorders>
          </w:tcPr>
          <w:p w14:paraId="1897CD11" w14:textId="77777777" w:rsidR="00A4524E" w:rsidRPr="00A4524E" w:rsidRDefault="00A4524E" w:rsidP="00A4524E">
            <w:pPr>
              <w:rPr>
                <w:i/>
                <w:iCs/>
              </w:rPr>
            </w:pPr>
          </w:p>
        </w:tc>
      </w:tr>
      <w:tr w:rsidR="00A4524E" w:rsidRPr="00A4524E" w14:paraId="25BDBB6F" w14:textId="77777777" w:rsidTr="00A4524E">
        <w:tc>
          <w:tcPr>
            <w:tcW w:w="2122" w:type="dxa"/>
            <w:tcBorders>
              <w:top w:val="single" w:sz="4" w:space="0" w:color="0080A2"/>
              <w:left w:val="nil"/>
              <w:bottom w:val="single" w:sz="4" w:space="0" w:color="0080A2"/>
              <w:right w:val="nil"/>
            </w:tcBorders>
          </w:tcPr>
          <w:p w14:paraId="0844E853" w14:textId="77777777" w:rsidR="00A4524E" w:rsidRPr="00A4524E" w:rsidRDefault="00A4524E" w:rsidP="00A4524E"/>
        </w:tc>
        <w:tc>
          <w:tcPr>
            <w:tcW w:w="7512" w:type="dxa"/>
            <w:tcBorders>
              <w:top w:val="single" w:sz="4" w:space="0" w:color="0080A2"/>
              <w:left w:val="nil"/>
              <w:bottom w:val="single" w:sz="4" w:space="0" w:color="0080A2"/>
              <w:right w:val="nil"/>
            </w:tcBorders>
          </w:tcPr>
          <w:p w14:paraId="56917837" w14:textId="77777777" w:rsidR="00A4524E" w:rsidRPr="00A4524E" w:rsidRDefault="00A4524E" w:rsidP="00A4524E"/>
        </w:tc>
      </w:tr>
    </w:tbl>
    <w:p w14:paraId="69FC8AAF" w14:textId="3AED417D" w:rsidR="00A4524E" w:rsidRDefault="00A4524E">
      <w:r>
        <w:br w:type="page"/>
      </w:r>
    </w:p>
    <w:p w14:paraId="082A557E" w14:textId="3D628F51" w:rsidR="0002613C" w:rsidRDefault="00EE3ED2" w:rsidP="00EE3ED2">
      <w:pPr>
        <w:pStyle w:val="Heading1"/>
      </w:pPr>
      <w:bookmarkStart w:id="20" w:name="_Toc191553714"/>
      <w:r>
        <w:lastRenderedPageBreak/>
        <w:t>Flight crew member fatigue management</w:t>
      </w:r>
      <w:bookmarkEnd w:id="20"/>
    </w:p>
    <w:p w14:paraId="50D924ED" w14:textId="7213BD39" w:rsidR="00EE3ED2" w:rsidRDefault="00770DE8" w:rsidP="00770DE8">
      <w:pPr>
        <w:pStyle w:val="Heading2"/>
      </w:pPr>
      <w:bookmarkStart w:id="21" w:name="_Toc191553715"/>
      <w:r>
        <w:t>Fatigue management policy</w:t>
      </w:r>
      <w:bookmarkEnd w:id="21"/>
    </w:p>
    <w:p w14:paraId="407129E2" w14:textId="77777777" w:rsidR="00D720A9" w:rsidRPr="001D551B" w:rsidRDefault="00D720A9" w:rsidP="00D720A9">
      <w:bookmarkStart w:id="22" w:name="_Hlk16250564"/>
      <w:r w:rsidRPr="002E584A">
        <w:rPr>
          <w:highlight w:val="green"/>
        </w:rPr>
        <w:t>&lt;XXXX&gt;</w:t>
      </w:r>
      <w:r w:rsidRPr="001D551B">
        <w:t xml:space="preserve"> is committed to ensuring accumulated fatigue does not reach a level where it results in unsafe working practices and procedures. In terms of pilot fatigue management, we are committed to:</w:t>
      </w:r>
    </w:p>
    <w:p w14:paraId="506087F6" w14:textId="77777777" w:rsidR="00D720A9" w:rsidRPr="009919A4" w:rsidRDefault="00D720A9" w:rsidP="00894D84">
      <w:pPr>
        <w:pStyle w:val="ListBullet"/>
      </w:pPr>
      <w:r w:rsidRPr="009919A4">
        <w:t>ensuring that our pilots are aware of the way fatigue builds up, to identify it, manage it and recover from it</w:t>
      </w:r>
    </w:p>
    <w:p w14:paraId="224CBF70" w14:textId="77777777" w:rsidR="00D720A9" w:rsidRPr="009919A4" w:rsidRDefault="00D720A9" w:rsidP="00894D84">
      <w:pPr>
        <w:pStyle w:val="ListBullet"/>
      </w:pPr>
      <w:r w:rsidRPr="009919A4">
        <w:t>embracing a just safety culture that enables open and fair reporting which allows us to learn and improve our understanding of the impact of fatigue and the best ways to manage it</w:t>
      </w:r>
    </w:p>
    <w:p w14:paraId="7558E1B5" w14:textId="77777777" w:rsidR="00D720A9" w:rsidRPr="009919A4" w:rsidRDefault="00D720A9" w:rsidP="00894D84">
      <w:pPr>
        <w:pStyle w:val="ListBullet"/>
      </w:pPr>
      <w:r w:rsidRPr="009919A4">
        <w:t>fatigue management rostering practices that avoid disruptive roster patterns and minimise the risks associated with fatigued pilots, with the goal of having no flights on which pilots are impaired by fatigue to the extent that safety is impacted.</w:t>
      </w:r>
    </w:p>
    <w:p w14:paraId="6DD7DB88" w14:textId="77777777" w:rsidR="00D720A9" w:rsidRPr="009919A4" w:rsidRDefault="00D720A9" w:rsidP="00894D84">
      <w:pPr>
        <w:pStyle w:val="WarningBoxText"/>
      </w:pPr>
      <w:r w:rsidRPr="009919A4">
        <w:rPr>
          <w:highlight w:val="green"/>
        </w:rPr>
        <w:t>&lt;XXXX&gt;</w:t>
      </w:r>
      <w:r w:rsidRPr="009919A4">
        <w:t xml:space="preserve"> will not require a pilot to operate an aircraft if the pilot is suffering from fatigue or considering the circumstances of the flight to be undertaken, is likely to suffer from fatigue, which may so impair the pilot’s performance that the safety of the operation may be affected. </w:t>
      </w:r>
    </w:p>
    <w:p w14:paraId="0D0DD723" w14:textId="77777777" w:rsidR="00D720A9" w:rsidRPr="009919A4" w:rsidRDefault="00D720A9" w:rsidP="00D720A9">
      <w:pPr>
        <w:pStyle w:val="Normalafterlist"/>
        <w:rPr>
          <w:rFonts w:asciiTheme="minorHAnsi" w:hAnsiTheme="minorHAnsi" w:cstheme="minorHAnsi"/>
          <w:sz w:val="20"/>
          <w:szCs w:val="20"/>
        </w:rPr>
      </w:pPr>
      <w:r w:rsidRPr="009919A4">
        <w:rPr>
          <w:rFonts w:asciiTheme="minorHAnsi" w:hAnsiTheme="minorHAnsi" w:cstheme="minorHAnsi"/>
          <w:sz w:val="20"/>
          <w:szCs w:val="20"/>
        </w:rPr>
        <w:t>This policy and the fatigue management procedures noted in this manual apply to, and are expected to be followed by, (as applicable):</w:t>
      </w:r>
    </w:p>
    <w:p w14:paraId="67030E63" w14:textId="77777777" w:rsidR="00D720A9" w:rsidRPr="009919A4" w:rsidRDefault="00D720A9" w:rsidP="00894D84">
      <w:pPr>
        <w:pStyle w:val="ListBullet"/>
      </w:pPr>
      <w:r w:rsidRPr="009919A4">
        <w:t xml:space="preserve">all pilots employed or engaged by </w:t>
      </w:r>
      <w:r w:rsidRPr="009919A4">
        <w:rPr>
          <w:highlight w:val="green"/>
        </w:rPr>
        <w:t>&lt;XXXX&gt;</w:t>
      </w:r>
      <w:r w:rsidRPr="009919A4">
        <w:t xml:space="preserve"> regardless of their employment status</w:t>
      </w:r>
    </w:p>
    <w:p w14:paraId="7B4BE066" w14:textId="77777777" w:rsidR="00D720A9" w:rsidRPr="009919A4" w:rsidRDefault="00D720A9" w:rsidP="00894D84">
      <w:pPr>
        <w:pStyle w:val="ListBullet"/>
      </w:pPr>
      <w:r w:rsidRPr="009919A4">
        <w:t>all staff, (including management), whose work may cause (or impact on) the fatigue of pilots, e.g. with their involvement in pilot rostering, extensions, reporting and continual improvement.</w:t>
      </w:r>
    </w:p>
    <w:p w14:paraId="28ECB399" w14:textId="77777777" w:rsidR="00D720A9" w:rsidRPr="009919A4" w:rsidRDefault="00D720A9" w:rsidP="00D720A9">
      <w:pPr>
        <w:pStyle w:val="Normalafterlist"/>
        <w:rPr>
          <w:rFonts w:asciiTheme="minorHAnsi" w:hAnsiTheme="minorHAnsi" w:cstheme="minorHAnsi"/>
          <w:sz w:val="20"/>
          <w:szCs w:val="20"/>
        </w:rPr>
      </w:pPr>
      <w:r w:rsidRPr="009919A4">
        <w:rPr>
          <w:rFonts w:asciiTheme="minorHAnsi" w:hAnsiTheme="minorHAnsi" w:cstheme="minorHAnsi"/>
          <w:sz w:val="20"/>
          <w:szCs w:val="20"/>
        </w:rPr>
        <w:t>This fatigue management policy and procedures section will be formally reviewed:</w:t>
      </w:r>
    </w:p>
    <w:p w14:paraId="1BB2C8E1" w14:textId="77777777" w:rsidR="00D720A9" w:rsidRPr="009919A4" w:rsidRDefault="00D720A9" w:rsidP="00894D84">
      <w:pPr>
        <w:pStyle w:val="ListBullet"/>
      </w:pPr>
      <w:r w:rsidRPr="009919A4">
        <w:t>once a year on the anniversary of commencement of operations to this supplement</w:t>
      </w:r>
    </w:p>
    <w:p w14:paraId="34D1207A" w14:textId="77777777" w:rsidR="00D720A9" w:rsidRPr="009919A4" w:rsidRDefault="00D720A9" w:rsidP="00894D84">
      <w:pPr>
        <w:pStyle w:val="ListBullet"/>
      </w:pPr>
      <w:r w:rsidRPr="009919A4">
        <w:t>upon identification of a fatigue related issue associated with this section including extensions</w:t>
      </w:r>
    </w:p>
    <w:p w14:paraId="55D7BFC3" w14:textId="77777777" w:rsidR="00D720A9" w:rsidRPr="009919A4" w:rsidRDefault="00D720A9" w:rsidP="00894D84">
      <w:pPr>
        <w:pStyle w:val="ListBullet"/>
      </w:pPr>
      <w:r w:rsidRPr="009919A4">
        <w:t>upon dissemination of relevant scientific advances improving fatigue management</w:t>
      </w:r>
    </w:p>
    <w:p w14:paraId="50E474B4" w14:textId="77777777" w:rsidR="00D720A9" w:rsidRPr="009919A4" w:rsidRDefault="00D720A9" w:rsidP="00894D84">
      <w:pPr>
        <w:pStyle w:val="ListBullet"/>
      </w:pPr>
      <w:r w:rsidRPr="009919A4">
        <w:t>if operations change significantly enough to affect rostering, crewing, training or aircraft types</w:t>
      </w:r>
    </w:p>
    <w:p w14:paraId="675E0790" w14:textId="77777777" w:rsidR="00D720A9" w:rsidRPr="009919A4" w:rsidRDefault="00D720A9" w:rsidP="00894D84">
      <w:pPr>
        <w:pStyle w:val="ListBullet"/>
      </w:pPr>
      <w:r w:rsidRPr="009919A4">
        <w:t>if there are any amendments to applicable legislation.</w:t>
      </w:r>
    </w:p>
    <w:p w14:paraId="1D5507EA" w14:textId="77777777" w:rsidR="00D720A9" w:rsidRPr="009919A4" w:rsidRDefault="00D720A9" w:rsidP="00D720A9">
      <w:pPr>
        <w:pStyle w:val="Normalafterlist"/>
        <w:rPr>
          <w:rFonts w:asciiTheme="minorHAnsi" w:hAnsiTheme="minorHAnsi" w:cstheme="minorHAnsi"/>
          <w:sz w:val="20"/>
          <w:szCs w:val="20"/>
        </w:rPr>
      </w:pPr>
      <w:r w:rsidRPr="009919A4">
        <w:rPr>
          <w:rFonts w:asciiTheme="minorHAnsi" w:hAnsiTheme="minorHAnsi" w:cstheme="minorHAnsi"/>
          <w:sz w:val="20"/>
          <w:szCs w:val="20"/>
        </w:rPr>
        <w:t xml:space="preserve">The formal review will be conducted by the Chief Pilot </w:t>
      </w:r>
      <w:r w:rsidRPr="009919A4">
        <w:rPr>
          <w:rFonts w:asciiTheme="minorHAnsi" w:hAnsiTheme="minorHAnsi" w:cstheme="minorHAnsi"/>
          <w:sz w:val="20"/>
          <w:szCs w:val="20"/>
          <w:highlight w:val="green"/>
        </w:rPr>
        <w:t>(or delegated person)</w:t>
      </w:r>
      <w:r w:rsidRPr="009919A4">
        <w:rPr>
          <w:rFonts w:asciiTheme="minorHAnsi" w:hAnsiTheme="minorHAnsi" w:cstheme="minorHAnsi"/>
          <w:sz w:val="20"/>
          <w:szCs w:val="20"/>
        </w:rPr>
        <w:t xml:space="preserve"> and stored as a record associated with flight and duty times. The review is to ensure continual improvement of the system and its ongoing applicability to current operations. </w:t>
      </w:r>
    </w:p>
    <w:p w14:paraId="621D655C" w14:textId="77777777" w:rsidR="00D720A9" w:rsidRDefault="00D720A9" w:rsidP="00D720A9">
      <w:pPr>
        <w:pStyle w:val="Heading2"/>
      </w:pPr>
      <w:bookmarkStart w:id="23" w:name="_Ref33011033"/>
      <w:bookmarkStart w:id="24" w:name="_Toc34722140"/>
      <w:bookmarkStart w:id="25" w:name="_Toc191553716"/>
      <w:bookmarkEnd w:id="22"/>
      <w:r>
        <w:t>Flight duty limitations and fatigue management</w:t>
      </w:r>
      <w:bookmarkEnd w:id="23"/>
      <w:bookmarkEnd w:id="24"/>
      <w:bookmarkEnd w:id="25"/>
    </w:p>
    <w:p w14:paraId="1CC673F5" w14:textId="77777777" w:rsidR="00D720A9" w:rsidRPr="001D551B" w:rsidRDefault="00D720A9" w:rsidP="00D720A9">
      <w:r>
        <w:rPr>
          <w:highlight w:val="green"/>
        </w:rPr>
        <w:t>&lt;XXX</w:t>
      </w:r>
      <w:r w:rsidRPr="00BD322C">
        <w:rPr>
          <w:highlight w:val="green"/>
        </w:rPr>
        <w:t>X&gt;</w:t>
      </w:r>
      <w:r w:rsidRPr="00BD322C">
        <w:t xml:space="preserve"> complies with CAO 48.1 Instrument 2019, Appendix </w:t>
      </w:r>
      <w:r>
        <w:t>5A for Daylight Aerial Work Operations and flight training associated with aerial work</w:t>
      </w:r>
      <w:r w:rsidRPr="00BD322C">
        <w:t>.</w:t>
      </w:r>
    </w:p>
    <w:p w14:paraId="045B4950" w14:textId="77777777" w:rsidR="00D720A9" w:rsidRDefault="00D720A9" w:rsidP="00D720A9">
      <w:pPr>
        <w:pStyle w:val="Heading3"/>
      </w:pPr>
      <w:bookmarkStart w:id="26" w:name="_Toc34722141"/>
      <w:bookmarkStart w:id="27" w:name="_Toc191553717"/>
      <w:r>
        <w:t>Responsibilities</w:t>
      </w:r>
      <w:bookmarkEnd w:id="26"/>
      <w:bookmarkEnd w:id="27"/>
    </w:p>
    <w:p w14:paraId="3D18243B" w14:textId="77777777" w:rsidR="00D720A9" w:rsidRPr="00B35317" w:rsidRDefault="00D720A9" w:rsidP="00D720A9">
      <w:pPr>
        <w:pStyle w:val="Heading4"/>
      </w:pPr>
      <w:r w:rsidRPr="001D551B">
        <w:rPr>
          <w:highlight w:val="green"/>
        </w:rPr>
        <w:t>&lt;XXXX&gt;</w:t>
      </w:r>
      <w:r w:rsidRPr="001D551B">
        <w:t xml:space="preserve"> Responsibilities</w:t>
      </w:r>
    </w:p>
    <w:p w14:paraId="6232BEAD" w14:textId="77777777" w:rsidR="00D720A9" w:rsidRPr="009919A4" w:rsidRDefault="00D720A9" w:rsidP="00D720A9">
      <w:r w:rsidRPr="009919A4">
        <w:t xml:space="preserve">The Chief Pilot </w:t>
      </w:r>
      <w:r w:rsidRPr="009919A4">
        <w:rPr>
          <w:highlight w:val="green"/>
        </w:rPr>
        <w:t>(or delegated person)</w:t>
      </w:r>
      <w:r w:rsidRPr="009919A4">
        <w:t xml:space="preserve"> has responsibility for implementing and managing the fatigue management system on behalf of </w:t>
      </w:r>
      <w:r w:rsidRPr="009919A4">
        <w:rPr>
          <w:highlight w:val="green"/>
        </w:rPr>
        <w:t>&lt;XXXX&gt;</w:t>
      </w:r>
      <w:r w:rsidRPr="009919A4">
        <w:t>. Responsibilities include:</w:t>
      </w:r>
    </w:p>
    <w:p w14:paraId="4FC9EB7B" w14:textId="77777777" w:rsidR="00D720A9" w:rsidRPr="009919A4" w:rsidRDefault="00D720A9" w:rsidP="00894D84">
      <w:pPr>
        <w:pStyle w:val="ListBullet"/>
      </w:pPr>
      <w:r w:rsidRPr="009919A4">
        <w:t>maintaining a reporting system for fatigue occurrences</w:t>
      </w:r>
    </w:p>
    <w:p w14:paraId="105BB876" w14:textId="77777777" w:rsidR="00D720A9" w:rsidRPr="009919A4" w:rsidRDefault="00D720A9" w:rsidP="00894D84">
      <w:pPr>
        <w:pStyle w:val="ListBullet"/>
      </w:pPr>
      <w:r w:rsidRPr="009919A4">
        <w:lastRenderedPageBreak/>
        <w:t>ensuring roster limits are designed and promulgated in accordance with the provisions of this manual</w:t>
      </w:r>
    </w:p>
    <w:p w14:paraId="29C03420" w14:textId="77777777" w:rsidR="00D720A9" w:rsidRPr="009919A4" w:rsidRDefault="00D720A9" w:rsidP="00894D84">
      <w:pPr>
        <w:pStyle w:val="ListBullet"/>
      </w:pPr>
      <w:r w:rsidRPr="009919A4">
        <w:t>designating and recording a home base for each pilot and ensuring that each pilot is advised of this designation</w:t>
      </w:r>
    </w:p>
    <w:p w14:paraId="4D9C7E60" w14:textId="77777777" w:rsidR="00D720A9" w:rsidRPr="009919A4" w:rsidRDefault="00D720A9" w:rsidP="00894D84">
      <w:pPr>
        <w:pStyle w:val="ListBullet"/>
      </w:pPr>
      <w:r w:rsidRPr="009919A4">
        <w:t>ensure the roster is kept as up-to-date as possible and includes the most accurate account of expected operations for at least the following 7 days</w:t>
      </w:r>
    </w:p>
    <w:p w14:paraId="07A8FF0C" w14:textId="77777777" w:rsidR="00D720A9" w:rsidRPr="009919A4" w:rsidRDefault="00D720A9" w:rsidP="00894D84">
      <w:pPr>
        <w:pStyle w:val="ListBullet"/>
      </w:pPr>
      <w:r w:rsidRPr="009919A4">
        <w:t>ensuring records of the following are made and stored for a minimum of 5 years:</w:t>
      </w:r>
    </w:p>
    <w:p w14:paraId="794D1E7C" w14:textId="77777777" w:rsidR="00D720A9" w:rsidRPr="009919A4" w:rsidRDefault="00D720A9" w:rsidP="00894D84">
      <w:pPr>
        <w:pStyle w:val="ListBullet2"/>
      </w:pPr>
      <w:r w:rsidRPr="009919A4">
        <w:t>the roster will be backed up daily and considered a reasonable prediction of operations for the following 7 days</w:t>
      </w:r>
    </w:p>
    <w:p w14:paraId="1E9784EB" w14:textId="77777777" w:rsidR="00D720A9" w:rsidRPr="009919A4" w:rsidRDefault="00D720A9" w:rsidP="00894D84">
      <w:pPr>
        <w:pStyle w:val="ListBullet2"/>
      </w:pPr>
      <w:r w:rsidRPr="009919A4">
        <w:t>ensuring records are maintained of all actual flight duty periods, standby periods, duty periods, split-duty periods. Off-duty periods and actual flight times of each pilot when acting in the capacity of a crew member</w:t>
      </w:r>
    </w:p>
    <w:p w14:paraId="35D2E73D" w14:textId="77777777" w:rsidR="00D720A9" w:rsidRPr="009919A4" w:rsidRDefault="00D720A9" w:rsidP="00894D84">
      <w:pPr>
        <w:pStyle w:val="ListBullet2"/>
      </w:pPr>
      <w:r w:rsidRPr="009919A4">
        <w:t>extensions and exceedances including details of the situation involved and why the extension was required for the purposes of continual improvement</w:t>
      </w:r>
    </w:p>
    <w:p w14:paraId="76FDEE04" w14:textId="36DC36E1" w:rsidR="00D720A9" w:rsidRPr="009919A4" w:rsidRDefault="00D720A9" w:rsidP="00894D84">
      <w:pPr>
        <w:pStyle w:val="ListBullet"/>
      </w:pPr>
      <w:r w:rsidRPr="009919A4">
        <w:t xml:space="preserve">authorising extensions in unforeseen operational circumstances (Section </w:t>
      </w:r>
      <w:r w:rsidRPr="009919A4">
        <w:fldChar w:fldCharType="begin"/>
      </w:r>
      <w:r w:rsidRPr="009919A4">
        <w:instrText xml:space="preserve"> REF _Ref33011033 \r \h </w:instrText>
      </w:r>
      <w:r w:rsidR="009919A4">
        <w:instrText xml:space="preserve"> \* MERGEFORMAT </w:instrText>
      </w:r>
      <w:r w:rsidRPr="009919A4">
        <w:fldChar w:fldCharType="separate"/>
      </w:r>
      <w:r w:rsidR="00471945">
        <w:t>1.2</w:t>
      </w:r>
      <w:r w:rsidRPr="009919A4">
        <w:fldChar w:fldCharType="end"/>
      </w:r>
      <w:r w:rsidRPr="009919A4">
        <w:t xml:space="preserve"> Conditions and processes for extensions to limitations)</w:t>
      </w:r>
    </w:p>
    <w:p w14:paraId="06A10E03" w14:textId="7A1FDBBB" w:rsidR="00D720A9" w:rsidRPr="00A63627" w:rsidRDefault="00D720A9" w:rsidP="00A63627">
      <w:pPr>
        <w:pStyle w:val="NotesBoxTextHanging"/>
      </w:pPr>
      <w:r w:rsidRPr="00A63627">
        <w:rPr>
          <w:b/>
          <w:bCs/>
        </w:rPr>
        <w:t>Note:</w:t>
      </w:r>
      <w:r w:rsidRPr="00A63627">
        <w:tab/>
        <w:t>Under regulation 224 of CAR, the pilot in command of an aircraft is responsible for the conduct and safety of members of the crew on the aircraft and, therefore, has discretion not to permit an extension.</w:t>
      </w:r>
    </w:p>
    <w:p w14:paraId="6BA3349F" w14:textId="77777777" w:rsidR="00D720A9" w:rsidRPr="009919A4" w:rsidRDefault="00D720A9" w:rsidP="00D720A9">
      <w:pPr>
        <w:pStyle w:val="CASADotPoint1"/>
        <w:rPr>
          <w:sz w:val="20"/>
          <w:szCs w:val="20"/>
        </w:rPr>
      </w:pPr>
      <w:r w:rsidRPr="009919A4">
        <w:rPr>
          <w:sz w:val="20"/>
          <w:szCs w:val="20"/>
        </w:rPr>
        <w:t>maintain a register of suitable accommodation locations (hotels/motels etc.) applicable to the scope of company operations</w:t>
      </w:r>
    </w:p>
    <w:p w14:paraId="6F26A60E" w14:textId="2EDFA838" w:rsidR="00D720A9" w:rsidRPr="009919A4" w:rsidRDefault="00D720A9" w:rsidP="00D720A9">
      <w:pPr>
        <w:pStyle w:val="CASADotPoint1"/>
        <w:rPr>
          <w:sz w:val="20"/>
          <w:szCs w:val="20"/>
        </w:rPr>
      </w:pPr>
      <w:r w:rsidRPr="009919A4">
        <w:rPr>
          <w:sz w:val="20"/>
          <w:szCs w:val="20"/>
        </w:rPr>
        <w:t xml:space="preserve">ensuring pilots are contacted only in accordance with the communication protocol (refer Section </w:t>
      </w:r>
      <w:r w:rsidRPr="009919A4">
        <w:rPr>
          <w:sz w:val="20"/>
          <w:szCs w:val="20"/>
        </w:rPr>
        <w:fldChar w:fldCharType="begin"/>
      </w:r>
      <w:r w:rsidRPr="009919A4">
        <w:rPr>
          <w:sz w:val="20"/>
          <w:szCs w:val="20"/>
        </w:rPr>
        <w:instrText xml:space="preserve"> REF _Ref33010407 \r \h </w:instrText>
      </w:r>
      <w:r w:rsidR="009919A4">
        <w:rPr>
          <w:sz w:val="20"/>
          <w:szCs w:val="20"/>
        </w:rPr>
        <w:instrText xml:space="preserve"> \* MERGEFORMAT </w:instrText>
      </w:r>
      <w:r w:rsidRPr="009919A4">
        <w:rPr>
          <w:sz w:val="20"/>
          <w:szCs w:val="20"/>
        </w:rPr>
      </w:r>
      <w:r w:rsidRPr="009919A4">
        <w:rPr>
          <w:sz w:val="20"/>
          <w:szCs w:val="20"/>
        </w:rPr>
        <w:fldChar w:fldCharType="separate"/>
      </w:r>
      <w:r w:rsidR="00471945">
        <w:rPr>
          <w:b/>
          <w:bCs/>
          <w:sz w:val="20"/>
          <w:szCs w:val="20"/>
          <w:lang w:val="en-US"/>
        </w:rPr>
        <w:t>Error! Reference source not found.</w:t>
      </w:r>
      <w:r w:rsidRPr="009919A4">
        <w:rPr>
          <w:sz w:val="20"/>
          <w:szCs w:val="20"/>
        </w:rPr>
        <w:fldChar w:fldCharType="end"/>
      </w:r>
      <w:r w:rsidRPr="009919A4">
        <w:rPr>
          <w:sz w:val="20"/>
          <w:szCs w:val="20"/>
        </w:rPr>
        <w:t xml:space="preserve"> Communication protocol) </w:t>
      </w:r>
    </w:p>
    <w:p w14:paraId="38BD4F50" w14:textId="5D4945C2" w:rsidR="00D720A9" w:rsidRPr="009919A4" w:rsidRDefault="00D720A9" w:rsidP="00D720A9">
      <w:pPr>
        <w:pStyle w:val="CASADotPoint1"/>
        <w:rPr>
          <w:sz w:val="20"/>
          <w:szCs w:val="20"/>
        </w:rPr>
      </w:pPr>
      <w:r w:rsidRPr="009919A4">
        <w:rPr>
          <w:sz w:val="20"/>
          <w:szCs w:val="20"/>
        </w:rPr>
        <w:t xml:space="preserve">ensuring all pilots and relevant staff (including rostering staff) are trained in accordance with Section </w:t>
      </w:r>
      <w:r w:rsidRPr="009919A4">
        <w:rPr>
          <w:sz w:val="20"/>
          <w:szCs w:val="20"/>
        </w:rPr>
        <w:fldChar w:fldCharType="begin"/>
      </w:r>
      <w:r w:rsidRPr="009919A4">
        <w:rPr>
          <w:sz w:val="20"/>
          <w:szCs w:val="20"/>
        </w:rPr>
        <w:instrText xml:space="preserve"> REF _Ref33010418 \r \h </w:instrText>
      </w:r>
      <w:r w:rsidR="009919A4">
        <w:rPr>
          <w:sz w:val="20"/>
          <w:szCs w:val="20"/>
        </w:rPr>
        <w:instrText xml:space="preserve"> \* MERGEFORMAT </w:instrText>
      </w:r>
      <w:r w:rsidRPr="009919A4">
        <w:rPr>
          <w:sz w:val="20"/>
          <w:szCs w:val="20"/>
        </w:rPr>
      </w:r>
      <w:r w:rsidRPr="009919A4">
        <w:rPr>
          <w:sz w:val="20"/>
          <w:szCs w:val="20"/>
        </w:rPr>
        <w:fldChar w:fldCharType="separate"/>
      </w:r>
      <w:r w:rsidR="00471945">
        <w:rPr>
          <w:sz w:val="20"/>
          <w:szCs w:val="20"/>
        </w:rPr>
        <w:t>1.2.10</w:t>
      </w:r>
      <w:r w:rsidRPr="009919A4">
        <w:rPr>
          <w:sz w:val="20"/>
          <w:szCs w:val="20"/>
        </w:rPr>
        <w:fldChar w:fldCharType="end"/>
      </w:r>
      <w:r w:rsidRPr="009919A4">
        <w:rPr>
          <w:sz w:val="20"/>
          <w:szCs w:val="20"/>
        </w:rPr>
        <w:t xml:space="preserve"> Training</w:t>
      </w:r>
    </w:p>
    <w:p w14:paraId="51987D03" w14:textId="77777777" w:rsidR="00D720A9" w:rsidRPr="009919A4" w:rsidRDefault="00D720A9" w:rsidP="00D720A9">
      <w:pPr>
        <w:pStyle w:val="CASADotPoint1"/>
        <w:rPr>
          <w:sz w:val="20"/>
          <w:szCs w:val="20"/>
        </w:rPr>
      </w:pPr>
      <w:r w:rsidRPr="009919A4">
        <w:rPr>
          <w:sz w:val="20"/>
          <w:szCs w:val="20"/>
        </w:rPr>
        <w:t>ensuring all pilots are aware of the fatigue management system, its limits and procedures and their responsibilities</w:t>
      </w:r>
    </w:p>
    <w:p w14:paraId="6200CAD5" w14:textId="044C98AB" w:rsidR="00D720A9" w:rsidRPr="009919A4" w:rsidRDefault="00D720A9" w:rsidP="00D720A9">
      <w:pPr>
        <w:pStyle w:val="CASADotPoint1"/>
        <w:rPr>
          <w:sz w:val="20"/>
          <w:szCs w:val="20"/>
        </w:rPr>
      </w:pPr>
      <w:r w:rsidRPr="009919A4">
        <w:rPr>
          <w:sz w:val="20"/>
          <w:szCs w:val="20"/>
        </w:rPr>
        <w:t xml:space="preserve">conducting fatigue hazard identification in accordance with Section </w:t>
      </w:r>
      <w:r w:rsidRPr="009919A4">
        <w:rPr>
          <w:sz w:val="20"/>
          <w:szCs w:val="20"/>
        </w:rPr>
        <w:fldChar w:fldCharType="begin"/>
      </w:r>
      <w:r w:rsidRPr="009919A4">
        <w:rPr>
          <w:sz w:val="20"/>
          <w:szCs w:val="20"/>
        </w:rPr>
        <w:instrText xml:space="preserve"> REF _Ref33010432 \r \h </w:instrText>
      </w:r>
      <w:r w:rsidR="009919A4">
        <w:rPr>
          <w:sz w:val="20"/>
          <w:szCs w:val="20"/>
        </w:rPr>
        <w:instrText xml:space="preserve"> \* MERGEFORMAT </w:instrText>
      </w:r>
      <w:r w:rsidRPr="009919A4">
        <w:rPr>
          <w:sz w:val="20"/>
          <w:szCs w:val="20"/>
        </w:rPr>
      </w:r>
      <w:r w:rsidRPr="009919A4">
        <w:rPr>
          <w:sz w:val="20"/>
          <w:szCs w:val="20"/>
        </w:rPr>
        <w:fldChar w:fldCharType="separate"/>
      </w:r>
      <w:r w:rsidR="00471945">
        <w:rPr>
          <w:sz w:val="20"/>
          <w:szCs w:val="20"/>
        </w:rPr>
        <w:t>1.2.11</w:t>
      </w:r>
      <w:r w:rsidRPr="009919A4">
        <w:rPr>
          <w:sz w:val="20"/>
          <w:szCs w:val="20"/>
        </w:rPr>
        <w:fldChar w:fldCharType="end"/>
      </w:r>
      <w:r w:rsidRPr="009919A4">
        <w:rPr>
          <w:sz w:val="20"/>
          <w:szCs w:val="20"/>
        </w:rPr>
        <w:t xml:space="preserve"> Fatigue hazard identification</w:t>
      </w:r>
    </w:p>
    <w:p w14:paraId="5372390D" w14:textId="5AC3EF23" w:rsidR="00D720A9" w:rsidRPr="009919A4" w:rsidRDefault="00D720A9" w:rsidP="00D720A9">
      <w:pPr>
        <w:pStyle w:val="CASADotPoint1"/>
        <w:rPr>
          <w:b/>
          <w:bCs/>
          <w:sz w:val="20"/>
          <w:szCs w:val="20"/>
        </w:rPr>
      </w:pPr>
      <w:r w:rsidRPr="009919A4">
        <w:rPr>
          <w:sz w:val="20"/>
          <w:szCs w:val="20"/>
        </w:rPr>
        <w:t xml:space="preserve">conduct an annual formal review and other reviews as required by the Fatigue Management Policies and Procedures (refer Section </w:t>
      </w:r>
      <w:r w:rsidRPr="009919A4">
        <w:rPr>
          <w:sz w:val="20"/>
          <w:szCs w:val="20"/>
        </w:rPr>
        <w:fldChar w:fldCharType="begin"/>
      </w:r>
      <w:r w:rsidRPr="009919A4">
        <w:rPr>
          <w:sz w:val="20"/>
          <w:szCs w:val="20"/>
        </w:rPr>
        <w:instrText xml:space="preserve"> REF _Ref33010443 \r \h </w:instrText>
      </w:r>
      <w:r w:rsidR="009919A4">
        <w:rPr>
          <w:sz w:val="20"/>
          <w:szCs w:val="20"/>
        </w:rPr>
        <w:instrText xml:space="preserve"> \* MERGEFORMAT </w:instrText>
      </w:r>
      <w:r w:rsidRPr="009919A4">
        <w:rPr>
          <w:sz w:val="20"/>
          <w:szCs w:val="20"/>
        </w:rPr>
      </w:r>
      <w:r w:rsidRPr="009919A4">
        <w:rPr>
          <w:sz w:val="20"/>
          <w:szCs w:val="20"/>
        </w:rPr>
        <w:fldChar w:fldCharType="separate"/>
      </w:r>
      <w:r w:rsidR="00471945">
        <w:rPr>
          <w:b/>
          <w:bCs/>
          <w:sz w:val="20"/>
          <w:szCs w:val="20"/>
          <w:lang w:val="en-US"/>
        </w:rPr>
        <w:t>Error! Reference source not found.</w:t>
      </w:r>
      <w:r w:rsidRPr="009919A4">
        <w:rPr>
          <w:sz w:val="20"/>
          <w:szCs w:val="20"/>
        </w:rPr>
        <w:fldChar w:fldCharType="end"/>
      </w:r>
      <w:r w:rsidRPr="009919A4">
        <w:rPr>
          <w:sz w:val="20"/>
          <w:szCs w:val="20"/>
        </w:rPr>
        <w:t xml:space="preserve"> Fatigue management policy).</w:t>
      </w:r>
    </w:p>
    <w:p w14:paraId="7F36C9B1" w14:textId="77777777" w:rsidR="00995E7D" w:rsidRPr="00894D84" w:rsidRDefault="00995E7D" w:rsidP="00894D84">
      <w:pPr>
        <w:rPr>
          <w:b/>
          <w:bCs/>
          <w:color w:val="AC2C0C"/>
        </w:rPr>
      </w:pPr>
      <w:r w:rsidRPr="00894D84">
        <w:rPr>
          <w:b/>
          <w:bCs/>
          <w:color w:val="AC2C0C"/>
        </w:rPr>
        <w:t>Notes:</w:t>
      </w:r>
    </w:p>
    <w:p w14:paraId="529FC530" w14:textId="0595376C" w:rsidR="00995E7D" w:rsidRPr="00894D84" w:rsidRDefault="00995E7D" w:rsidP="00894D84">
      <w:pPr>
        <w:ind w:left="1134" w:hanging="567"/>
        <w:rPr>
          <w:color w:val="AC2C0C"/>
        </w:rPr>
      </w:pPr>
      <w:r w:rsidRPr="00894D84">
        <w:rPr>
          <w:color w:val="AC2C0C"/>
        </w:rPr>
        <w:t>1.</w:t>
      </w:r>
      <w:r w:rsidRPr="00894D84">
        <w:rPr>
          <w:color w:val="AC2C0C"/>
        </w:rPr>
        <w:tab/>
      </w:r>
      <w:r w:rsidR="00671415" w:rsidRPr="00894D84">
        <w:rPr>
          <w:color w:val="AC2C0C"/>
        </w:rPr>
        <w:t>In this section, document delegation of responsibilities.</w:t>
      </w:r>
    </w:p>
    <w:p w14:paraId="67C953B4" w14:textId="6D51E208" w:rsidR="0095263A" w:rsidRPr="00894D84" w:rsidRDefault="0095263A" w:rsidP="00894D84">
      <w:pPr>
        <w:ind w:left="1134" w:hanging="567"/>
        <w:rPr>
          <w:color w:val="AC2C0C"/>
        </w:rPr>
      </w:pPr>
      <w:r w:rsidRPr="00894D84">
        <w:rPr>
          <w:color w:val="AC2C0C"/>
        </w:rPr>
        <w:t>2.</w:t>
      </w:r>
      <w:r w:rsidRPr="00894D84">
        <w:rPr>
          <w:color w:val="AC2C0C"/>
        </w:rPr>
        <w:tab/>
        <w:t>This section should be specifically referenced in the general section on Chief Pilot responsibilities (and delegate if nominated).</w:t>
      </w:r>
    </w:p>
    <w:p w14:paraId="3C76B384" w14:textId="61C2E8E1" w:rsidR="00CF6E86" w:rsidRDefault="009953C7" w:rsidP="009953C7">
      <w:pPr>
        <w:pStyle w:val="Heading4"/>
      </w:pPr>
      <w:r>
        <w:t>Pilot respon</w:t>
      </w:r>
      <w:r w:rsidR="006E6164">
        <w:t>sibilities</w:t>
      </w:r>
    </w:p>
    <w:p w14:paraId="7D056253" w14:textId="77777777" w:rsidR="00CC37DC" w:rsidRPr="0054772F" w:rsidRDefault="00CC37DC" w:rsidP="00CC37DC">
      <w:r w:rsidRPr="002E584A">
        <w:rPr>
          <w:highlight w:val="green"/>
        </w:rPr>
        <w:t>&lt;XXXX&gt;</w:t>
      </w:r>
      <w:r w:rsidRPr="0054772F">
        <w:t xml:space="preserve"> recognise</w:t>
      </w:r>
      <w:r>
        <w:t>s</w:t>
      </w:r>
      <w:r w:rsidRPr="0054772F">
        <w:t xml:space="preserve"> that many factors are outside the control of the individual and unforeseen circumstances will arise from time to time that will affect the individual’s ability to manage their sleep opportunities and level of fatigue. However, pilots have a legal responsibility to appropriately manage fatigue factors (and fitness for duty generally) that it is reasonable to consider are within their control and thereby prepare adequately for each flight duty period. Pilots also have a responsibility to notify </w:t>
      </w:r>
      <w:r w:rsidRPr="00113737">
        <w:rPr>
          <w:highlight w:val="green"/>
        </w:rPr>
        <w:t>&lt;XXXX&gt;</w:t>
      </w:r>
      <w:r w:rsidRPr="0054772F">
        <w:t xml:space="preserve"> if they believe they are not or unlikely to be fit for a flight.</w:t>
      </w:r>
    </w:p>
    <w:p w14:paraId="529A0A6E" w14:textId="77777777" w:rsidR="00CC37DC" w:rsidRPr="0054772F" w:rsidRDefault="00CC37DC" w:rsidP="00CC37DC">
      <w:r w:rsidRPr="00113737">
        <w:rPr>
          <w:highlight w:val="green"/>
        </w:rPr>
        <w:t>&lt;XXXX&gt;</w:t>
      </w:r>
      <w:r w:rsidRPr="0054772F">
        <w:t xml:space="preserve"> </w:t>
      </w:r>
      <w:r>
        <w:t>e</w:t>
      </w:r>
      <w:r w:rsidRPr="0054772F">
        <w:t>xpect</w:t>
      </w:r>
      <w:r>
        <w:t>s</w:t>
      </w:r>
      <w:r w:rsidRPr="0054772F">
        <w:t xml:space="preserve"> the following from its pilot in respect of fatigue management. All pilots must:</w:t>
      </w:r>
    </w:p>
    <w:p w14:paraId="7A8EF699" w14:textId="77777777" w:rsidR="00CC37DC" w:rsidRPr="00CC37DC" w:rsidRDefault="00CC37DC" w:rsidP="00894D84">
      <w:pPr>
        <w:pStyle w:val="ListBullet"/>
      </w:pPr>
      <w:r w:rsidRPr="00CC37DC">
        <w:t>participate in the Company provided training and work towards a detailed understanding of the underlying causes, effects, mitigation strategies applicable to both fatigue and alertness management</w:t>
      </w:r>
    </w:p>
    <w:p w14:paraId="59974736" w14:textId="77777777" w:rsidR="00CC37DC" w:rsidRPr="00CC37DC" w:rsidRDefault="00CC37DC" w:rsidP="00894D84">
      <w:pPr>
        <w:pStyle w:val="ListBullet"/>
      </w:pPr>
      <w:r w:rsidRPr="00CC37DC">
        <w:lastRenderedPageBreak/>
        <w:t>take advantage of sleep and rest opportunities provided to achieve required restorative sleep or rest, in order to be sufficiently alert for subsequent flight duties</w:t>
      </w:r>
    </w:p>
    <w:p w14:paraId="1B93D7BC" w14:textId="735E808F" w:rsidR="00CC37DC" w:rsidRPr="00CC37DC" w:rsidRDefault="00CC37DC" w:rsidP="00894D84">
      <w:pPr>
        <w:pStyle w:val="ListBullet"/>
      </w:pPr>
      <w:r w:rsidRPr="00CC37DC">
        <w:t xml:space="preserve">monitor their fatigue state and advise the Chief Pilot </w:t>
      </w:r>
      <w:r w:rsidRPr="00CC37DC">
        <w:rPr>
          <w:highlight w:val="green"/>
        </w:rPr>
        <w:t>(or delegated person)</w:t>
      </w:r>
      <w:r w:rsidRPr="00CC37DC">
        <w:t xml:space="preserve"> via the communications protocol (refer Section </w:t>
      </w:r>
      <w:r w:rsidRPr="00CC37DC">
        <w:fldChar w:fldCharType="begin"/>
      </w:r>
      <w:r w:rsidRPr="00CC37DC">
        <w:instrText xml:space="preserve"> REF _Ref33010407 \r \h  \* MERGEFORMAT </w:instrText>
      </w:r>
      <w:r w:rsidRPr="00CC37DC">
        <w:fldChar w:fldCharType="separate"/>
      </w:r>
      <w:r w:rsidR="00471945">
        <w:rPr>
          <w:b/>
          <w:bCs/>
          <w:lang w:val="en-US"/>
        </w:rPr>
        <w:t>Error! Reference source not found.</w:t>
      </w:r>
      <w:r w:rsidRPr="00CC37DC">
        <w:fldChar w:fldCharType="end"/>
      </w:r>
      <w:r w:rsidRPr="00CC37DC">
        <w:t xml:space="preserve"> Communication protocol) as soon as possible once they believe that they might not be available or could have an unacceptable fatigue risk level</w:t>
      </w:r>
    </w:p>
    <w:p w14:paraId="11C7F71B" w14:textId="77777777" w:rsidR="00CC37DC" w:rsidRPr="00CC37DC" w:rsidRDefault="00CC37DC" w:rsidP="00894D84">
      <w:pPr>
        <w:pStyle w:val="ListBullet"/>
      </w:pPr>
      <w:r w:rsidRPr="00CC37DC">
        <w:t>complete a fatigue occurrence report (Form OR) when they believe that fatigue has led to an unacceptable reduction in safety margins or would have led to an unacceptable reduction in safety margins had some additional mitigating action not been taken</w:t>
      </w:r>
    </w:p>
    <w:p w14:paraId="3F5F75F0" w14:textId="6D10FA89" w:rsidR="00CC37DC" w:rsidRPr="00CC37DC" w:rsidRDefault="00CC37DC" w:rsidP="00894D84">
      <w:pPr>
        <w:pStyle w:val="ListBullet"/>
      </w:pPr>
      <w:r w:rsidRPr="00CC37DC">
        <w:t xml:space="preserve">accurately record actual flight and duty times (refer Section </w:t>
      </w:r>
      <w:r w:rsidRPr="00CC37DC">
        <w:fldChar w:fldCharType="begin"/>
      </w:r>
      <w:r w:rsidRPr="00CC37DC">
        <w:instrText xml:space="preserve"> REF _Ref33010540 \r \h  \* MERGEFORMAT </w:instrText>
      </w:r>
      <w:r w:rsidRPr="00CC37DC">
        <w:fldChar w:fldCharType="separate"/>
      </w:r>
      <w:r w:rsidR="00471945">
        <w:t>1.2.6</w:t>
      </w:r>
      <w:r w:rsidRPr="00CC37DC">
        <w:fldChar w:fldCharType="end"/>
      </w:r>
      <w:r w:rsidRPr="00CC37DC">
        <w:t xml:space="preserve"> Recording flight &amp; duty times)</w:t>
      </w:r>
    </w:p>
    <w:p w14:paraId="4C3C5BB1" w14:textId="77777777" w:rsidR="00CC37DC" w:rsidRPr="00CC37DC" w:rsidRDefault="00CC37DC" w:rsidP="00894D84">
      <w:pPr>
        <w:pStyle w:val="ListBullet"/>
      </w:pPr>
      <w:r w:rsidRPr="00CC37DC">
        <w:t xml:space="preserve">notify the Chief Pilot </w:t>
      </w:r>
      <w:r w:rsidRPr="00CC37DC">
        <w:rPr>
          <w:highlight w:val="green"/>
        </w:rPr>
        <w:t>(or delegated person)</w:t>
      </w:r>
      <w:r w:rsidRPr="00CC37DC">
        <w:t xml:space="preserve"> via the communications protocol as soon as it becomes apparent that flight and duty time limits might be exceeded (e.g. due to unforeseen operational circumstances)</w:t>
      </w:r>
    </w:p>
    <w:p w14:paraId="42967788" w14:textId="77777777" w:rsidR="00CC37DC" w:rsidRPr="00CC37DC" w:rsidRDefault="00CC37DC" w:rsidP="00894D84">
      <w:pPr>
        <w:pStyle w:val="ListBullet"/>
      </w:pPr>
      <w:r w:rsidRPr="00CC37DC">
        <w:t>if working on a contract basis, provide details of previous flight duty periods (FDPs), off-duty periods (ODPs) and cumulated flight and duty time so that rosters can be built that do not exceed any limits</w:t>
      </w:r>
    </w:p>
    <w:p w14:paraId="21747B45" w14:textId="77777777" w:rsidR="00CC37DC" w:rsidRPr="00CC37DC" w:rsidRDefault="00CC37DC" w:rsidP="00894D84">
      <w:pPr>
        <w:pStyle w:val="ListBullet"/>
      </w:pPr>
      <w:r w:rsidRPr="00CC37DC">
        <w:t xml:space="preserve">if they become aware of any errors in rosters, or the possibility of exceeding cumulative limits bring these to the attention of the Chief Pilot </w:t>
      </w:r>
      <w:r w:rsidRPr="00CC37DC">
        <w:rPr>
          <w:highlight w:val="green"/>
        </w:rPr>
        <w:t>(or delegated person)</w:t>
      </w:r>
    </w:p>
    <w:p w14:paraId="0CA9B7E6" w14:textId="77777777" w:rsidR="00CC37DC" w:rsidRPr="00CC37DC" w:rsidRDefault="00CC37DC" w:rsidP="00894D84">
      <w:pPr>
        <w:pStyle w:val="ListBullet"/>
      </w:pPr>
      <w:r w:rsidRPr="00CC37DC">
        <w:t>be aware of obligations relating to extensions and reassignments, including when to refuse, consideration of alertness and authorisation requirements</w:t>
      </w:r>
    </w:p>
    <w:p w14:paraId="66009E03" w14:textId="77777777" w:rsidR="00CC37DC" w:rsidRPr="00CC37DC" w:rsidRDefault="00CC37DC" w:rsidP="00894D84">
      <w:pPr>
        <w:pStyle w:val="ListBullet"/>
      </w:pPr>
      <w:r w:rsidRPr="00CC37DC">
        <w:t xml:space="preserve">notify the Chief Pilot </w:t>
      </w:r>
      <w:r w:rsidRPr="00CC37DC">
        <w:rPr>
          <w:highlight w:val="green"/>
        </w:rPr>
        <w:t>(or delegated person)</w:t>
      </w:r>
      <w:r w:rsidRPr="00CC37DC">
        <w:t>, of their personal situation or any changes to the situation, if they believe that, because of its nature, duration, effects or for any other reason, it might impact on their ability to meet the operator’s fatigue risk management policies or their obligations. This could include factors such as: a new baby, being a caregiver, secondary employment, travelling a long distance to report for duty. Once notified this will be noted as a continuing state of affairs for the pilot and does not require repetition reporting (unless circumstances change).</w:t>
      </w:r>
    </w:p>
    <w:p w14:paraId="40BAC06B" w14:textId="77777777" w:rsidR="00CC37DC" w:rsidRPr="000C67F5" w:rsidRDefault="00CC37DC" w:rsidP="00CC37DC">
      <w:pPr>
        <w:pStyle w:val="Heading4"/>
      </w:pPr>
      <w:r w:rsidRPr="000C67F5">
        <w:t>Alertness consideration table (Form ACT</w:t>
      </w:r>
      <w:r>
        <w:t>AB</w:t>
      </w:r>
      <w:r w:rsidRPr="000C67F5">
        <w:t>)</w:t>
      </w:r>
    </w:p>
    <w:p w14:paraId="57748EDA" w14:textId="77777777" w:rsidR="00CC37DC" w:rsidRPr="00ED27C8" w:rsidRDefault="00CC37DC" w:rsidP="00CC37DC">
      <w:r w:rsidRPr="00ED27C8">
        <w:t xml:space="preserve">It is recommended that the alertness consideration table Form ACTab be used to assist a pilot in assessing their alertness before an FDP or extension. This table is for assistance to increase the awareness of the Pilot and operator to the individual’s current fatigue status. If the pilot feels they are too fatigued to commence or continue in an FDP or to undertake an extension, then they should report fatigued and discontinue the FDP. Similarly, while </w:t>
      </w:r>
      <w:r w:rsidRPr="00FE4B6E">
        <w:rPr>
          <w:highlight w:val="green"/>
        </w:rPr>
        <w:t>&lt;XXXX&gt;</w:t>
      </w:r>
      <w:r w:rsidRPr="00ED27C8">
        <w:t xml:space="preserve"> may use the Form ACTab to assist in discussing the pilot’s level of fatigue, the form, similar to any predictive fatigue tool, should not be used as a means to apply any pressure pilots to continue an FDP or undertake an extension.</w:t>
      </w:r>
    </w:p>
    <w:p w14:paraId="2D993410" w14:textId="77777777" w:rsidR="00CC37DC" w:rsidRPr="00ED27C8" w:rsidRDefault="00CC37DC" w:rsidP="00CC37DC">
      <w:r w:rsidRPr="00ED27C8">
        <w:t>Alternatives to</w:t>
      </w:r>
      <w:r>
        <w:t xml:space="preserve"> Form ACTab</w:t>
      </w:r>
      <w:r w:rsidRPr="00ED27C8">
        <w:t xml:space="preserve"> (Appendix B) may be found on the iOS App Store or the Google Play Store</w:t>
      </w:r>
      <w:r>
        <w:t xml:space="preserve">. </w:t>
      </w:r>
      <w:r w:rsidRPr="00ED27C8">
        <w:t>For example: Fatigue SAFE, Fatigue App. These applications could be used as a starting point in the assessment of an individual’s fatigue level.</w:t>
      </w:r>
    </w:p>
    <w:p w14:paraId="2539E50D" w14:textId="5E76719F" w:rsidR="006E6164" w:rsidRDefault="00111D20" w:rsidP="00CC37DC">
      <w:pPr>
        <w:pStyle w:val="Heading4"/>
      </w:pPr>
      <w:r>
        <w:t>Communication protocol</w:t>
      </w:r>
    </w:p>
    <w:p w14:paraId="1D83C5AC" w14:textId="77777777" w:rsidR="0028166B" w:rsidRPr="00894D84" w:rsidRDefault="0028166B" w:rsidP="00894D84">
      <w:pPr>
        <w:ind w:left="1134" w:hanging="1134"/>
        <w:rPr>
          <w:color w:val="AC2C0C"/>
        </w:rPr>
      </w:pPr>
      <w:r w:rsidRPr="00894D84">
        <w:rPr>
          <w:b/>
          <w:bCs/>
          <w:color w:val="AC2C0C"/>
        </w:rPr>
        <w:t>Note:</w:t>
      </w:r>
      <w:r w:rsidRPr="00894D84">
        <w:rPr>
          <w:color w:val="AC2C0C"/>
        </w:rPr>
        <w:tab/>
        <w:t>When a pilot is interrupted during sleep opportunity, this may affect the pilot’s fitness for duty before the commencement of, or during, the next FDP.</w:t>
      </w:r>
    </w:p>
    <w:p w14:paraId="36D85F2F" w14:textId="67DEFBF7" w:rsidR="00E31D94" w:rsidRPr="0054772F" w:rsidRDefault="00E31D94" w:rsidP="00E31D94">
      <w:r w:rsidRPr="0054772F">
        <w:t xml:space="preserve">All communications between </w:t>
      </w:r>
      <w:r w:rsidRPr="0045423F">
        <w:rPr>
          <w:highlight w:val="green"/>
        </w:rPr>
        <w:t>&lt;XXXX&gt;</w:t>
      </w:r>
      <w:r w:rsidRPr="0045423F">
        <w:t xml:space="preserve"> </w:t>
      </w:r>
      <w:r w:rsidRPr="0054772F">
        <w:t xml:space="preserve">and a pilot while the pilot is </w:t>
      </w:r>
      <w:r w:rsidR="00C06E3A" w:rsidRPr="0054772F">
        <w:t>off duty</w:t>
      </w:r>
      <w:r w:rsidRPr="0054772F">
        <w:t xml:space="preserve"> must be in accordance with the following communication protocol:</w:t>
      </w:r>
    </w:p>
    <w:p w14:paraId="25C85290" w14:textId="77777777" w:rsidR="00E31D94" w:rsidRPr="00E31D94" w:rsidRDefault="00E31D94" w:rsidP="00894D84">
      <w:pPr>
        <w:pStyle w:val="ListBullet"/>
      </w:pPr>
      <w:r w:rsidRPr="00E31D94">
        <w:rPr>
          <w:highlight w:val="green"/>
        </w:rPr>
        <w:t>&lt;XXXX&gt;</w:t>
      </w:r>
      <w:r w:rsidRPr="00E31D94">
        <w:t xml:space="preserve"> will endeavour to contact pilots outside of their prior sleep opportunity</w:t>
      </w:r>
    </w:p>
    <w:p w14:paraId="1114128A" w14:textId="77777777" w:rsidR="00E31D94" w:rsidRPr="00E31D94" w:rsidRDefault="00E31D94" w:rsidP="00894D84">
      <w:pPr>
        <w:pStyle w:val="ListBullet"/>
      </w:pPr>
      <w:r w:rsidRPr="00E31D94">
        <w:t>if the pilot needs to be contacted during or close to their prior sleep opportunity the preferably method is by SMS. A voice message may also be left if the message is deemed too complex for SMS. If there is any doubt about mobile phone reception coverage at a location the message can be left with the hotel reception</w:t>
      </w:r>
    </w:p>
    <w:p w14:paraId="4A1802C3" w14:textId="77777777" w:rsidR="00E31D94" w:rsidRPr="00E31D94" w:rsidRDefault="00E31D94" w:rsidP="00894D84">
      <w:pPr>
        <w:pStyle w:val="ListBullet"/>
      </w:pPr>
      <w:r w:rsidRPr="00E31D94">
        <w:t>the pilot should ensure that their mobile phone is on ‘silent/do not disturb settings’ during all prior sleep opportunity periods to, as best as possible, ensure uninterrupted restorative sleep</w:t>
      </w:r>
    </w:p>
    <w:p w14:paraId="162EC963" w14:textId="77777777" w:rsidR="00E31D94" w:rsidRPr="00E31D94" w:rsidRDefault="00E31D94" w:rsidP="00894D84">
      <w:pPr>
        <w:pStyle w:val="ListBullet"/>
      </w:pPr>
      <w:r w:rsidRPr="00E31D94">
        <w:lastRenderedPageBreak/>
        <w:t>the pilot must check their SMS messages and reply to any SMS or voice message notifying the pilot of a delay, before leaving the location of the prior sleep opportunity</w:t>
      </w:r>
    </w:p>
    <w:p w14:paraId="1BF08693" w14:textId="77777777" w:rsidR="00E31D94" w:rsidRPr="00E31D94" w:rsidRDefault="00E31D94" w:rsidP="00894D84">
      <w:pPr>
        <w:pStyle w:val="ListBullet"/>
      </w:pPr>
      <w:r w:rsidRPr="00E31D94">
        <w:t>an SMS sent and shown as delivered or the leaving of a voice message is deemed to be notification however the pilot shall still reply to the SMS before leaving the location of the prior sleep opportunity to confirm they understand the message</w:t>
      </w:r>
    </w:p>
    <w:p w14:paraId="7567844D" w14:textId="77777777" w:rsidR="00E31D94" w:rsidRPr="00E31D94" w:rsidRDefault="00E31D94" w:rsidP="00894D84">
      <w:pPr>
        <w:pStyle w:val="ListBullet"/>
      </w:pPr>
      <w:r w:rsidRPr="00E31D94">
        <w:t>the pilot will check with the hotel reception for messages prior to checking out at locations where mobile phone reception is in doubt</w:t>
      </w:r>
    </w:p>
    <w:p w14:paraId="1F4B6214" w14:textId="77777777" w:rsidR="00E31D94" w:rsidRPr="00E31D94" w:rsidRDefault="00E31D94" w:rsidP="00894D84">
      <w:pPr>
        <w:pStyle w:val="ListBullet"/>
      </w:pPr>
      <w:r w:rsidRPr="00E31D94">
        <w:t xml:space="preserve">the timing and content of SMS messages (and phone calls) regarding delays will be logged in the rostering system. </w:t>
      </w:r>
    </w:p>
    <w:p w14:paraId="1DE117B6" w14:textId="77777777" w:rsidR="00300842" w:rsidRPr="00894D84" w:rsidRDefault="00300842" w:rsidP="00894D84">
      <w:pPr>
        <w:ind w:left="1134" w:hanging="1134"/>
        <w:rPr>
          <w:color w:val="AC2C0C"/>
        </w:rPr>
      </w:pPr>
      <w:r w:rsidRPr="00894D84">
        <w:rPr>
          <w:b/>
          <w:bCs/>
          <w:color w:val="AC2C0C"/>
        </w:rPr>
        <w:t>Note:</w:t>
      </w:r>
      <w:r w:rsidRPr="00894D84">
        <w:rPr>
          <w:color w:val="AC2C0C"/>
        </w:rPr>
        <w:tab/>
        <w:t>SMS is only one method of contact; any effective method that did not interrupt sleep would be acceptable.</w:t>
      </w:r>
    </w:p>
    <w:p w14:paraId="03155F3E" w14:textId="77777777" w:rsidR="00C003DA" w:rsidRPr="00C003DA" w:rsidRDefault="00C003DA" w:rsidP="00C003DA">
      <w:pPr>
        <w:pStyle w:val="Normalafterlist"/>
        <w:rPr>
          <w:rFonts w:asciiTheme="minorHAnsi" w:hAnsiTheme="minorHAnsi" w:cstheme="minorHAnsi"/>
          <w:sz w:val="20"/>
          <w:szCs w:val="20"/>
        </w:rPr>
      </w:pPr>
      <w:r w:rsidRPr="00C003DA">
        <w:rPr>
          <w:rFonts w:asciiTheme="minorHAnsi" w:hAnsiTheme="minorHAnsi" w:cstheme="minorHAnsi"/>
          <w:sz w:val="20"/>
          <w:szCs w:val="20"/>
        </w:rPr>
        <w:t xml:space="preserve">All required or urgent communications between a pilot and </w:t>
      </w:r>
      <w:r w:rsidRPr="00C003DA">
        <w:rPr>
          <w:rFonts w:asciiTheme="minorHAnsi" w:hAnsiTheme="minorHAnsi" w:cstheme="minorHAnsi"/>
          <w:sz w:val="20"/>
          <w:szCs w:val="20"/>
          <w:highlight w:val="green"/>
        </w:rPr>
        <w:t>&lt;XXXX&gt;</w:t>
      </w:r>
      <w:r w:rsidRPr="00C003DA">
        <w:rPr>
          <w:rFonts w:asciiTheme="minorHAnsi" w:hAnsiTheme="minorHAnsi" w:cstheme="minorHAnsi"/>
          <w:sz w:val="20"/>
          <w:szCs w:val="20"/>
        </w:rPr>
        <w:t xml:space="preserve"> during an off-duty period (ODP) or FDP will be in accordance with the following communication protocol:</w:t>
      </w:r>
    </w:p>
    <w:p w14:paraId="65F372FC" w14:textId="77777777" w:rsidR="00C003DA" w:rsidRPr="00C003DA" w:rsidRDefault="00C003DA" w:rsidP="00894D84">
      <w:pPr>
        <w:pStyle w:val="ListBullet"/>
      </w:pPr>
      <w:r w:rsidRPr="00C003DA">
        <w:t xml:space="preserve">in the first instance the pilot will contact the Chief Pilot </w:t>
      </w:r>
      <w:r w:rsidRPr="00C003DA">
        <w:rPr>
          <w:highlight w:val="green"/>
        </w:rPr>
        <w:t>(or delegated person)</w:t>
      </w:r>
      <w:r w:rsidRPr="00C003DA">
        <w:t xml:space="preserve"> as soon as practicable on the duty phone number</w:t>
      </w:r>
    </w:p>
    <w:p w14:paraId="478F26DC" w14:textId="77777777" w:rsidR="00C003DA" w:rsidRPr="00C003DA" w:rsidRDefault="00C003DA" w:rsidP="00894D84">
      <w:pPr>
        <w:pStyle w:val="ListBullet"/>
      </w:pPr>
      <w:r w:rsidRPr="00C003DA">
        <w:t>if no answer is received, the pilot will leave a detailed voice message including their name and aircraft registration (if appropriate) and send an SMS message notifying that a voice message has been left</w:t>
      </w:r>
    </w:p>
    <w:p w14:paraId="59D29352" w14:textId="77777777" w:rsidR="00C003DA" w:rsidRPr="00C003DA" w:rsidRDefault="00C003DA" w:rsidP="00894D84">
      <w:pPr>
        <w:pStyle w:val="ListBullet"/>
      </w:pPr>
      <w:r w:rsidRPr="00C003DA">
        <w:t>if the message relates to an extension request, the pilot must ensure they receive a response approving the extension prior to extending.</w:t>
      </w:r>
    </w:p>
    <w:p w14:paraId="7E6AA2FA" w14:textId="77777777" w:rsidR="00C003DA" w:rsidRPr="00C003DA" w:rsidRDefault="00C003DA" w:rsidP="00C003DA">
      <w:pPr>
        <w:pStyle w:val="Normalafterlist"/>
        <w:rPr>
          <w:rFonts w:asciiTheme="minorHAnsi" w:hAnsiTheme="minorHAnsi" w:cstheme="minorHAnsi"/>
          <w:sz w:val="20"/>
          <w:szCs w:val="20"/>
        </w:rPr>
      </w:pPr>
      <w:r w:rsidRPr="00C003DA">
        <w:rPr>
          <w:rFonts w:asciiTheme="minorHAnsi" w:hAnsiTheme="minorHAnsi" w:cstheme="minorHAnsi"/>
          <w:sz w:val="20"/>
          <w:szCs w:val="20"/>
        </w:rPr>
        <w:t xml:space="preserve">All required or urgent communications between the Chief Pilot </w:t>
      </w:r>
      <w:r w:rsidRPr="00C003DA">
        <w:rPr>
          <w:rFonts w:asciiTheme="minorHAnsi" w:hAnsiTheme="minorHAnsi" w:cstheme="minorHAnsi"/>
          <w:sz w:val="20"/>
          <w:szCs w:val="20"/>
          <w:highlight w:val="green"/>
        </w:rPr>
        <w:t>(or delegated person)</w:t>
      </w:r>
      <w:r w:rsidRPr="00C003DA">
        <w:rPr>
          <w:rFonts w:asciiTheme="minorHAnsi" w:hAnsiTheme="minorHAnsi" w:cstheme="minorHAnsi"/>
          <w:sz w:val="20"/>
          <w:szCs w:val="20"/>
        </w:rPr>
        <w:t xml:space="preserve"> and a pilot during an FDP will be in accordance with the following communication protocol:</w:t>
      </w:r>
    </w:p>
    <w:p w14:paraId="5BFB4A21" w14:textId="77777777" w:rsidR="00C003DA" w:rsidRPr="00C003DA" w:rsidRDefault="00C003DA" w:rsidP="00894D84">
      <w:pPr>
        <w:pStyle w:val="ListBullet"/>
      </w:pPr>
      <w:r w:rsidRPr="00C003DA">
        <w:t xml:space="preserve">in the first instance the Chief Pilot </w:t>
      </w:r>
      <w:r w:rsidRPr="00C003DA">
        <w:rPr>
          <w:highlight w:val="green"/>
        </w:rPr>
        <w:t>(or delegated person)</w:t>
      </w:r>
      <w:r w:rsidRPr="00C003DA">
        <w:t xml:space="preserve"> will contact the pilot on the mobile phone number supplied by the pilot</w:t>
      </w:r>
    </w:p>
    <w:p w14:paraId="5257B0D3" w14:textId="77777777" w:rsidR="00C003DA" w:rsidRPr="00C003DA" w:rsidRDefault="00C003DA" w:rsidP="00894D84">
      <w:pPr>
        <w:pStyle w:val="ListBullet"/>
      </w:pPr>
      <w:r w:rsidRPr="00C003DA">
        <w:t xml:space="preserve">if no answer is received, the Chief Pilot </w:t>
      </w:r>
      <w:r w:rsidRPr="00C003DA">
        <w:rPr>
          <w:highlight w:val="green"/>
        </w:rPr>
        <w:t>(or delegated person)</w:t>
      </w:r>
      <w:r w:rsidRPr="00C003DA">
        <w:t xml:space="preserve"> will leave a detailed voice message and send an SMS message notifying that a voice message has been left</w:t>
      </w:r>
    </w:p>
    <w:p w14:paraId="09276A85" w14:textId="77777777" w:rsidR="00C003DA" w:rsidRPr="00C003DA" w:rsidRDefault="00C003DA" w:rsidP="00894D84">
      <w:pPr>
        <w:pStyle w:val="ListBullet"/>
      </w:pPr>
      <w:r w:rsidRPr="00C003DA">
        <w:t xml:space="preserve">if the message relates to an extension request, the Chief Pilot </w:t>
      </w:r>
      <w:r w:rsidRPr="00C003DA">
        <w:rPr>
          <w:highlight w:val="green"/>
        </w:rPr>
        <w:t>(or delegated person)</w:t>
      </w:r>
      <w:r w:rsidRPr="00C003DA">
        <w:t xml:space="preserve"> will gather sufficient information about the nature of the extension and the level of fatigue of the pilot to ensure they can adequately assess whether safety will be impacted before approving the extension.</w:t>
      </w:r>
    </w:p>
    <w:p w14:paraId="482E17F4" w14:textId="77777777" w:rsidR="00C003DA" w:rsidRDefault="00C003DA" w:rsidP="00C003DA">
      <w:pPr>
        <w:pStyle w:val="Heading3"/>
      </w:pPr>
      <w:bookmarkStart w:id="28" w:name="_Toc34722142"/>
      <w:bookmarkStart w:id="29" w:name="_Toc191553718"/>
      <w:r>
        <w:t>Prior sleep opportunity</w:t>
      </w:r>
      <w:bookmarkEnd w:id="28"/>
      <w:bookmarkEnd w:id="29"/>
    </w:p>
    <w:p w14:paraId="2B59C8DA" w14:textId="77777777" w:rsidR="00C003DA" w:rsidRDefault="00C003DA" w:rsidP="00C003DA">
      <w:r w:rsidRPr="0054772F">
        <w:t>When rostered for an FDP the pilot will have at least 8 consecutive hours sleep opportunity in the preceding 10 hours before the planned commencement of their duty. The sleep opportunity provided before a FDP will not include the 1 hour immediately before the planned commencement of an FDP</w:t>
      </w:r>
      <w:r>
        <w:t xml:space="preserve">. </w:t>
      </w:r>
    </w:p>
    <w:p w14:paraId="2E7B2B8A" w14:textId="77777777" w:rsidR="00C003DA" w:rsidRPr="009B22F8" w:rsidRDefault="00C003DA" w:rsidP="00C003DA">
      <w:r>
        <w:t>O</w:t>
      </w:r>
      <w:r w:rsidRPr="0054772F">
        <w:t>n each of the 3 nights immediately prior to the FDP, the pilot must not have carried out any duties during the 8 hours prior to 30 minutes before morning civil twilight at the location (i.e. typically the early hours of the morning).</w:t>
      </w:r>
    </w:p>
    <w:p w14:paraId="46420687" w14:textId="77777777" w:rsidR="00C003DA" w:rsidRDefault="00C003DA" w:rsidP="00C003DA">
      <w:pPr>
        <w:pStyle w:val="Heading3"/>
      </w:pPr>
      <w:bookmarkStart w:id="30" w:name="_Ref33011813"/>
      <w:bookmarkStart w:id="31" w:name="_Ref33011826"/>
      <w:bookmarkStart w:id="32" w:name="_Toc34722143"/>
      <w:bookmarkStart w:id="33" w:name="_Toc191553719"/>
      <w:r>
        <w:t>Duty time, FDP flight time and cumulative limits</w:t>
      </w:r>
      <w:bookmarkEnd w:id="30"/>
      <w:bookmarkEnd w:id="31"/>
      <w:bookmarkEnd w:id="32"/>
      <w:bookmarkEnd w:id="33"/>
    </w:p>
    <w:p w14:paraId="6E014820" w14:textId="77777777" w:rsidR="00C003DA" w:rsidRPr="00AD0FFC" w:rsidRDefault="00C003DA" w:rsidP="00C003DA">
      <w:r>
        <w:t>Prior to commencing an FDP</w:t>
      </w:r>
      <w:r w:rsidRPr="00AD0FFC">
        <w:t xml:space="preserve">, a pilot must not have carried out any duties during the 8 hours prior to 30 minutes before morning civil twilight (MCT) at the location </w:t>
      </w:r>
      <w:r>
        <w:t>on each of the</w:t>
      </w:r>
      <w:r w:rsidRPr="00AD0FFC">
        <w:t xml:space="preserve"> 3 nights leading up to the FDP.</w:t>
      </w:r>
    </w:p>
    <w:p w14:paraId="4238E0B9" w14:textId="77777777" w:rsidR="00C003DA" w:rsidRPr="00AD0FFC" w:rsidRDefault="00C003DA" w:rsidP="00C003DA">
      <w:r w:rsidRPr="00AD0FFC">
        <w:t xml:space="preserve">For </w:t>
      </w:r>
      <w:r w:rsidRPr="00AD0FFC">
        <w:rPr>
          <w:highlight w:val="green"/>
        </w:rPr>
        <w:t>&lt;XXXX&gt;</w:t>
      </w:r>
      <w:r w:rsidRPr="00AD0FFC">
        <w:t xml:space="preserve"> a</w:t>
      </w:r>
      <w:r>
        <w:t>n</w:t>
      </w:r>
      <w:r w:rsidRPr="00AD0FFC">
        <w:t xml:space="preserve"> FDP is a period of time which starts when a pilot is required by </w:t>
      </w:r>
      <w:r w:rsidRPr="00AD0FFC">
        <w:rPr>
          <w:highlight w:val="green"/>
        </w:rPr>
        <w:t>&lt;XXXX&gt;</w:t>
      </w:r>
      <w:r w:rsidRPr="00AD0FFC">
        <w:t xml:space="preserve"> to report for a duty period in which one or more flights as a pilot are undertaken and ends not less than </w:t>
      </w:r>
      <w:r>
        <w:rPr>
          <w:highlight w:val="green"/>
        </w:rPr>
        <w:t>20</w:t>
      </w:r>
      <w:r w:rsidRPr="00AD0FFC">
        <w:t xml:space="preserve"> minutes after the end of the pilot’s final flight.</w:t>
      </w:r>
    </w:p>
    <w:p w14:paraId="1B11DEAB" w14:textId="77777777" w:rsidR="00C003DA" w:rsidRPr="00894D84" w:rsidRDefault="00C003DA" w:rsidP="00894D84">
      <w:pPr>
        <w:ind w:left="1134" w:hanging="1134"/>
        <w:rPr>
          <w:color w:val="AC2C0C"/>
        </w:rPr>
      </w:pPr>
      <w:r w:rsidRPr="00894D84">
        <w:rPr>
          <w:b/>
          <w:bCs/>
          <w:color w:val="AC2C0C"/>
        </w:rPr>
        <w:t>Note:</w:t>
      </w:r>
      <w:r w:rsidRPr="00894D84">
        <w:rPr>
          <w:color w:val="AC2C0C"/>
        </w:rPr>
        <w:tab/>
        <w:t xml:space="preserve">The minimum time according to CAO 48.1 Instrument 2019 that the FDP can end after the final flight is 15 minutes however the operator should choose a time that reflects their operations and that typically enables the pilot to complete all safety critical actions such as post flight inspections and necessary paperwork associated with the flight. </w:t>
      </w:r>
    </w:p>
    <w:p w14:paraId="0D7D025F" w14:textId="0BCA9E0F" w:rsidR="004317E0" w:rsidRDefault="004317E0" w:rsidP="004317E0">
      <w:pPr>
        <w:pStyle w:val="Caption"/>
        <w:keepNext/>
        <w:keepLines/>
      </w:pPr>
      <w:r>
        <w:lastRenderedPageBreak/>
        <w:t xml:space="preserve">Table </w:t>
      </w:r>
      <w:r>
        <w:fldChar w:fldCharType="begin"/>
      </w:r>
      <w:r>
        <w:instrText xml:space="preserve"> SEQ Table \* ARABIC </w:instrText>
      </w:r>
      <w:r>
        <w:fldChar w:fldCharType="separate"/>
      </w:r>
      <w:r w:rsidR="00471945">
        <w:rPr>
          <w:noProof/>
        </w:rPr>
        <w:t>5</w:t>
      </w:r>
      <w:r>
        <w:fldChar w:fldCharType="end"/>
      </w:r>
      <w:r>
        <w:t xml:space="preserve"> Maximum FDP and FT duty periods</w:t>
      </w: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Caption w:val="Acronyms and abbreviations"/>
        <w:tblDescription w:val="List of Acronyms and abbreviations"/>
      </w:tblPr>
      <w:tblGrid>
        <w:gridCol w:w="4601"/>
        <w:gridCol w:w="5033"/>
      </w:tblGrid>
      <w:tr w:rsidR="004317E0" w:rsidRPr="00B63514" w14:paraId="098272C7" w14:textId="77777777" w:rsidTr="004317E0">
        <w:trPr>
          <w:cnfStyle w:val="100000000000" w:firstRow="1" w:lastRow="0" w:firstColumn="0" w:lastColumn="0" w:oddVBand="0" w:evenVBand="0" w:oddHBand="0" w:evenHBand="0" w:firstRowFirstColumn="0" w:firstRowLastColumn="0" w:lastRowFirstColumn="0" w:lastRowLastColumn="0"/>
          <w:cantSplit/>
        </w:trPr>
        <w:tc>
          <w:tcPr>
            <w:tcW w:w="4601" w:type="dxa"/>
            <w:tcBorders>
              <w:top w:val="single" w:sz="4" w:space="0" w:color="0080A2" w:themeColor="accent2"/>
              <w:left w:val="single" w:sz="4" w:space="0" w:color="0080A2" w:themeColor="accent2"/>
              <w:bottom w:val="single" w:sz="4" w:space="0" w:color="0080A2" w:themeColor="accent2"/>
            </w:tcBorders>
            <w:shd w:val="clear" w:color="auto" w:fill="0080A2" w:themeFill="accent2"/>
          </w:tcPr>
          <w:p w14:paraId="74FE1DE2" w14:textId="5736016F" w:rsidR="004317E0" w:rsidRPr="00B63514" w:rsidRDefault="004317E0" w:rsidP="004317E0">
            <w:pPr>
              <w:pStyle w:val="Tabletext"/>
              <w:keepNext/>
              <w:keepLines/>
              <w:rPr>
                <w:color w:val="FFFFFF" w:themeColor="background1"/>
              </w:rPr>
            </w:pPr>
            <w:r>
              <w:rPr>
                <w:color w:val="FFFFFF" w:themeColor="background1"/>
              </w:rPr>
              <w:t>Condition</w:t>
            </w:r>
          </w:p>
        </w:tc>
        <w:tc>
          <w:tcPr>
            <w:tcW w:w="5033" w:type="dxa"/>
            <w:tcBorders>
              <w:top w:val="single" w:sz="4" w:space="0" w:color="0080A2" w:themeColor="accent2"/>
              <w:bottom w:val="single" w:sz="4" w:space="0" w:color="0080A2" w:themeColor="accent2"/>
              <w:right w:val="single" w:sz="4" w:space="0" w:color="0080A2" w:themeColor="accent2"/>
            </w:tcBorders>
            <w:shd w:val="clear" w:color="auto" w:fill="0080A2" w:themeFill="accent2"/>
          </w:tcPr>
          <w:p w14:paraId="53CD6402" w14:textId="00187ABF" w:rsidR="004317E0" w:rsidRPr="00B63514" w:rsidRDefault="004317E0" w:rsidP="004317E0">
            <w:pPr>
              <w:pStyle w:val="Tabletext"/>
              <w:keepNext/>
              <w:keepLines/>
              <w:rPr>
                <w:color w:val="FFFFFF" w:themeColor="background1"/>
              </w:rPr>
            </w:pPr>
            <w:r w:rsidRPr="004317E0">
              <w:rPr>
                <w:color w:val="FFFFFF" w:themeColor="background1"/>
              </w:rPr>
              <w:t>Calculation of maximum FDP and flight time</w:t>
            </w:r>
          </w:p>
        </w:tc>
      </w:tr>
      <w:tr w:rsidR="004317E0" w:rsidRPr="00E9261E" w14:paraId="6FFD536B" w14:textId="77777777" w:rsidTr="004317E0">
        <w:trPr>
          <w:cantSplit/>
        </w:trPr>
        <w:tc>
          <w:tcPr>
            <w:tcW w:w="4601" w:type="dxa"/>
            <w:tcBorders>
              <w:top w:val="single" w:sz="4" w:space="0" w:color="0080A2" w:themeColor="accent2"/>
              <w:bottom w:val="single" w:sz="4" w:space="0" w:color="0080A2" w:themeColor="accent2"/>
            </w:tcBorders>
          </w:tcPr>
          <w:p w14:paraId="6C79EBCC" w14:textId="3D97E221" w:rsidR="004317E0" w:rsidRPr="00E9261E" w:rsidRDefault="004317E0" w:rsidP="004317E0">
            <w:pPr>
              <w:pStyle w:val="Tabletext"/>
              <w:keepNext/>
              <w:keepLines/>
              <w:rPr>
                <w:rStyle w:val="Authorexampletext"/>
                <w:color w:val="000000"/>
              </w:rPr>
            </w:pPr>
            <w:r w:rsidRPr="00190F47">
              <w:t>Commencing an FDP prior to 30 minutes before morning civil twilight (MCT)</w:t>
            </w:r>
          </w:p>
        </w:tc>
        <w:tc>
          <w:tcPr>
            <w:tcW w:w="5033" w:type="dxa"/>
          </w:tcPr>
          <w:p w14:paraId="1C57D118" w14:textId="23450619" w:rsidR="004317E0" w:rsidRPr="00E9261E" w:rsidRDefault="004317E0" w:rsidP="004317E0">
            <w:pPr>
              <w:pStyle w:val="Tabletext"/>
              <w:keepNext/>
              <w:keepLines/>
              <w:rPr>
                <w:rStyle w:val="italics"/>
              </w:rPr>
            </w:pPr>
            <w:r w:rsidRPr="00AD0FFC">
              <w:t>Not permitted</w:t>
            </w:r>
          </w:p>
        </w:tc>
      </w:tr>
      <w:tr w:rsidR="004317E0" w:rsidRPr="00E9261E" w14:paraId="595A108B" w14:textId="77777777" w:rsidTr="004317E0">
        <w:trPr>
          <w:cantSplit/>
        </w:trPr>
        <w:tc>
          <w:tcPr>
            <w:tcW w:w="4601" w:type="dxa"/>
            <w:tcBorders>
              <w:top w:val="single" w:sz="4" w:space="0" w:color="0080A2" w:themeColor="accent2"/>
              <w:bottom w:val="single" w:sz="4" w:space="0" w:color="0080A2" w:themeColor="accent2"/>
            </w:tcBorders>
          </w:tcPr>
          <w:p w14:paraId="64761792" w14:textId="06CAED79" w:rsidR="004317E0" w:rsidRPr="00E9261E" w:rsidRDefault="004317E0" w:rsidP="004317E0">
            <w:pPr>
              <w:pStyle w:val="Tabletext"/>
              <w:keepNext/>
              <w:keepLines/>
              <w:rPr>
                <w:rStyle w:val="Authorexampletext"/>
                <w:color w:val="000000"/>
              </w:rPr>
            </w:pPr>
            <w:r w:rsidRPr="00190F47">
              <w:t>Ending an FDP later than 30 minutes after evening civil twilight (ECT)</w:t>
            </w:r>
          </w:p>
        </w:tc>
        <w:tc>
          <w:tcPr>
            <w:tcW w:w="5033" w:type="dxa"/>
          </w:tcPr>
          <w:p w14:paraId="217324DE" w14:textId="2A07B098" w:rsidR="004317E0" w:rsidRPr="00E9261E" w:rsidRDefault="004317E0" w:rsidP="004317E0">
            <w:pPr>
              <w:pStyle w:val="Tabletext"/>
              <w:keepNext/>
              <w:keepLines/>
              <w:rPr>
                <w:rStyle w:val="italics"/>
              </w:rPr>
            </w:pPr>
            <w:r w:rsidRPr="00AD0FFC">
              <w:t>Not permitted</w:t>
            </w:r>
          </w:p>
        </w:tc>
      </w:tr>
      <w:tr w:rsidR="004317E0" w:rsidRPr="00E9261E" w14:paraId="2F5EF431" w14:textId="77777777" w:rsidTr="004317E0">
        <w:trPr>
          <w:cantSplit/>
        </w:trPr>
        <w:tc>
          <w:tcPr>
            <w:tcW w:w="4601" w:type="dxa"/>
            <w:tcBorders>
              <w:top w:val="single" w:sz="4" w:space="0" w:color="0080A2" w:themeColor="accent2"/>
              <w:bottom w:val="single" w:sz="4" w:space="0" w:color="0080A2" w:themeColor="accent2"/>
            </w:tcBorders>
          </w:tcPr>
          <w:p w14:paraId="6F3991AA" w14:textId="3204FA7F" w:rsidR="004317E0" w:rsidRPr="00E9261E" w:rsidRDefault="004317E0" w:rsidP="004317E0">
            <w:pPr>
              <w:pStyle w:val="Tabletext"/>
              <w:keepNext/>
              <w:keepLines/>
              <w:rPr>
                <w:rStyle w:val="Authorexampletext"/>
                <w:color w:val="000000"/>
              </w:rPr>
            </w:pPr>
            <w:r w:rsidRPr="00190F47">
              <w:t>Maximum FDP in a day</w:t>
            </w:r>
          </w:p>
        </w:tc>
        <w:tc>
          <w:tcPr>
            <w:tcW w:w="5033" w:type="dxa"/>
          </w:tcPr>
          <w:p w14:paraId="0E96198D" w14:textId="040E83F3" w:rsidR="004317E0" w:rsidRPr="00E9261E" w:rsidRDefault="004317E0" w:rsidP="004317E0">
            <w:pPr>
              <w:pStyle w:val="Tabletext"/>
              <w:keepNext/>
              <w:keepLines/>
              <w:rPr>
                <w:rStyle w:val="italics"/>
              </w:rPr>
            </w:pPr>
            <w:r>
              <w:rPr>
                <w:highlight w:val="green"/>
              </w:rPr>
              <w:t>XX</w:t>
            </w:r>
            <w:r w:rsidRPr="00AD0FFC">
              <w:t>hours</w:t>
            </w:r>
          </w:p>
        </w:tc>
      </w:tr>
      <w:tr w:rsidR="004317E0" w:rsidRPr="00E9261E" w14:paraId="39E0807C" w14:textId="77777777" w:rsidTr="004317E0">
        <w:trPr>
          <w:cantSplit/>
        </w:trPr>
        <w:tc>
          <w:tcPr>
            <w:tcW w:w="4601" w:type="dxa"/>
            <w:tcBorders>
              <w:top w:val="single" w:sz="4" w:space="0" w:color="0080A2" w:themeColor="accent2"/>
              <w:bottom w:val="single" w:sz="4" w:space="0" w:color="0080A2" w:themeColor="accent2"/>
            </w:tcBorders>
          </w:tcPr>
          <w:p w14:paraId="68CAB797" w14:textId="040AB52E" w:rsidR="004317E0" w:rsidRPr="00E9261E" w:rsidRDefault="004317E0" w:rsidP="004317E0">
            <w:pPr>
              <w:pStyle w:val="Tabletext"/>
              <w:keepNext/>
              <w:keepLines/>
              <w:rPr>
                <w:rStyle w:val="Authorexampletext"/>
                <w:color w:val="000000"/>
              </w:rPr>
            </w:pPr>
            <w:r w:rsidRPr="00190F47">
              <w:t>Maximum flight time for flight training – flight training is to be conducted within the first 7 hours of the FDP’s flight time</w:t>
            </w:r>
          </w:p>
        </w:tc>
        <w:tc>
          <w:tcPr>
            <w:tcW w:w="5033" w:type="dxa"/>
          </w:tcPr>
          <w:p w14:paraId="43F21A1C" w14:textId="3BE8B4C1" w:rsidR="004317E0" w:rsidRPr="00E9261E" w:rsidRDefault="004317E0" w:rsidP="004317E0">
            <w:pPr>
              <w:pStyle w:val="Tabletext"/>
              <w:keepNext/>
              <w:keepLines/>
              <w:rPr>
                <w:rStyle w:val="italics"/>
              </w:rPr>
            </w:pPr>
            <w:r w:rsidRPr="00AD0FFC">
              <w:t xml:space="preserve">Flight Training must be concluded by the time the pilot has accrued </w:t>
            </w:r>
            <w:r w:rsidRPr="00AD0FFC">
              <w:rPr>
                <w:highlight w:val="green"/>
              </w:rPr>
              <w:t>7</w:t>
            </w:r>
            <w:r w:rsidRPr="00AD0FFC">
              <w:t xml:space="preserve"> hours of flight time in any day.</w:t>
            </w:r>
          </w:p>
        </w:tc>
      </w:tr>
    </w:tbl>
    <w:p w14:paraId="5C16340A" w14:textId="77777777" w:rsidR="000B30CD" w:rsidRPr="00894D84" w:rsidRDefault="000B30CD" w:rsidP="00894D84">
      <w:pPr>
        <w:rPr>
          <w:b/>
          <w:bCs/>
          <w:color w:val="AC2C0C"/>
        </w:rPr>
      </w:pPr>
      <w:r w:rsidRPr="00894D84">
        <w:rPr>
          <w:b/>
          <w:bCs/>
          <w:color w:val="AC2C0C"/>
        </w:rPr>
        <w:t>Notes:</w:t>
      </w:r>
    </w:p>
    <w:p w14:paraId="5AD75DEA" w14:textId="77777777" w:rsidR="000B30CD" w:rsidRPr="00894D84" w:rsidRDefault="000B30CD" w:rsidP="00894D84">
      <w:pPr>
        <w:ind w:left="1134" w:hanging="567"/>
        <w:rPr>
          <w:color w:val="AC2C0C"/>
        </w:rPr>
      </w:pPr>
      <w:r w:rsidRPr="00894D84">
        <w:rPr>
          <w:color w:val="AC2C0C"/>
        </w:rPr>
        <w:t>1.</w:t>
      </w:r>
      <w:r w:rsidRPr="00894D84">
        <w:rPr>
          <w:color w:val="AC2C0C"/>
        </w:rPr>
        <w:tab/>
        <w:t>MCT = Morning Civil Twilight, ECT = Evening Civil Twilight, refer to Aeronautical Information Publication (AIP) for further information.</w:t>
      </w:r>
    </w:p>
    <w:p w14:paraId="133AC4A2" w14:textId="77777777" w:rsidR="000B30CD" w:rsidRPr="00894D84" w:rsidRDefault="000B30CD" w:rsidP="00894D84">
      <w:pPr>
        <w:ind w:left="1134" w:hanging="567"/>
        <w:rPr>
          <w:color w:val="AC2C0C"/>
        </w:rPr>
      </w:pPr>
      <w:r w:rsidRPr="00894D84">
        <w:rPr>
          <w:color w:val="AC2C0C"/>
        </w:rPr>
        <w:t>2.</w:t>
      </w:r>
      <w:r w:rsidRPr="00894D84">
        <w:rPr>
          <w:color w:val="AC2C0C"/>
        </w:rPr>
        <w:tab/>
        <w:t>The flight time limit for an operation that involves a flight review, or a proficiency check is 11 hours as these activities are not classified as flying training.</w:t>
      </w:r>
    </w:p>
    <w:p w14:paraId="50964089" w14:textId="1C061F20" w:rsidR="000B30CD" w:rsidRPr="00894D84" w:rsidRDefault="000B30CD" w:rsidP="00894D84">
      <w:pPr>
        <w:ind w:left="1134" w:hanging="567"/>
        <w:rPr>
          <w:color w:val="AC2C0C"/>
        </w:rPr>
      </w:pPr>
      <w:r w:rsidRPr="00894D84">
        <w:rPr>
          <w:color w:val="AC2C0C"/>
        </w:rPr>
        <w:t>3.</w:t>
      </w:r>
      <w:r w:rsidRPr="00894D84">
        <w:rPr>
          <w:color w:val="AC2C0C"/>
        </w:rPr>
        <w:tab/>
        <w:t xml:space="preserve">The maximum FDP and FT hours in </w:t>
      </w:r>
      <w:r w:rsidR="00326F49">
        <w:rPr>
          <w:color w:val="AC2C0C"/>
        </w:rPr>
        <w:t xml:space="preserve">table </w:t>
      </w:r>
      <w:r w:rsidR="006A4F32">
        <w:rPr>
          <w:color w:val="AC2C0C"/>
        </w:rPr>
        <w:t>5</w:t>
      </w:r>
      <w:r w:rsidRPr="00894D84">
        <w:rPr>
          <w:color w:val="AC2C0C"/>
        </w:rPr>
        <w:t xml:space="preserve"> are examples only and need to be determined by each organisation after taking the hazard identification and risk mitigation processes into account. The resulting limits cannot exceed the limits within Appendix 5A of CAO 48.1.</w:t>
      </w:r>
    </w:p>
    <w:p w14:paraId="2F369EC3" w14:textId="77777777" w:rsidR="000B30CD" w:rsidRPr="00894D84" w:rsidRDefault="000B30CD" w:rsidP="00894D84">
      <w:pPr>
        <w:ind w:left="1134" w:hanging="567"/>
        <w:rPr>
          <w:color w:val="AC2C0C"/>
        </w:rPr>
      </w:pPr>
      <w:r w:rsidRPr="00894D84">
        <w:rPr>
          <w:color w:val="AC2C0C"/>
        </w:rPr>
        <w:t>4.</w:t>
      </w:r>
      <w:r w:rsidRPr="00894D84">
        <w:rPr>
          <w:color w:val="AC2C0C"/>
        </w:rPr>
        <w:tab/>
        <w:t>Flight training is to be conducted within the first 7 hours of the FDP’s flight time.</w:t>
      </w:r>
    </w:p>
    <w:p w14:paraId="5D757442" w14:textId="77777777" w:rsidR="000B30CD" w:rsidRPr="00894D84" w:rsidRDefault="000B30CD" w:rsidP="00894D84">
      <w:pPr>
        <w:ind w:left="1134" w:hanging="567"/>
        <w:rPr>
          <w:color w:val="AC2C0C"/>
        </w:rPr>
      </w:pPr>
      <w:r w:rsidRPr="00894D84">
        <w:rPr>
          <w:color w:val="AC2C0C"/>
        </w:rPr>
        <w:t>5.</w:t>
      </w:r>
      <w:r w:rsidRPr="00894D84">
        <w:rPr>
          <w:color w:val="AC2C0C"/>
        </w:rPr>
        <w:tab/>
        <w:t>A separate table can be used to list limits for sub-groups of pilots such as new pilots, pilots at different bases, or for different conditions such as above certain temperatures or at different times of the year, for example dry and wet season limits.</w:t>
      </w:r>
    </w:p>
    <w:p w14:paraId="7DF9E482" w14:textId="77777777" w:rsidR="000B30CD" w:rsidRPr="00894D84" w:rsidRDefault="000B30CD" w:rsidP="00894D84">
      <w:pPr>
        <w:ind w:left="1134" w:hanging="567"/>
        <w:rPr>
          <w:color w:val="AC2C0C"/>
        </w:rPr>
      </w:pPr>
      <w:r w:rsidRPr="00894D84">
        <w:rPr>
          <w:color w:val="AC2C0C"/>
        </w:rPr>
        <w:t>6.</w:t>
      </w:r>
      <w:r w:rsidRPr="00894D84">
        <w:rPr>
          <w:color w:val="AC2C0C"/>
        </w:rPr>
        <w:tab/>
        <w:t>It is possible to list different limits for different types of operations under the one AOC by expanding the table and, while this is recommended, attention must then be paid to procedures for transferring pilots between operations.</w:t>
      </w:r>
    </w:p>
    <w:p w14:paraId="3EA860C3" w14:textId="20E4E564" w:rsidR="001B5A6A" w:rsidRDefault="001B5A6A" w:rsidP="001B5A6A">
      <w:pPr>
        <w:pStyle w:val="Caption"/>
        <w:keepNext/>
      </w:pPr>
      <w:r>
        <w:t xml:space="preserve">Table </w:t>
      </w:r>
      <w:r>
        <w:fldChar w:fldCharType="begin"/>
      </w:r>
      <w:r>
        <w:instrText xml:space="preserve"> SEQ Table \* ARABIC </w:instrText>
      </w:r>
      <w:r>
        <w:fldChar w:fldCharType="separate"/>
      </w:r>
      <w:r w:rsidR="00471945">
        <w:rPr>
          <w:noProof/>
        </w:rPr>
        <w:t>6</w:t>
      </w:r>
      <w:r>
        <w:fldChar w:fldCharType="end"/>
      </w:r>
      <w:r>
        <w:t xml:space="preserve"> </w:t>
      </w:r>
      <w:r w:rsidRPr="00E631C2">
        <w:t>Cumulative limits on flight times and off</w:t>
      </w:r>
      <w:r>
        <w:t>-</w:t>
      </w:r>
      <w:r w:rsidRPr="00E631C2">
        <w:t>duty period limits</w:t>
      </w: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Caption w:val="Acronyms and abbreviations"/>
        <w:tblDescription w:val="List of Acronyms and abbreviations"/>
      </w:tblPr>
      <w:tblGrid>
        <w:gridCol w:w="4601"/>
        <w:gridCol w:w="5033"/>
      </w:tblGrid>
      <w:tr w:rsidR="001B5A6A" w:rsidRPr="00B63514" w14:paraId="2F0D701F" w14:textId="77777777" w:rsidTr="006E1AC9">
        <w:trPr>
          <w:cnfStyle w:val="100000000000" w:firstRow="1" w:lastRow="0" w:firstColumn="0" w:lastColumn="0" w:oddVBand="0" w:evenVBand="0" w:oddHBand="0" w:evenHBand="0" w:firstRowFirstColumn="0" w:firstRowLastColumn="0" w:lastRowFirstColumn="0" w:lastRowLastColumn="0"/>
          <w:cantSplit/>
        </w:trPr>
        <w:tc>
          <w:tcPr>
            <w:tcW w:w="4601" w:type="dxa"/>
            <w:tcBorders>
              <w:top w:val="single" w:sz="4" w:space="0" w:color="0080A2" w:themeColor="accent2"/>
              <w:left w:val="single" w:sz="4" w:space="0" w:color="0080A2" w:themeColor="accent2"/>
              <w:bottom w:val="single" w:sz="4" w:space="0" w:color="0080A2" w:themeColor="accent2"/>
            </w:tcBorders>
            <w:shd w:val="clear" w:color="auto" w:fill="0080A2" w:themeFill="accent2"/>
          </w:tcPr>
          <w:p w14:paraId="19C7019A" w14:textId="4A0E3377" w:rsidR="001B5A6A" w:rsidRPr="001B5A6A" w:rsidRDefault="001B5A6A" w:rsidP="001B5A6A">
            <w:pPr>
              <w:pStyle w:val="Tabletext"/>
              <w:keepNext/>
              <w:keepLines/>
              <w:rPr>
                <w:color w:val="FFFFFF" w:themeColor="background1"/>
              </w:rPr>
            </w:pPr>
            <w:r w:rsidRPr="001B5A6A">
              <w:rPr>
                <w:color w:val="FFFFFF" w:themeColor="background1"/>
              </w:rPr>
              <w:t>Period</w:t>
            </w:r>
          </w:p>
        </w:tc>
        <w:tc>
          <w:tcPr>
            <w:tcW w:w="5033" w:type="dxa"/>
            <w:tcBorders>
              <w:top w:val="single" w:sz="4" w:space="0" w:color="0080A2" w:themeColor="accent2"/>
              <w:bottom w:val="single" w:sz="4" w:space="0" w:color="0080A2" w:themeColor="accent2"/>
              <w:right w:val="single" w:sz="4" w:space="0" w:color="0080A2" w:themeColor="accent2"/>
            </w:tcBorders>
            <w:shd w:val="clear" w:color="auto" w:fill="0080A2" w:themeFill="accent2"/>
          </w:tcPr>
          <w:p w14:paraId="02952733" w14:textId="2F4C8B09" w:rsidR="001B5A6A" w:rsidRPr="001B5A6A" w:rsidRDefault="001B5A6A" w:rsidP="001B5A6A">
            <w:pPr>
              <w:pStyle w:val="Tabletext"/>
              <w:keepNext/>
              <w:keepLines/>
              <w:rPr>
                <w:color w:val="FFFFFF" w:themeColor="background1"/>
              </w:rPr>
            </w:pPr>
            <w:r w:rsidRPr="001B5A6A">
              <w:rPr>
                <w:color w:val="FFFFFF" w:themeColor="background1"/>
              </w:rPr>
              <w:t xml:space="preserve">Flight </w:t>
            </w:r>
            <w:r w:rsidR="00284FF7">
              <w:rPr>
                <w:color w:val="FFFFFF" w:themeColor="background1"/>
              </w:rPr>
              <w:t>t</w:t>
            </w:r>
            <w:r w:rsidRPr="001B5A6A">
              <w:rPr>
                <w:color w:val="FFFFFF" w:themeColor="background1"/>
              </w:rPr>
              <w:t xml:space="preserve">ime </w:t>
            </w:r>
            <w:r w:rsidR="00284FF7">
              <w:rPr>
                <w:color w:val="FFFFFF" w:themeColor="background1"/>
              </w:rPr>
              <w:t>l</w:t>
            </w:r>
            <w:r w:rsidRPr="001B5A6A">
              <w:rPr>
                <w:color w:val="FFFFFF" w:themeColor="background1"/>
              </w:rPr>
              <w:t>imit (must not exceed)</w:t>
            </w:r>
          </w:p>
        </w:tc>
      </w:tr>
      <w:tr w:rsidR="001B5A6A" w:rsidRPr="00E9261E" w14:paraId="19F017D2" w14:textId="77777777" w:rsidTr="006E1AC9">
        <w:trPr>
          <w:cantSplit/>
        </w:trPr>
        <w:tc>
          <w:tcPr>
            <w:tcW w:w="4601" w:type="dxa"/>
            <w:tcBorders>
              <w:top w:val="single" w:sz="4" w:space="0" w:color="0080A2" w:themeColor="accent2"/>
              <w:bottom w:val="single" w:sz="4" w:space="0" w:color="0080A2" w:themeColor="accent2"/>
            </w:tcBorders>
          </w:tcPr>
          <w:p w14:paraId="31932FA1" w14:textId="35A41AE2" w:rsidR="001B5A6A" w:rsidRPr="00E9261E" w:rsidRDefault="001B5A6A" w:rsidP="001B5A6A">
            <w:pPr>
              <w:pStyle w:val="Tabletext"/>
              <w:keepNext/>
              <w:keepLines/>
              <w:rPr>
                <w:rStyle w:val="Authorexampletext"/>
                <w:color w:val="000000"/>
              </w:rPr>
            </w:pPr>
            <w:r w:rsidRPr="002E631A">
              <w:t>384 Consecutive Hours (16 Days)</w:t>
            </w:r>
          </w:p>
        </w:tc>
        <w:tc>
          <w:tcPr>
            <w:tcW w:w="5033" w:type="dxa"/>
          </w:tcPr>
          <w:p w14:paraId="76970036" w14:textId="2B4557F0" w:rsidR="001B5A6A" w:rsidRPr="00E9261E" w:rsidRDefault="001B5A6A" w:rsidP="001B5A6A">
            <w:pPr>
              <w:pStyle w:val="Tabletext"/>
              <w:keepNext/>
              <w:keepLines/>
              <w:rPr>
                <w:rStyle w:val="italics"/>
              </w:rPr>
            </w:pPr>
            <w:r>
              <w:rPr>
                <w:highlight w:val="green"/>
              </w:rPr>
              <w:t xml:space="preserve">100 </w:t>
            </w:r>
            <w:r w:rsidRPr="00AD0FFC">
              <w:t xml:space="preserve">hours – </w:t>
            </w:r>
            <w:r w:rsidRPr="001A4ED1">
              <w:t>Can be reset to zero following 5 consecutive days</w:t>
            </w:r>
            <w:r w:rsidRPr="00AD0FFC">
              <w:t xml:space="preserve"> off-duty.</w:t>
            </w:r>
          </w:p>
        </w:tc>
      </w:tr>
      <w:tr w:rsidR="001B5A6A" w:rsidRPr="00E9261E" w14:paraId="52D62C97" w14:textId="77777777" w:rsidTr="006E1AC9">
        <w:trPr>
          <w:cantSplit/>
        </w:trPr>
        <w:tc>
          <w:tcPr>
            <w:tcW w:w="4601" w:type="dxa"/>
            <w:tcBorders>
              <w:top w:val="single" w:sz="4" w:space="0" w:color="0080A2" w:themeColor="accent2"/>
              <w:bottom w:val="single" w:sz="4" w:space="0" w:color="0080A2" w:themeColor="accent2"/>
            </w:tcBorders>
          </w:tcPr>
          <w:p w14:paraId="2ACEA50A" w14:textId="73A81AE1" w:rsidR="001B5A6A" w:rsidRPr="00E9261E" w:rsidRDefault="001B5A6A" w:rsidP="001B5A6A">
            <w:pPr>
              <w:pStyle w:val="Tabletext"/>
              <w:keepNext/>
              <w:keepLines/>
              <w:rPr>
                <w:rStyle w:val="Authorexampletext"/>
                <w:color w:val="000000"/>
              </w:rPr>
            </w:pPr>
            <w:r w:rsidRPr="002E631A">
              <w:t>30 Consecutive Days (for mustering)</w:t>
            </w:r>
          </w:p>
        </w:tc>
        <w:tc>
          <w:tcPr>
            <w:tcW w:w="5033" w:type="dxa"/>
          </w:tcPr>
          <w:p w14:paraId="549E2AA0" w14:textId="1E4B66A2" w:rsidR="001B5A6A" w:rsidRPr="00E9261E" w:rsidRDefault="001B5A6A" w:rsidP="001B5A6A">
            <w:pPr>
              <w:pStyle w:val="Tabletext"/>
              <w:keepNext/>
              <w:keepLines/>
              <w:rPr>
                <w:rStyle w:val="italics"/>
              </w:rPr>
            </w:pPr>
            <w:r w:rsidRPr="001A4ED1">
              <w:rPr>
                <w:highlight w:val="green"/>
              </w:rPr>
              <w:t>100</w:t>
            </w:r>
            <w:r>
              <w:t xml:space="preserve"> </w:t>
            </w:r>
            <w:r w:rsidRPr="00AD0FFC">
              <w:t>hours</w:t>
            </w:r>
            <w:r>
              <w:t xml:space="preserve"> </w:t>
            </w:r>
            <w:r w:rsidRPr="00AD0FFC">
              <w:t>if an FCM</w:t>
            </w:r>
            <w:r>
              <w:t xml:space="preserve"> </w:t>
            </w:r>
            <w:r w:rsidRPr="00AD0FFC">
              <w:t>has</w:t>
            </w:r>
            <w:r>
              <w:t xml:space="preserve"> </w:t>
            </w:r>
            <w:r w:rsidRPr="00AD0FFC">
              <w:t>less than 500</w:t>
            </w:r>
            <w:r>
              <w:t xml:space="preserve"> </w:t>
            </w:r>
            <w:r w:rsidRPr="00AD0FFC">
              <w:t>hours experience in mustering operations (as PIC or pilot under supervision)</w:t>
            </w:r>
          </w:p>
        </w:tc>
      </w:tr>
      <w:tr w:rsidR="001B5A6A" w:rsidRPr="00E9261E" w14:paraId="48203EBC" w14:textId="77777777" w:rsidTr="006E1AC9">
        <w:trPr>
          <w:cantSplit/>
        </w:trPr>
        <w:tc>
          <w:tcPr>
            <w:tcW w:w="4601" w:type="dxa"/>
            <w:tcBorders>
              <w:top w:val="single" w:sz="4" w:space="0" w:color="0080A2" w:themeColor="accent2"/>
              <w:bottom w:val="single" w:sz="4" w:space="0" w:color="0080A2" w:themeColor="accent2"/>
            </w:tcBorders>
          </w:tcPr>
          <w:p w14:paraId="7D798F58" w14:textId="131C0E38" w:rsidR="001B5A6A" w:rsidRPr="00E9261E" w:rsidRDefault="001B5A6A" w:rsidP="001B5A6A">
            <w:pPr>
              <w:pStyle w:val="Tabletext"/>
              <w:keepNext/>
              <w:keepLines/>
              <w:rPr>
                <w:rStyle w:val="Authorexampletext"/>
                <w:color w:val="000000"/>
              </w:rPr>
            </w:pPr>
            <w:r w:rsidRPr="002E631A">
              <w:t xml:space="preserve">365 Consecutive Days </w:t>
            </w:r>
          </w:p>
        </w:tc>
        <w:tc>
          <w:tcPr>
            <w:tcW w:w="5033" w:type="dxa"/>
          </w:tcPr>
          <w:p w14:paraId="3B7D11CA" w14:textId="4DAD2387" w:rsidR="001B5A6A" w:rsidRPr="00E9261E" w:rsidRDefault="001B5A6A" w:rsidP="001B5A6A">
            <w:pPr>
              <w:pStyle w:val="Tabletext"/>
              <w:keepNext/>
              <w:keepLines/>
              <w:rPr>
                <w:rStyle w:val="italics"/>
              </w:rPr>
            </w:pPr>
            <w:r w:rsidRPr="002C293F">
              <w:rPr>
                <w:highlight w:val="green"/>
              </w:rPr>
              <w:t>1</w:t>
            </w:r>
            <w:r w:rsidRPr="00AD0FFC">
              <w:rPr>
                <w:highlight w:val="green"/>
              </w:rPr>
              <w:t>200</w:t>
            </w:r>
            <w:r w:rsidRPr="00AD0FFC">
              <w:t xml:space="preserve"> hours – Can be reset to zero following 28 consecutive days off-duty</w:t>
            </w:r>
            <w:r>
              <w:t>.</w:t>
            </w:r>
          </w:p>
        </w:tc>
      </w:tr>
    </w:tbl>
    <w:p w14:paraId="41E1B9AB" w14:textId="77777777" w:rsidR="00722A96" w:rsidRPr="001B5A6A" w:rsidRDefault="00722A96" w:rsidP="001B5A6A">
      <w:pPr>
        <w:ind w:left="1134" w:hanging="1134"/>
        <w:rPr>
          <w:color w:val="AC2C0C"/>
        </w:rPr>
      </w:pPr>
      <w:r w:rsidRPr="001B5A6A">
        <w:rPr>
          <w:b/>
          <w:bCs/>
          <w:color w:val="AC2C0C"/>
        </w:rPr>
        <w:t>Note:</w:t>
      </w:r>
      <w:r w:rsidRPr="001B5A6A">
        <w:rPr>
          <w:b/>
          <w:bCs/>
          <w:color w:val="AC2C0C"/>
        </w:rPr>
        <w:tab/>
      </w:r>
      <w:r w:rsidRPr="001B5A6A">
        <w:rPr>
          <w:color w:val="AC2C0C"/>
        </w:rPr>
        <w:t>These cumulative flight time limits are designed to mitigate the effects of cumulative fatigue. AOC holders are reminded, first, of the emotional, cognitive and physical effects of workload on the performance of pilots in addition to fatigue and, secondly, that these limits are for optimal circumstances and may not be achievable due to hazard identification and other procedures required under subsection 15 of CAO 48.1.</w:t>
      </w:r>
    </w:p>
    <w:p w14:paraId="27CE5000" w14:textId="00CB6C17" w:rsidR="001B5A6A" w:rsidRDefault="001B5A6A" w:rsidP="001B5A6A">
      <w:pPr>
        <w:pStyle w:val="Caption"/>
        <w:keepNext/>
      </w:pPr>
      <w:r>
        <w:lastRenderedPageBreak/>
        <w:t xml:space="preserve">Table </w:t>
      </w:r>
      <w:r>
        <w:fldChar w:fldCharType="begin"/>
      </w:r>
      <w:r>
        <w:instrText xml:space="preserve"> SEQ Table \* ARABIC </w:instrText>
      </w:r>
      <w:r>
        <w:fldChar w:fldCharType="separate"/>
      </w:r>
      <w:r w:rsidR="00471945">
        <w:rPr>
          <w:noProof/>
        </w:rPr>
        <w:t>7</w:t>
      </w:r>
      <w:r>
        <w:fldChar w:fldCharType="end"/>
      </w:r>
      <w:r>
        <w:t xml:space="preserve"> Extensions</w:t>
      </w: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Caption w:val="Acronyms and abbreviations"/>
        <w:tblDescription w:val="List of Acronyms and abbreviations"/>
      </w:tblPr>
      <w:tblGrid>
        <w:gridCol w:w="4601"/>
        <w:gridCol w:w="5033"/>
      </w:tblGrid>
      <w:tr w:rsidR="001B5A6A" w:rsidRPr="00B63514" w14:paraId="13B0C77B" w14:textId="77777777" w:rsidTr="006E1AC9">
        <w:trPr>
          <w:cnfStyle w:val="100000000000" w:firstRow="1" w:lastRow="0" w:firstColumn="0" w:lastColumn="0" w:oddVBand="0" w:evenVBand="0" w:oddHBand="0" w:evenHBand="0" w:firstRowFirstColumn="0" w:firstRowLastColumn="0" w:lastRowFirstColumn="0" w:lastRowLastColumn="0"/>
          <w:cantSplit/>
        </w:trPr>
        <w:tc>
          <w:tcPr>
            <w:tcW w:w="4601" w:type="dxa"/>
            <w:tcBorders>
              <w:top w:val="single" w:sz="4" w:space="0" w:color="0080A2" w:themeColor="accent2"/>
              <w:left w:val="single" w:sz="4" w:space="0" w:color="0080A2" w:themeColor="accent2"/>
              <w:bottom w:val="single" w:sz="4" w:space="0" w:color="0080A2" w:themeColor="accent2"/>
            </w:tcBorders>
            <w:shd w:val="clear" w:color="auto" w:fill="0080A2" w:themeFill="accent2"/>
          </w:tcPr>
          <w:p w14:paraId="60FA66CE" w14:textId="77777777" w:rsidR="001B5A6A" w:rsidRPr="00B63514" w:rsidRDefault="001B5A6A" w:rsidP="006E1AC9">
            <w:pPr>
              <w:pStyle w:val="Tabletext"/>
              <w:keepNext/>
              <w:keepLines/>
              <w:rPr>
                <w:color w:val="FFFFFF" w:themeColor="background1"/>
              </w:rPr>
            </w:pPr>
            <w:r>
              <w:rPr>
                <w:color w:val="FFFFFF" w:themeColor="background1"/>
              </w:rPr>
              <w:t>Condition</w:t>
            </w:r>
          </w:p>
        </w:tc>
        <w:tc>
          <w:tcPr>
            <w:tcW w:w="5033" w:type="dxa"/>
            <w:tcBorders>
              <w:top w:val="single" w:sz="4" w:space="0" w:color="0080A2" w:themeColor="accent2"/>
              <w:bottom w:val="single" w:sz="4" w:space="0" w:color="0080A2" w:themeColor="accent2"/>
              <w:right w:val="single" w:sz="4" w:space="0" w:color="0080A2" w:themeColor="accent2"/>
            </w:tcBorders>
            <w:shd w:val="clear" w:color="auto" w:fill="0080A2" w:themeFill="accent2"/>
          </w:tcPr>
          <w:p w14:paraId="0146C99A" w14:textId="4F6CA9BC" w:rsidR="001B5A6A" w:rsidRPr="00B63514" w:rsidRDefault="001B5A6A" w:rsidP="006E1AC9">
            <w:pPr>
              <w:pStyle w:val="Tabletext"/>
              <w:keepNext/>
              <w:keepLines/>
              <w:rPr>
                <w:color w:val="FFFFFF" w:themeColor="background1"/>
              </w:rPr>
            </w:pPr>
            <w:r w:rsidRPr="004317E0">
              <w:rPr>
                <w:color w:val="FFFFFF" w:themeColor="background1"/>
              </w:rPr>
              <w:t xml:space="preserve">Calculation of maximum </w:t>
            </w:r>
            <w:r>
              <w:rPr>
                <w:color w:val="FFFFFF" w:themeColor="background1"/>
              </w:rPr>
              <w:t>extension</w:t>
            </w:r>
          </w:p>
        </w:tc>
      </w:tr>
      <w:tr w:rsidR="00E83CE1" w:rsidRPr="00E9261E" w14:paraId="0D662897" w14:textId="77777777" w:rsidTr="00304EE3">
        <w:trPr>
          <w:cantSplit/>
        </w:trPr>
        <w:tc>
          <w:tcPr>
            <w:tcW w:w="4601" w:type="dxa"/>
          </w:tcPr>
          <w:p w14:paraId="7FE16570" w14:textId="26FE0E24" w:rsidR="00E83CE1" w:rsidRPr="00E9261E" w:rsidRDefault="00E83CE1" w:rsidP="00E83CE1">
            <w:pPr>
              <w:pStyle w:val="Tabletext"/>
              <w:keepNext/>
              <w:keepLines/>
              <w:rPr>
                <w:rStyle w:val="Authorexampletext"/>
                <w:color w:val="000000"/>
              </w:rPr>
            </w:pPr>
            <w:r w:rsidRPr="00D001EC">
              <w:t xml:space="preserve">The FDP has already commenced and If the pilot considers themselves fit for the extension </w:t>
            </w:r>
          </w:p>
        </w:tc>
        <w:tc>
          <w:tcPr>
            <w:tcW w:w="5033" w:type="dxa"/>
            <w:vAlign w:val="center"/>
          </w:tcPr>
          <w:p w14:paraId="7B714F98" w14:textId="77777777" w:rsidR="00E83CE1" w:rsidRDefault="00E83CE1" w:rsidP="00E83CE1">
            <w:pPr>
              <w:pStyle w:val="Tabletext"/>
            </w:pPr>
            <w:r w:rsidRPr="00D001EC">
              <w:t xml:space="preserve">FDP can be increased by </w:t>
            </w:r>
            <w:r w:rsidRPr="00D001EC">
              <w:rPr>
                <w:highlight w:val="green"/>
              </w:rPr>
              <w:t>1</w:t>
            </w:r>
            <w:r w:rsidRPr="00D001EC">
              <w:t xml:space="preserve"> hour</w:t>
            </w:r>
          </w:p>
          <w:p w14:paraId="4507763A" w14:textId="77777777" w:rsidR="00E83CE1" w:rsidRPr="00D001EC" w:rsidRDefault="00E83CE1" w:rsidP="00E83CE1">
            <w:pPr>
              <w:pStyle w:val="Tabletext"/>
            </w:pPr>
          </w:p>
          <w:p w14:paraId="04FD8864" w14:textId="4A4F5A39" w:rsidR="00E83CE1" w:rsidRPr="00E9261E" w:rsidRDefault="00E83CE1" w:rsidP="00E83CE1">
            <w:pPr>
              <w:pStyle w:val="Tabletext"/>
              <w:keepNext/>
              <w:keepLines/>
              <w:rPr>
                <w:rStyle w:val="italics"/>
              </w:rPr>
            </w:pPr>
            <w:r w:rsidRPr="00D001EC">
              <w:t xml:space="preserve">Flight time can be extended by </w:t>
            </w:r>
            <w:r w:rsidRPr="00D001EC">
              <w:rPr>
                <w:highlight w:val="green"/>
              </w:rPr>
              <w:t>30</w:t>
            </w:r>
            <w:r w:rsidRPr="00D001EC">
              <w:t xml:space="preserve"> minutes</w:t>
            </w:r>
          </w:p>
        </w:tc>
      </w:tr>
      <w:tr w:rsidR="00E83CE1" w:rsidRPr="00E9261E" w14:paraId="0554D00C" w14:textId="77777777" w:rsidTr="00304EE3">
        <w:trPr>
          <w:cantSplit/>
        </w:trPr>
        <w:tc>
          <w:tcPr>
            <w:tcW w:w="4601" w:type="dxa"/>
          </w:tcPr>
          <w:p w14:paraId="232FEE8A" w14:textId="61451DAA" w:rsidR="00E83CE1" w:rsidRPr="00E9261E" w:rsidRDefault="00E83CE1" w:rsidP="00E83CE1">
            <w:pPr>
              <w:pStyle w:val="Tabletext"/>
              <w:keepNext/>
              <w:keepLines/>
              <w:rPr>
                <w:rStyle w:val="Authorexampletext"/>
                <w:color w:val="000000"/>
              </w:rPr>
            </w:pPr>
            <w:r w:rsidRPr="00D001EC">
              <w:t>Extend FDP later than evening civil twilight (ECT)</w:t>
            </w:r>
          </w:p>
        </w:tc>
        <w:tc>
          <w:tcPr>
            <w:tcW w:w="5033" w:type="dxa"/>
            <w:vAlign w:val="center"/>
          </w:tcPr>
          <w:p w14:paraId="00DEFB21" w14:textId="338FDE3F" w:rsidR="00E83CE1" w:rsidRPr="00E9261E" w:rsidRDefault="00E83CE1" w:rsidP="00E83CE1">
            <w:pPr>
              <w:pStyle w:val="Tabletext"/>
              <w:keepNext/>
              <w:keepLines/>
              <w:rPr>
                <w:rStyle w:val="italics"/>
              </w:rPr>
            </w:pPr>
            <w:r w:rsidRPr="00D001EC">
              <w:t>OK but only if completing duties associated with last flight for the day</w:t>
            </w:r>
          </w:p>
        </w:tc>
      </w:tr>
    </w:tbl>
    <w:p w14:paraId="2D6DC0E5" w14:textId="25D74450" w:rsidR="00A1519C" w:rsidRDefault="00A1519C" w:rsidP="00A1519C">
      <w:pPr>
        <w:pStyle w:val="Heading3"/>
      </w:pPr>
      <w:bookmarkStart w:id="34" w:name="_Toc34722144"/>
      <w:bookmarkStart w:id="35" w:name="_Toc191553720"/>
      <w:r>
        <w:t>Off</w:t>
      </w:r>
      <w:r w:rsidR="006040E4">
        <w:t>-</w:t>
      </w:r>
      <w:r>
        <w:t>duty periods</w:t>
      </w:r>
      <w:bookmarkEnd w:id="34"/>
      <w:bookmarkEnd w:id="35"/>
    </w:p>
    <w:p w14:paraId="549FD5B9" w14:textId="2747716D" w:rsidR="003C391B" w:rsidRDefault="003C391B" w:rsidP="003C391B">
      <w:pPr>
        <w:pStyle w:val="Caption"/>
        <w:keepNext/>
      </w:pPr>
      <w:r>
        <w:t xml:space="preserve">Table </w:t>
      </w:r>
      <w:r>
        <w:fldChar w:fldCharType="begin"/>
      </w:r>
      <w:r>
        <w:instrText xml:space="preserve"> SEQ Table \* ARABIC </w:instrText>
      </w:r>
      <w:r>
        <w:fldChar w:fldCharType="separate"/>
      </w:r>
      <w:r w:rsidR="00471945">
        <w:rPr>
          <w:noProof/>
        </w:rPr>
        <w:t>8</w:t>
      </w:r>
      <w:r>
        <w:fldChar w:fldCharType="end"/>
      </w:r>
      <w:r>
        <w:t xml:space="preserve"> </w:t>
      </w:r>
      <w:r w:rsidRPr="00BE32CF">
        <w:t>Off-duty periods limits</w:t>
      </w:r>
    </w:p>
    <w:tbl>
      <w:tblPr>
        <w:tblStyle w:val="SD-generalcontent"/>
        <w:tblW w:w="9640" w:type="dxa"/>
        <w:tblBorders>
          <w:top w:val="single" w:sz="4" w:space="0" w:color="0080A2" w:themeColor="accent2"/>
          <w:left w:val="single" w:sz="4" w:space="0" w:color="0080A2" w:themeColor="accent2"/>
          <w:bottom w:val="single" w:sz="4" w:space="0" w:color="0080A2" w:themeColor="accent2"/>
          <w:right w:val="single" w:sz="4" w:space="0" w:color="0080A2" w:themeColor="accent2"/>
          <w:insideH w:val="none" w:sz="0" w:space="0" w:color="auto"/>
        </w:tblBorders>
        <w:tblLook w:val="0620" w:firstRow="1" w:lastRow="0" w:firstColumn="0" w:lastColumn="0" w:noHBand="1" w:noVBand="1"/>
        <w:tblCaption w:val="Acronyms and abbreviations"/>
        <w:tblDescription w:val="List of Acronyms and abbreviations"/>
      </w:tblPr>
      <w:tblGrid>
        <w:gridCol w:w="9640"/>
      </w:tblGrid>
      <w:tr w:rsidR="003C391B" w:rsidRPr="00B63514" w14:paraId="6C698418" w14:textId="77777777" w:rsidTr="003C391B">
        <w:trPr>
          <w:cnfStyle w:val="100000000000" w:firstRow="1" w:lastRow="0" w:firstColumn="0" w:lastColumn="0" w:oddVBand="0" w:evenVBand="0" w:oddHBand="0" w:evenHBand="0" w:firstRowFirstColumn="0" w:firstRowLastColumn="0" w:lastRowFirstColumn="0" w:lastRowLastColumn="0"/>
          <w:cantSplit/>
        </w:trPr>
        <w:tc>
          <w:tcPr>
            <w:tcW w:w="964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0080A2" w:themeFill="accent2"/>
          </w:tcPr>
          <w:p w14:paraId="33466E22" w14:textId="0D5EC4EA" w:rsidR="003C391B" w:rsidRPr="00B63514" w:rsidRDefault="003C391B" w:rsidP="006E1AC9">
            <w:pPr>
              <w:pStyle w:val="Tabletext"/>
              <w:keepNext/>
              <w:keepLines/>
              <w:rPr>
                <w:color w:val="FFFFFF" w:themeColor="background1"/>
              </w:rPr>
            </w:pPr>
            <w:r w:rsidRPr="003C391B">
              <w:rPr>
                <w:color w:val="FFFFFF" w:themeColor="background1"/>
              </w:rPr>
              <w:t>Minimum off-duty period (ODP) limits - immediately following an FPP</w:t>
            </w:r>
          </w:p>
        </w:tc>
      </w:tr>
    </w:tbl>
    <w:p w14:paraId="71BA6D3F" w14:textId="17FDF137" w:rsidR="006040E4" w:rsidRPr="003C391B" w:rsidRDefault="006040E4" w:rsidP="003C391B">
      <w:pPr>
        <w:spacing w:before="0" w:after="0"/>
        <w:rPr>
          <w:sz w:val="4"/>
          <w:szCs w:val="4"/>
        </w:rPr>
      </w:pP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Caption w:val="Acronyms and abbreviations"/>
        <w:tblDescription w:val="List of Acronyms and abbreviations"/>
      </w:tblPr>
      <w:tblGrid>
        <w:gridCol w:w="4601"/>
        <w:gridCol w:w="5033"/>
      </w:tblGrid>
      <w:tr w:rsidR="003C391B" w:rsidRPr="00B63514" w14:paraId="276ABEA0" w14:textId="77777777" w:rsidTr="003C391B">
        <w:trPr>
          <w:cnfStyle w:val="100000000000" w:firstRow="1" w:lastRow="0" w:firstColumn="0" w:lastColumn="0" w:oddVBand="0" w:evenVBand="0" w:oddHBand="0" w:evenHBand="0" w:firstRowFirstColumn="0" w:firstRowLastColumn="0" w:lastRowFirstColumn="0" w:lastRowLastColumn="0"/>
          <w:cantSplit/>
        </w:trPr>
        <w:tc>
          <w:tcPr>
            <w:tcW w:w="4601" w:type="dxa"/>
            <w:tcBorders>
              <w:top w:val="single" w:sz="4" w:space="0" w:color="0080A2" w:themeColor="accent2"/>
              <w:left w:val="single" w:sz="4" w:space="0" w:color="0080A2" w:themeColor="accent2"/>
              <w:bottom w:val="single" w:sz="4" w:space="0" w:color="0080A2" w:themeColor="accent2"/>
              <w:right w:val="single" w:sz="4" w:space="0" w:color="0080A2" w:themeColor="accent2"/>
            </w:tcBorders>
            <w:shd w:val="clear" w:color="auto" w:fill="auto"/>
          </w:tcPr>
          <w:p w14:paraId="66AF74B6" w14:textId="5D314276" w:rsidR="003C391B" w:rsidRPr="003C391B" w:rsidRDefault="003C391B" w:rsidP="003C391B">
            <w:pPr>
              <w:pStyle w:val="Tabletext"/>
              <w:keepNext/>
              <w:keepLines/>
              <w:rPr>
                <w:b w:val="0"/>
                <w:bCs/>
                <w:color w:val="FFFFFF" w:themeColor="background1"/>
              </w:rPr>
            </w:pPr>
            <w:r w:rsidRPr="003C391B">
              <w:rPr>
                <w:b w:val="0"/>
                <w:bCs/>
              </w:rPr>
              <w:t>Following completion of FDP</w:t>
            </w:r>
          </w:p>
        </w:tc>
        <w:tc>
          <w:tcPr>
            <w:tcW w:w="5033" w:type="dxa"/>
            <w:tcBorders>
              <w:top w:val="single" w:sz="4" w:space="0" w:color="0080A2" w:themeColor="accent2"/>
              <w:left w:val="single" w:sz="4" w:space="0" w:color="0080A2" w:themeColor="accent2"/>
              <w:bottom w:val="single" w:sz="4" w:space="0" w:color="0080A2" w:themeColor="accent2"/>
              <w:right w:val="single" w:sz="4" w:space="0" w:color="0080A2" w:themeColor="accent2"/>
            </w:tcBorders>
            <w:shd w:val="clear" w:color="auto" w:fill="auto"/>
          </w:tcPr>
          <w:p w14:paraId="741D69A4" w14:textId="45CFA09B" w:rsidR="003C391B" w:rsidRPr="003C391B" w:rsidRDefault="003C391B" w:rsidP="003C391B">
            <w:pPr>
              <w:pStyle w:val="Tabletext"/>
              <w:keepNext/>
              <w:keepLines/>
              <w:rPr>
                <w:b w:val="0"/>
                <w:bCs/>
                <w:color w:val="FFFFFF" w:themeColor="background1"/>
              </w:rPr>
            </w:pPr>
            <w:r w:rsidRPr="003C391B">
              <w:rPr>
                <w:b w:val="0"/>
                <w:bCs/>
                <w:highlight w:val="green"/>
              </w:rPr>
              <w:t>10</w:t>
            </w:r>
            <w:r w:rsidRPr="003C391B">
              <w:rPr>
                <w:b w:val="0"/>
                <w:bCs/>
              </w:rPr>
              <w:t xml:space="preserve"> consecutive hours</w:t>
            </w:r>
          </w:p>
        </w:tc>
      </w:tr>
      <w:tr w:rsidR="003C391B" w:rsidRPr="00E9261E" w14:paraId="7D29BEFD" w14:textId="77777777" w:rsidTr="008F0322">
        <w:trPr>
          <w:cantSplit/>
        </w:trPr>
        <w:tc>
          <w:tcPr>
            <w:tcW w:w="4601" w:type="dxa"/>
          </w:tcPr>
          <w:p w14:paraId="26FD7818" w14:textId="49512ED4" w:rsidR="003C391B" w:rsidRPr="00E9261E" w:rsidRDefault="003C391B" w:rsidP="003C391B">
            <w:pPr>
              <w:pStyle w:val="Tabletext"/>
              <w:keepNext/>
              <w:keepLines/>
              <w:rPr>
                <w:rStyle w:val="Authorexampletext"/>
                <w:color w:val="000000"/>
              </w:rPr>
            </w:pPr>
            <w:r w:rsidRPr="00E47A8A">
              <w:t>384 Consecutive Hours (16 Days)</w:t>
            </w:r>
          </w:p>
        </w:tc>
        <w:tc>
          <w:tcPr>
            <w:tcW w:w="5033" w:type="dxa"/>
          </w:tcPr>
          <w:p w14:paraId="3F24ADBB" w14:textId="4A7E50A9" w:rsidR="003C391B" w:rsidRPr="00E9261E" w:rsidRDefault="003C391B" w:rsidP="003C391B">
            <w:pPr>
              <w:pStyle w:val="Tabletext"/>
              <w:keepNext/>
              <w:keepLines/>
              <w:rPr>
                <w:rStyle w:val="italics"/>
              </w:rPr>
            </w:pPr>
            <w:r w:rsidRPr="003C391B">
              <w:rPr>
                <w:highlight w:val="green"/>
              </w:rPr>
              <w:t>2</w:t>
            </w:r>
            <w:r w:rsidRPr="00E47A8A">
              <w:t xml:space="preserve"> consecutive days </w:t>
            </w:r>
          </w:p>
        </w:tc>
      </w:tr>
    </w:tbl>
    <w:p w14:paraId="49A915AA" w14:textId="77777777" w:rsidR="00A1519C" w:rsidRDefault="00A1519C" w:rsidP="00A1519C">
      <w:pPr>
        <w:pStyle w:val="Heading3"/>
      </w:pPr>
      <w:bookmarkStart w:id="36" w:name="_Toc34722145"/>
      <w:bookmarkStart w:id="37" w:name="_Toc191553721"/>
      <w:r>
        <w:t>Access to sustenance</w:t>
      </w:r>
      <w:bookmarkEnd w:id="36"/>
      <w:bookmarkEnd w:id="37"/>
    </w:p>
    <w:p w14:paraId="76B0F1F9" w14:textId="77777777" w:rsidR="00A1519C" w:rsidRPr="00D001EC" w:rsidRDefault="00A1519C" w:rsidP="00A1519C">
      <w:r w:rsidRPr="00FA3DC8">
        <w:t xml:space="preserve">Where an FDP is to exceed 5 hours </w:t>
      </w:r>
      <w:r w:rsidRPr="00D001EC">
        <w:rPr>
          <w:highlight w:val="green"/>
        </w:rPr>
        <w:t>&lt;XXXX&gt;</w:t>
      </w:r>
      <w:r w:rsidRPr="00D001EC">
        <w:t xml:space="preserve"> will provide the pilot the opportunity for a meal break during that FDP. Not more than 5 hours will elapse between opportunities to access adequate sustenance. At home base a fridge has been provided specifically for food/beverage storage to facilitate access to adequate sustenance.</w:t>
      </w:r>
    </w:p>
    <w:p w14:paraId="25D1F55E" w14:textId="77777777" w:rsidR="00C01AD0" w:rsidRDefault="00C01AD0" w:rsidP="00C01AD0">
      <w:pPr>
        <w:pStyle w:val="Heading3"/>
      </w:pPr>
      <w:bookmarkStart w:id="38" w:name="_Ref33010540"/>
      <w:bookmarkStart w:id="39" w:name="_Toc34722146"/>
      <w:bookmarkStart w:id="40" w:name="_Toc191553722"/>
      <w:r>
        <w:t>Recording flight and duty times</w:t>
      </w:r>
      <w:bookmarkEnd w:id="38"/>
      <w:bookmarkEnd w:id="39"/>
      <w:bookmarkEnd w:id="40"/>
    </w:p>
    <w:p w14:paraId="02BEE959" w14:textId="2D89EE1F" w:rsidR="00C01AD0" w:rsidRDefault="00C01AD0" w:rsidP="00C01AD0">
      <w:r>
        <w:t xml:space="preserve">Flight and </w:t>
      </w:r>
      <w:r w:rsidRPr="00D001EC">
        <w:t xml:space="preserve">duty records (refer Section </w:t>
      </w:r>
      <w:r>
        <w:fldChar w:fldCharType="begin"/>
      </w:r>
      <w:r>
        <w:instrText xml:space="preserve"> REF _Ref33010812 \r \h </w:instrText>
      </w:r>
      <w:r>
        <w:fldChar w:fldCharType="separate"/>
      </w:r>
      <w:r w:rsidR="00471945">
        <w:t>1.2.12</w:t>
      </w:r>
      <w:r>
        <w:fldChar w:fldCharType="end"/>
      </w:r>
      <w:r w:rsidRPr="00D001EC">
        <w:t xml:space="preserve">) are stored in the </w:t>
      </w:r>
      <w:r w:rsidRPr="00D001EC">
        <w:rPr>
          <w:highlight w:val="green"/>
        </w:rPr>
        <w:t>&lt;system&gt;</w:t>
      </w:r>
      <w:r w:rsidRPr="00D001EC">
        <w:t xml:space="preserve"> and each pilot is responsible for recording accurate flight and duty times and other relevant information in the system as soon as practicable after each duty and not more than </w:t>
      </w:r>
      <w:r w:rsidRPr="00D001EC">
        <w:rPr>
          <w:highlight w:val="green"/>
        </w:rPr>
        <w:t>24</w:t>
      </w:r>
      <w:r w:rsidRPr="00D001EC">
        <w:t xml:space="preserve"> hours after the duty has been completed. If the pilot cannot record the relevant information within </w:t>
      </w:r>
      <w:r w:rsidRPr="00D001EC">
        <w:rPr>
          <w:highlight w:val="green"/>
        </w:rPr>
        <w:t>24</w:t>
      </w:r>
      <w:r w:rsidRPr="00D001EC">
        <w:t xml:space="preserve"> hours, they should contact the Chief Pilot </w:t>
      </w:r>
      <w:r w:rsidRPr="00D001EC">
        <w:rPr>
          <w:highlight w:val="green"/>
        </w:rPr>
        <w:t>or delegated person</w:t>
      </w:r>
      <w:r w:rsidRPr="00D001EC">
        <w:t xml:space="preserve"> with the details to maintain the accuracy of the rostering system.</w:t>
      </w:r>
    </w:p>
    <w:p w14:paraId="710AB8C5" w14:textId="77777777" w:rsidR="00C01AD0" w:rsidRPr="003C391B" w:rsidRDefault="00C01AD0" w:rsidP="003C391B">
      <w:pPr>
        <w:rPr>
          <w:b/>
          <w:bCs/>
          <w:color w:val="AC2C0C"/>
        </w:rPr>
      </w:pPr>
      <w:r w:rsidRPr="003C391B">
        <w:rPr>
          <w:b/>
          <w:bCs/>
          <w:color w:val="AC2C0C"/>
        </w:rPr>
        <w:t>Notes:</w:t>
      </w:r>
    </w:p>
    <w:p w14:paraId="435F5BAC" w14:textId="77777777" w:rsidR="00C01AD0" w:rsidRPr="003C391B" w:rsidRDefault="00C01AD0" w:rsidP="003C391B">
      <w:pPr>
        <w:ind w:left="1134" w:hanging="567"/>
        <w:rPr>
          <w:color w:val="AC2C0C"/>
        </w:rPr>
      </w:pPr>
      <w:r w:rsidRPr="003C391B">
        <w:rPr>
          <w:color w:val="AC2C0C"/>
        </w:rPr>
        <w:t>1.</w:t>
      </w:r>
      <w:r w:rsidRPr="003C391B">
        <w:rPr>
          <w:color w:val="AC2C0C"/>
        </w:rPr>
        <w:tab/>
        <w:t>The operator should make reference to how a manual system is operated if an electronic recording system is not in use. Particular reference on how limits will be monitored and kept within published parameters needs to be outlined in the procedures.</w:t>
      </w:r>
    </w:p>
    <w:p w14:paraId="3C4CBADD" w14:textId="77777777" w:rsidR="00C01AD0" w:rsidRPr="003C391B" w:rsidRDefault="00C01AD0" w:rsidP="003C391B">
      <w:pPr>
        <w:ind w:left="1134" w:hanging="567"/>
        <w:rPr>
          <w:color w:val="AC2C0C"/>
        </w:rPr>
      </w:pPr>
      <w:r w:rsidRPr="003C391B">
        <w:rPr>
          <w:color w:val="AC2C0C"/>
        </w:rPr>
        <w:t>2.</w:t>
      </w:r>
      <w:r w:rsidRPr="003C391B">
        <w:rPr>
          <w:color w:val="AC2C0C"/>
        </w:rPr>
        <w:tab/>
        <w:t xml:space="preserve">The operator should insert the most appropriate maximum time to record flight and duty times. </w:t>
      </w:r>
    </w:p>
    <w:p w14:paraId="66A980E8" w14:textId="2E0BDD5D" w:rsidR="00C01AD0" w:rsidRPr="00D001EC" w:rsidRDefault="00C01AD0" w:rsidP="00C01AD0">
      <w:r>
        <w:t>Pilots</w:t>
      </w:r>
      <w:r w:rsidRPr="00D001EC">
        <w:t xml:space="preserve"> will be trained in the rostering and recording </w:t>
      </w:r>
      <w:r w:rsidRPr="00D001EC">
        <w:rPr>
          <w:highlight w:val="green"/>
        </w:rPr>
        <w:t>&lt;system&gt;</w:t>
      </w:r>
      <w:r w:rsidRPr="00D001EC">
        <w:t xml:space="preserve"> as part of their fatigue knowledge training (refer Section </w:t>
      </w:r>
      <w:r>
        <w:fldChar w:fldCharType="begin"/>
      </w:r>
      <w:r>
        <w:instrText xml:space="preserve"> REF _Ref33010827 \r \h </w:instrText>
      </w:r>
      <w:r>
        <w:fldChar w:fldCharType="separate"/>
      </w:r>
      <w:r w:rsidR="00471945">
        <w:t>1.2.10</w:t>
      </w:r>
      <w:r>
        <w:fldChar w:fldCharType="end"/>
      </w:r>
      <w:r>
        <w:t xml:space="preserve"> </w:t>
      </w:r>
      <w:r w:rsidRPr="00D001EC">
        <w:t xml:space="preserve">Training). </w:t>
      </w:r>
    </w:p>
    <w:p w14:paraId="0FC32F35" w14:textId="77777777" w:rsidR="00C01AD0" w:rsidRPr="00D001EC" w:rsidRDefault="00C01AD0" w:rsidP="00C01AD0">
      <w:r>
        <w:t>If a</w:t>
      </w:r>
      <w:r w:rsidRPr="00D001EC">
        <w:t xml:space="preserve"> pilot becomes aware of any errors in rostering (or the possibility of exceeding cumulative limits) these must be brought to the attention of the Chief Pilot </w:t>
      </w:r>
      <w:r w:rsidRPr="00D001EC">
        <w:rPr>
          <w:highlight w:val="green"/>
        </w:rPr>
        <w:t>or delegated person</w:t>
      </w:r>
      <w:r w:rsidRPr="00D001EC">
        <w:t xml:space="preserve"> as soon as possible.</w:t>
      </w:r>
    </w:p>
    <w:p w14:paraId="4DF6BF72" w14:textId="77777777" w:rsidR="00C01AD0" w:rsidRPr="00D001EC" w:rsidRDefault="00C01AD0" w:rsidP="00C01AD0">
      <w:r>
        <w:t xml:space="preserve">The </w:t>
      </w:r>
      <w:r w:rsidRPr="00D001EC">
        <w:t xml:space="preserve">rostering and recording system will be backed up at least </w:t>
      </w:r>
      <w:r w:rsidRPr="00D001EC">
        <w:rPr>
          <w:highlight w:val="green"/>
        </w:rPr>
        <w:t>weekly</w:t>
      </w:r>
      <w:r w:rsidRPr="00D001EC">
        <w:t xml:space="preserve"> and records (including electronic files) kept for 5 years. </w:t>
      </w:r>
    </w:p>
    <w:p w14:paraId="0E1B654A" w14:textId="77777777" w:rsidR="00C01AD0" w:rsidRPr="003C391B" w:rsidRDefault="00C01AD0" w:rsidP="003C391B">
      <w:pPr>
        <w:ind w:left="1134" w:hanging="1134"/>
        <w:rPr>
          <w:color w:val="AC2C0C"/>
        </w:rPr>
      </w:pPr>
      <w:r w:rsidRPr="003C391B">
        <w:rPr>
          <w:b/>
          <w:bCs/>
          <w:color w:val="AC2C0C"/>
        </w:rPr>
        <w:t>Note:</w:t>
      </w:r>
      <w:r w:rsidRPr="003C391B">
        <w:rPr>
          <w:color w:val="AC2C0C"/>
        </w:rPr>
        <w:tab/>
        <w:t>The operator should insert the most appropriate backup time that suits their operations.</w:t>
      </w:r>
    </w:p>
    <w:p w14:paraId="4C0B8AC9" w14:textId="77777777" w:rsidR="00372616" w:rsidRDefault="00372616" w:rsidP="00372616">
      <w:pPr>
        <w:pStyle w:val="Heading3"/>
      </w:pPr>
      <w:bookmarkStart w:id="41" w:name="_Ref33011774"/>
      <w:bookmarkStart w:id="42" w:name="_Ref33012046"/>
      <w:bookmarkStart w:id="43" w:name="_Toc34722147"/>
      <w:bookmarkStart w:id="44" w:name="_Toc191553723"/>
      <w:r>
        <w:t>Reporting</w:t>
      </w:r>
      <w:bookmarkEnd w:id="41"/>
      <w:bookmarkEnd w:id="42"/>
      <w:bookmarkEnd w:id="43"/>
      <w:bookmarkEnd w:id="44"/>
    </w:p>
    <w:p w14:paraId="71D81563" w14:textId="77777777" w:rsidR="00372616" w:rsidRDefault="00372616" w:rsidP="00372616">
      <w:pPr>
        <w:pStyle w:val="Heading4"/>
      </w:pPr>
      <w:r>
        <w:t>Fatigue occurrence reporting</w:t>
      </w:r>
    </w:p>
    <w:p w14:paraId="09B9650A" w14:textId="77777777" w:rsidR="00372616" w:rsidRPr="00712939" w:rsidRDefault="00372616" w:rsidP="00372616">
      <w:r>
        <w:rPr>
          <w:highlight w:val="green"/>
        </w:rPr>
        <w:t>&lt;XXXX</w:t>
      </w:r>
      <w:r w:rsidRPr="00712939">
        <w:rPr>
          <w:highlight w:val="green"/>
        </w:rPr>
        <w:t>&gt;</w:t>
      </w:r>
      <w:r>
        <w:rPr>
          <w:highlight w:val="green"/>
        </w:rPr>
        <w:t xml:space="preserve"> </w:t>
      </w:r>
      <w:r w:rsidRPr="00712939">
        <w:t xml:space="preserve">hazard reporting system includes fatigue occurrence reporting. If any of the following occur a fatigue occurrence report (Form OR) must be submitted to the Chief Pilot </w:t>
      </w:r>
      <w:r w:rsidRPr="00712939">
        <w:rPr>
          <w:highlight w:val="green"/>
        </w:rPr>
        <w:t>or delegated person</w:t>
      </w:r>
      <w:r w:rsidRPr="00712939">
        <w:t>:</w:t>
      </w:r>
    </w:p>
    <w:p w14:paraId="2865DDAB" w14:textId="77777777" w:rsidR="00372616" w:rsidRPr="00372616" w:rsidRDefault="00372616" w:rsidP="00362A9B">
      <w:pPr>
        <w:pStyle w:val="ListBullet"/>
      </w:pPr>
      <w:r w:rsidRPr="00372616">
        <w:t xml:space="preserve">when a pilot has not commenced an FDP (or an FDP has not been completed) due entirely or in part to a pilot’s fatigue. This includes when the FDP is completed but only after some additional mitigating action </w:t>
      </w:r>
      <w:r w:rsidRPr="00372616">
        <w:lastRenderedPageBreak/>
        <w:t>such as adding a pilot, reducing the workload of the duty, delaying the reporting time, creating the opportunity for a nap, increasing supervision/monitoring etc</w:t>
      </w:r>
    </w:p>
    <w:p w14:paraId="66F5A2F7" w14:textId="77777777" w:rsidR="00372616" w:rsidRPr="00372616" w:rsidRDefault="00372616" w:rsidP="00362A9B">
      <w:pPr>
        <w:pStyle w:val="ListBullet"/>
      </w:pPr>
      <w:r w:rsidRPr="00372616">
        <w:t>following an FDP if the pilot in command believes, upon reflection, that the level of fatigue they or another pilot were suffering meant adequate safety margins had not been maintained throughout the flight(s)</w:t>
      </w:r>
    </w:p>
    <w:p w14:paraId="7879C042" w14:textId="77777777" w:rsidR="00372616" w:rsidRPr="00372616" w:rsidRDefault="00372616" w:rsidP="00362A9B">
      <w:pPr>
        <w:pStyle w:val="ListBullet"/>
      </w:pPr>
      <w:r w:rsidRPr="00372616">
        <w:t>when the pilot notices something in the operating environment for example vibration, excessive temperatures, air conditioner failure at facility, or substandard sleeping accommodation, that is likely to impact on their, or other pilots’, alertness to such an extent that safety margins could be reduced to unsatisfactory levels</w:t>
      </w:r>
    </w:p>
    <w:p w14:paraId="71D19EB5" w14:textId="77777777" w:rsidR="00372616" w:rsidRPr="00372616" w:rsidRDefault="00372616" w:rsidP="00362A9B">
      <w:pPr>
        <w:pStyle w:val="ListBullet"/>
      </w:pPr>
      <w:r w:rsidRPr="00372616">
        <w:t xml:space="preserve">when an incident or event has occurred to which fatigue could have been a contributing safety factor. Additionally, an incident report form </w:t>
      </w:r>
      <w:r w:rsidRPr="00372616">
        <w:rPr>
          <w:highlight w:val="green"/>
        </w:rPr>
        <w:t>(Form ZZZ)</w:t>
      </w:r>
      <w:r w:rsidRPr="00372616">
        <w:t xml:space="preserve"> will be submitted with the fatigue details completed including the pilot’s sleep history for the previous 72 hours. The incident report form (with fatigue related issues) and/or the fatigue occurrence report will be stored as part of the Flight and Duty Records or if confidential, stored appropriately by the Chief Pilot or their (</w:t>
      </w:r>
      <w:r w:rsidRPr="00372616">
        <w:rPr>
          <w:highlight w:val="green"/>
        </w:rPr>
        <w:t>delegated person</w:t>
      </w:r>
      <w:r w:rsidRPr="00372616">
        <w:t>).</w:t>
      </w:r>
    </w:p>
    <w:p w14:paraId="11C273FA" w14:textId="0B121F78" w:rsidR="00372616" w:rsidRPr="003C391B" w:rsidRDefault="00372616" w:rsidP="003C391B">
      <w:pPr>
        <w:ind w:left="1134" w:hanging="1134"/>
        <w:rPr>
          <w:color w:val="AC2C0C"/>
        </w:rPr>
      </w:pPr>
      <w:r w:rsidRPr="003C391B">
        <w:rPr>
          <w:b/>
          <w:bCs/>
          <w:color w:val="AC2C0C"/>
        </w:rPr>
        <w:t>Note:</w:t>
      </w:r>
      <w:r w:rsidRPr="003C391B">
        <w:rPr>
          <w:color w:val="AC2C0C"/>
        </w:rPr>
        <w:tab/>
        <w:t>Incident and accident reporting should also be contained in the operations manual and may refer explicitly to this section and visa-versa.</w:t>
      </w:r>
    </w:p>
    <w:p w14:paraId="6BE7F8C9" w14:textId="77777777" w:rsidR="00372616" w:rsidRDefault="00372616" w:rsidP="00372616">
      <w:pPr>
        <w:pStyle w:val="Heading4"/>
      </w:pPr>
      <w:r>
        <w:t>Extensions reporting</w:t>
      </w:r>
    </w:p>
    <w:p w14:paraId="3D403559" w14:textId="77777777" w:rsidR="00372616" w:rsidRPr="00712939" w:rsidRDefault="00372616" w:rsidP="00372616">
      <w:r>
        <w:t>All extension</w:t>
      </w:r>
      <w:r w:rsidRPr="00712939">
        <w:t xml:space="preserve">s or exceedances to FDPs or flight time limits require an extension report to be filled out (Form ER) and provided to the Chief Pilot </w:t>
      </w:r>
      <w:r>
        <w:t>(</w:t>
      </w:r>
      <w:r w:rsidRPr="00712939">
        <w:rPr>
          <w:highlight w:val="green"/>
        </w:rPr>
        <w:t>or delegated person</w:t>
      </w:r>
      <w:r>
        <w:t>)</w:t>
      </w:r>
      <w:r w:rsidRPr="00712939">
        <w:t xml:space="preserve"> There should be sufficient detail to establish what happened and what the circumstances were that led to the extension or exceedance for the purposes of system improvement.</w:t>
      </w:r>
    </w:p>
    <w:p w14:paraId="634B7AC3" w14:textId="77777777" w:rsidR="00372616" w:rsidRDefault="00372616" w:rsidP="00372616">
      <w:pPr>
        <w:pStyle w:val="Heading3"/>
      </w:pPr>
      <w:bookmarkStart w:id="45" w:name="_Toc34722148"/>
      <w:bookmarkStart w:id="46" w:name="_Toc191553724"/>
      <w:r>
        <w:t>Home base</w:t>
      </w:r>
      <w:bookmarkEnd w:id="45"/>
      <w:bookmarkEnd w:id="46"/>
    </w:p>
    <w:p w14:paraId="74ABF612" w14:textId="21FF6C25" w:rsidR="00372616" w:rsidRDefault="00372616" w:rsidP="00372616">
      <w:r w:rsidRPr="003A51FA">
        <w:t>Any change to a</w:t>
      </w:r>
      <w:r>
        <w:t xml:space="preserve"> pilot</w:t>
      </w:r>
      <w:r w:rsidRPr="003A51FA">
        <w:t xml:space="preserve">’s home base will trigger the requirement for </w:t>
      </w:r>
      <w:r w:rsidRPr="00C26740">
        <w:rPr>
          <w:highlight w:val="green"/>
        </w:rPr>
        <w:t>3</w:t>
      </w:r>
      <w:r w:rsidRPr="003A51FA">
        <w:t xml:space="preserve"> consecutive off-duty days commencing from the day the change becomes effective.</w:t>
      </w:r>
    </w:p>
    <w:p w14:paraId="6DA6D66C" w14:textId="77777777" w:rsidR="00372616" w:rsidRPr="0043474F" w:rsidRDefault="00372616" w:rsidP="0043474F">
      <w:pPr>
        <w:pStyle w:val="Noteinprocedure"/>
        <w:ind w:left="1134" w:hanging="1134"/>
        <w:rPr>
          <w:rStyle w:val="Authorinstructions"/>
          <w:color w:val="AC2C0C"/>
        </w:rPr>
      </w:pPr>
      <w:r w:rsidRPr="0043474F">
        <w:rPr>
          <w:rStyle w:val="Authorinstructionsbold"/>
          <w:color w:val="AC2C0C"/>
        </w:rPr>
        <w:t>Note:</w:t>
      </w:r>
      <w:r w:rsidRPr="0043474F">
        <w:rPr>
          <w:rStyle w:val="Authorinstructions"/>
          <w:color w:val="AC2C0C"/>
        </w:rPr>
        <w:tab/>
        <w:t>A home base determination is not required for operations under Appendix 5A however it is highly recommended that if the operator has multiple bases and pilots can be required to permanently or semi-permanently change bases, then the fatigue that can be associated with this change is mitigated by an extended off-duty period.</w:t>
      </w:r>
    </w:p>
    <w:p w14:paraId="347CEB6A" w14:textId="77777777" w:rsidR="00372616" w:rsidRDefault="00372616" w:rsidP="00372616">
      <w:pPr>
        <w:pStyle w:val="Heading3"/>
      </w:pPr>
      <w:bookmarkStart w:id="47" w:name="_Toc34722149"/>
      <w:bookmarkStart w:id="48" w:name="_Toc191553725"/>
      <w:r>
        <w:t>Accommodation</w:t>
      </w:r>
      <w:bookmarkEnd w:id="47"/>
      <w:bookmarkEnd w:id="48"/>
    </w:p>
    <w:p w14:paraId="376016DA" w14:textId="77777777" w:rsidR="00372616" w:rsidRDefault="00372616" w:rsidP="00372616">
      <w:r w:rsidRPr="005474B8">
        <w:t xml:space="preserve">The </w:t>
      </w:r>
      <w:r>
        <w:t xml:space="preserve">Chief Pilot </w:t>
      </w:r>
      <w:r w:rsidRPr="00F5081D">
        <w:rPr>
          <w:highlight w:val="green"/>
        </w:rPr>
        <w:t>or delegated person</w:t>
      </w:r>
      <w:r w:rsidRPr="00451DB1">
        <w:t xml:space="preserve"> </w:t>
      </w:r>
      <w:r w:rsidRPr="005474B8">
        <w:t xml:space="preserve">is responsible for ensuring that </w:t>
      </w:r>
      <w:r>
        <w:t>pilots</w:t>
      </w:r>
      <w:r w:rsidRPr="005474B8">
        <w:t xml:space="preserve"> have access to suitable accommodation when away from </w:t>
      </w:r>
      <w:r>
        <w:t xml:space="preserve">home </w:t>
      </w:r>
      <w:r w:rsidRPr="005474B8">
        <w:t>base</w:t>
      </w:r>
      <w:r>
        <w:t xml:space="preserve"> and assigned to be off duty</w:t>
      </w:r>
      <w:r w:rsidRPr="005474B8">
        <w:t xml:space="preserve"> </w:t>
      </w:r>
      <w:r>
        <w:t>or</w:t>
      </w:r>
      <w:r w:rsidRPr="005474B8">
        <w:t xml:space="preserve"> on split duty.</w:t>
      </w:r>
    </w:p>
    <w:p w14:paraId="7C597EC3" w14:textId="77777777" w:rsidR="00372616" w:rsidRPr="005474B8" w:rsidRDefault="00372616" w:rsidP="00372616">
      <w:r w:rsidRPr="005474B8">
        <w:t xml:space="preserve">A </w:t>
      </w:r>
      <w:r>
        <w:t>pilot</w:t>
      </w:r>
      <w:r w:rsidRPr="005474B8">
        <w:t>’s home or residence is taken to be suitable accommodation (resting or sleeping).</w:t>
      </w:r>
    </w:p>
    <w:p w14:paraId="1060E951" w14:textId="77777777" w:rsidR="00372616" w:rsidRPr="005474B8" w:rsidRDefault="00372616" w:rsidP="00372616">
      <w:r w:rsidRPr="005474B8">
        <w:t xml:space="preserve">The </w:t>
      </w:r>
      <w:r>
        <w:t>Chief Pilot</w:t>
      </w:r>
      <w:r w:rsidRPr="00451DB1">
        <w:t xml:space="preserve"> </w:t>
      </w:r>
      <w:r w:rsidRPr="00F5081D">
        <w:rPr>
          <w:highlight w:val="green"/>
        </w:rPr>
        <w:t>or delegated person</w:t>
      </w:r>
      <w:r w:rsidRPr="00451DB1">
        <w:t xml:space="preserve"> </w:t>
      </w:r>
      <w:r w:rsidRPr="005474B8">
        <w:t>will retain a list of asses</w:t>
      </w:r>
      <w:r>
        <w:t>sed and suitable accommodation for the purposes of rostering and this will form part of the flight and duty records.</w:t>
      </w:r>
    </w:p>
    <w:p w14:paraId="70E3803F" w14:textId="77777777" w:rsidR="00372616" w:rsidRDefault="00372616" w:rsidP="00372616">
      <w:r w:rsidRPr="005474B8">
        <w:t xml:space="preserve">When assessing sleeping accommodation that is not a </w:t>
      </w:r>
      <w:r>
        <w:t xml:space="preserve">three star (or equivalent) </w:t>
      </w:r>
      <w:r w:rsidRPr="005474B8">
        <w:t xml:space="preserve">commercial </w:t>
      </w:r>
      <w:r>
        <w:t xml:space="preserve">motel or </w:t>
      </w:r>
      <w:r w:rsidRPr="005474B8">
        <w:t xml:space="preserve">hotel </w:t>
      </w:r>
      <w:r>
        <w:t xml:space="preserve">for suitability </w:t>
      </w:r>
      <w:r w:rsidRPr="005474B8">
        <w:t xml:space="preserve">the </w:t>
      </w:r>
      <w:r>
        <w:t xml:space="preserve">standard for suitable sleeping accommodation (see definitions) </w:t>
      </w:r>
      <w:r w:rsidRPr="005474B8">
        <w:t>will be required</w:t>
      </w:r>
      <w:r>
        <w:t>.</w:t>
      </w:r>
    </w:p>
    <w:p w14:paraId="62BBD716" w14:textId="77777777" w:rsidR="00372616" w:rsidRPr="00712939" w:rsidRDefault="00372616" w:rsidP="00372616">
      <w:r w:rsidRPr="00A174B1">
        <w:t xml:space="preserve">If the accommodation is within a commercial </w:t>
      </w:r>
      <w:r w:rsidRPr="00712939">
        <w:t>motel or hotel that has previously been used by pilots without any adverse reports, or if a pilot can attest to the suitability of the facility, it is deemed suitable. If a pilot finds any aspect of away accommodation unsuitable, they must advise the Chief Pilot or</w:t>
      </w:r>
      <w:r w:rsidRPr="00712939">
        <w:rPr>
          <w:highlight w:val="green"/>
        </w:rPr>
        <w:t xml:space="preserve"> delegated person</w:t>
      </w:r>
      <w:r w:rsidRPr="00712939">
        <w:t xml:space="preserve"> and submit a fatigue occurrence report (Form OR) as a ‘general concern regarding fatigue’.</w:t>
      </w:r>
    </w:p>
    <w:p w14:paraId="5B375DE7" w14:textId="77777777" w:rsidR="00372616" w:rsidRPr="00A174B1" w:rsidRDefault="00372616" w:rsidP="00372616">
      <w:r w:rsidRPr="00A174B1">
        <w:t xml:space="preserve">If the anticipated accommodation is a </w:t>
      </w:r>
      <w:r>
        <w:t xml:space="preserve">commercial </w:t>
      </w:r>
      <w:r w:rsidRPr="00A174B1">
        <w:t xml:space="preserve">hotel of </w:t>
      </w:r>
      <w:r>
        <w:t>3</w:t>
      </w:r>
      <w:r w:rsidRPr="00A174B1">
        <w:t xml:space="preserve"> stars or more </w:t>
      </w:r>
      <w:r>
        <w:t xml:space="preserve">standard </w:t>
      </w:r>
      <w:r w:rsidRPr="00A174B1">
        <w:t xml:space="preserve">the assessment by the </w:t>
      </w:r>
      <w:r>
        <w:t xml:space="preserve">Chief Pilot </w:t>
      </w:r>
      <w:r w:rsidRPr="00F5081D">
        <w:rPr>
          <w:highlight w:val="green"/>
        </w:rPr>
        <w:t>or delegated person</w:t>
      </w:r>
      <w:r w:rsidRPr="00451DB1">
        <w:t xml:space="preserve"> </w:t>
      </w:r>
      <w:r>
        <w:t>can</w:t>
      </w:r>
      <w:r w:rsidRPr="00A174B1">
        <w:t xml:space="preserve"> be done remotely.</w:t>
      </w:r>
    </w:p>
    <w:p w14:paraId="761A4ADF" w14:textId="77777777" w:rsidR="00372616" w:rsidRPr="00A174B1" w:rsidRDefault="00372616" w:rsidP="00372616">
      <w:r w:rsidRPr="00A174B1">
        <w:t>When a</w:t>
      </w:r>
      <w:r>
        <w:t xml:space="preserve"> pilot </w:t>
      </w:r>
      <w:r w:rsidRPr="00A174B1">
        <w:t xml:space="preserve">is away from </w:t>
      </w:r>
      <w:r>
        <w:t xml:space="preserve">home </w:t>
      </w:r>
      <w:r w:rsidRPr="00A174B1">
        <w:t>base, they should ensure the quality of their restorative sleep</w:t>
      </w:r>
      <w:r>
        <w:t>, including by ensuring</w:t>
      </w:r>
      <w:r w:rsidRPr="00A174B1">
        <w:t xml:space="preserve"> as </w:t>
      </w:r>
      <w:r>
        <w:t>much</w:t>
      </w:r>
      <w:r w:rsidRPr="00A174B1">
        <w:t xml:space="preserve"> as possible </w:t>
      </w:r>
      <w:r>
        <w:t xml:space="preserve">that </w:t>
      </w:r>
      <w:r w:rsidRPr="00A174B1">
        <w:t>they will not be disturbed. If at a hotel this can be facilitated by advising reception staff not to disturb (i</w:t>
      </w:r>
      <w:r>
        <w:t>.</w:t>
      </w:r>
      <w:r w:rsidRPr="00A174B1">
        <w:t>e</w:t>
      </w:r>
      <w:r>
        <w:t>.</w:t>
      </w:r>
      <w:r w:rsidRPr="00A174B1">
        <w:t xml:space="preserve"> no phone messages unless very urgent), by putting the ‘do not disturb’ sign on the door and by ensuring mobile phone</w:t>
      </w:r>
      <w:r>
        <w:t>s</w:t>
      </w:r>
      <w:r w:rsidRPr="00A174B1">
        <w:t xml:space="preserve"> </w:t>
      </w:r>
      <w:r>
        <w:t>are</w:t>
      </w:r>
      <w:r w:rsidRPr="00A174B1">
        <w:t xml:space="preserve"> on </w:t>
      </w:r>
      <w:r>
        <w:t>silent/do not disturb settings</w:t>
      </w:r>
      <w:r w:rsidRPr="00A174B1">
        <w:t xml:space="preserve"> (and charge</w:t>
      </w:r>
      <w:r>
        <w:t>d</w:t>
      </w:r>
      <w:r w:rsidRPr="00A174B1">
        <w:t>).</w:t>
      </w:r>
    </w:p>
    <w:p w14:paraId="69B732B0" w14:textId="77777777" w:rsidR="00372616" w:rsidRPr="00A174B1" w:rsidRDefault="00372616" w:rsidP="00372616">
      <w:r w:rsidRPr="00A174B1">
        <w:t xml:space="preserve">When </w:t>
      </w:r>
      <w:r>
        <w:t xml:space="preserve">rostering a </w:t>
      </w:r>
      <w:r w:rsidRPr="00A174B1">
        <w:t xml:space="preserve">split duty </w:t>
      </w:r>
      <w:r>
        <w:t xml:space="preserve">rest period at </w:t>
      </w:r>
      <w:r w:rsidRPr="00A174B1">
        <w:t xml:space="preserve">suitable resting accommodation (other than at </w:t>
      </w:r>
      <w:r>
        <w:t xml:space="preserve">the pilot’s </w:t>
      </w:r>
      <w:r w:rsidRPr="00A174B1">
        <w:t>ho</w:t>
      </w:r>
      <w:r>
        <w:t>me) the standard for suitable resting accommodation (see definitions) will be required.</w:t>
      </w:r>
    </w:p>
    <w:p w14:paraId="31C3B916" w14:textId="77777777" w:rsidR="005F5662" w:rsidRDefault="005F5662" w:rsidP="005F5662">
      <w:pPr>
        <w:pStyle w:val="Heading3"/>
      </w:pPr>
      <w:bookmarkStart w:id="49" w:name="_Ref33010418"/>
      <w:bookmarkStart w:id="50" w:name="_Ref33010827"/>
      <w:bookmarkStart w:id="51" w:name="_Toc34722150"/>
      <w:bookmarkStart w:id="52" w:name="_Toc191553726"/>
      <w:r>
        <w:lastRenderedPageBreak/>
        <w:t>Training</w:t>
      </w:r>
      <w:bookmarkEnd w:id="49"/>
      <w:bookmarkEnd w:id="50"/>
      <w:bookmarkEnd w:id="51"/>
      <w:bookmarkEnd w:id="52"/>
    </w:p>
    <w:p w14:paraId="3CA04B8C" w14:textId="77777777" w:rsidR="005F5662" w:rsidRDefault="005F5662" w:rsidP="005F5662">
      <w:pPr>
        <w:pStyle w:val="Heading4"/>
      </w:pPr>
      <w:r>
        <w:t>Training management</w:t>
      </w:r>
    </w:p>
    <w:p w14:paraId="6C7F096E" w14:textId="5F8CD230" w:rsidR="005F5662" w:rsidRPr="005F5662" w:rsidRDefault="005F5662" w:rsidP="0043474F">
      <w:pPr>
        <w:pStyle w:val="ListBullet"/>
      </w:pPr>
      <w:r w:rsidRPr="005F5662">
        <w:t xml:space="preserve">Training includes a general fatigue knowledge component and a component that addresses </w:t>
      </w:r>
      <w:r w:rsidRPr="005F5662">
        <w:rPr>
          <w:highlight w:val="green"/>
        </w:rPr>
        <w:t>&lt;XXXX&gt;</w:t>
      </w:r>
      <w:r w:rsidRPr="005F5662">
        <w:t xml:space="preserve">’s specific fatigue management processes and procedures training. A syllabus of topics for each is found below in the section </w:t>
      </w:r>
      <w:r w:rsidR="0043474F">
        <w:t>‘</w:t>
      </w:r>
      <w:r w:rsidRPr="005F5662">
        <w:t>fatigue training syllabus</w:t>
      </w:r>
      <w:r w:rsidR="0043474F">
        <w:t>’</w:t>
      </w:r>
    </w:p>
    <w:p w14:paraId="6099BD6A" w14:textId="77777777" w:rsidR="005F5662" w:rsidRPr="005F5662" w:rsidRDefault="005F5662" w:rsidP="0043474F">
      <w:pPr>
        <w:pStyle w:val="ListBullet"/>
      </w:pPr>
      <w:r w:rsidRPr="005F5662">
        <w:t xml:space="preserve">the Chief Pilot and </w:t>
      </w:r>
      <w:r w:rsidRPr="005F5662">
        <w:rPr>
          <w:highlight w:val="green"/>
        </w:rPr>
        <w:t>delegated person</w:t>
      </w:r>
      <w:r w:rsidRPr="005F5662">
        <w:t xml:space="preserve"> assigned fatigue management responsibilities such as rostering, and each pilot, will complete </w:t>
      </w:r>
      <w:r w:rsidRPr="005F5662">
        <w:rPr>
          <w:highlight w:val="green"/>
        </w:rPr>
        <w:t>&lt;XXXX&gt;</w:t>
      </w:r>
      <w:r w:rsidRPr="005F5662">
        <w:t xml:space="preserve">’s specific fatigue management processes and procedures training before commencing authorisation, flying or rostering activities with </w:t>
      </w:r>
      <w:r w:rsidRPr="005F5662">
        <w:rPr>
          <w:highlight w:val="green"/>
        </w:rPr>
        <w:t>&lt;XXXX&gt;</w:t>
      </w:r>
    </w:p>
    <w:p w14:paraId="0504807A" w14:textId="77777777" w:rsidR="005F5662" w:rsidRPr="005F5662" w:rsidRDefault="005F5662" w:rsidP="0043474F">
      <w:pPr>
        <w:pStyle w:val="ListBullet"/>
      </w:pPr>
      <w:r w:rsidRPr="005F5662">
        <w:t xml:space="preserve">the Chief Pilot and </w:t>
      </w:r>
      <w:r w:rsidRPr="005F5662">
        <w:rPr>
          <w:highlight w:val="green"/>
        </w:rPr>
        <w:t>delegated person</w:t>
      </w:r>
      <w:r w:rsidRPr="005F5662">
        <w:t xml:space="preserve"> assigned fatigue management responsibilities such as rostering, and each pilot, will complete fatigue knowledge training as soon as possible after they commences with </w:t>
      </w:r>
      <w:r w:rsidRPr="005F5662">
        <w:rPr>
          <w:highlight w:val="green"/>
        </w:rPr>
        <w:t>&lt;XXXX&gt;</w:t>
      </w:r>
      <w:r w:rsidRPr="005F5662">
        <w:t xml:space="preserve"> and may be delayed if necessary, but in any case no longer than 6 months from when they commenced with </w:t>
      </w:r>
      <w:r w:rsidRPr="005F5662">
        <w:rPr>
          <w:highlight w:val="green"/>
        </w:rPr>
        <w:t>&lt;XXXX&gt;</w:t>
      </w:r>
    </w:p>
    <w:p w14:paraId="18C16A31" w14:textId="77777777" w:rsidR="005F5662" w:rsidRPr="005F5662" w:rsidRDefault="005F5662" w:rsidP="0043474F">
      <w:pPr>
        <w:pStyle w:val="ListBullet"/>
      </w:pPr>
      <w:r w:rsidRPr="005F5662">
        <w:t>if the pilot can show that they have conducted training in the fatigue knowledge component with another operator that conducts similar operations then while the date of that training remains within three years (the currency period), they do not need to complete the fatigue knowledge component of this training syllabus</w:t>
      </w:r>
    </w:p>
    <w:p w14:paraId="4F13912C" w14:textId="67280F49" w:rsidR="005F5662" w:rsidRPr="005F5662" w:rsidRDefault="005F5662" w:rsidP="0043474F">
      <w:pPr>
        <w:pStyle w:val="ListBullet"/>
      </w:pPr>
      <w:r w:rsidRPr="005F5662">
        <w:t xml:space="preserve">before commencing in the position, the Chief Pilot </w:t>
      </w:r>
      <w:r w:rsidRPr="005F5662">
        <w:rPr>
          <w:highlight w:val="green"/>
        </w:rPr>
        <w:t>or delegated person</w:t>
      </w:r>
      <w:r w:rsidRPr="005F5662">
        <w:t xml:space="preserve"> will be familiar with the relevant sections of the operations manual, in particular Sections </w:t>
      </w:r>
      <w:r w:rsidRPr="005F5662">
        <w:fldChar w:fldCharType="begin"/>
      </w:r>
      <w:r w:rsidRPr="005F5662">
        <w:instrText xml:space="preserve"> REF _Ref33011020 \r \h  \* MERGEFORMAT </w:instrText>
      </w:r>
      <w:r w:rsidRPr="005F5662">
        <w:fldChar w:fldCharType="separate"/>
      </w:r>
      <w:r w:rsidR="00471945">
        <w:rPr>
          <w:b/>
          <w:bCs/>
          <w:lang w:val="en-US"/>
        </w:rPr>
        <w:t>Error! Reference source not found.</w:t>
      </w:r>
      <w:r w:rsidRPr="005F5662">
        <w:fldChar w:fldCharType="end"/>
      </w:r>
      <w:r w:rsidRPr="005F5662">
        <w:t xml:space="preserve">, </w:t>
      </w:r>
      <w:r w:rsidRPr="005F5662">
        <w:fldChar w:fldCharType="begin"/>
      </w:r>
      <w:r w:rsidRPr="005F5662">
        <w:instrText xml:space="preserve"> REF _Ref33011033 \r \h  \* MERGEFORMAT </w:instrText>
      </w:r>
      <w:r w:rsidRPr="005F5662">
        <w:fldChar w:fldCharType="separate"/>
      </w:r>
      <w:r w:rsidR="00471945">
        <w:t>1.2</w:t>
      </w:r>
      <w:r w:rsidRPr="005F5662">
        <w:fldChar w:fldCharType="end"/>
      </w:r>
      <w:r w:rsidRPr="005F5662">
        <w:t xml:space="preserve">, </w:t>
      </w:r>
      <w:r w:rsidRPr="005F5662">
        <w:fldChar w:fldCharType="begin"/>
      </w:r>
      <w:r w:rsidRPr="005F5662">
        <w:instrText xml:space="preserve"> REF _Ref33011058 \r \h  \* MERGEFORMAT </w:instrText>
      </w:r>
      <w:r w:rsidRPr="005F5662">
        <w:fldChar w:fldCharType="separate"/>
      </w:r>
      <w:r w:rsidR="00471945">
        <w:t>1.3</w:t>
      </w:r>
      <w:r w:rsidRPr="005F5662">
        <w:fldChar w:fldCharType="end"/>
      </w:r>
      <w:r w:rsidRPr="005F5662">
        <w:t xml:space="preserve"> &amp; </w:t>
      </w:r>
      <w:r w:rsidRPr="005F5662">
        <w:fldChar w:fldCharType="begin"/>
      </w:r>
      <w:r w:rsidRPr="005F5662">
        <w:instrText xml:space="preserve"> REF _Ref33011065 \r \h  \* MERGEFORMAT </w:instrText>
      </w:r>
      <w:r w:rsidRPr="005F5662">
        <w:fldChar w:fldCharType="separate"/>
      </w:r>
      <w:r w:rsidR="00471945">
        <w:t>2</w:t>
      </w:r>
      <w:r w:rsidRPr="005F5662">
        <w:fldChar w:fldCharType="end"/>
      </w:r>
      <w:r w:rsidRPr="005F5662">
        <w:t>.</w:t>
      </w:r>
    </w:p>
    <w:p w14:paraId="3CB527BE" w14:textId="77777777" w:rsidR="005F5662" w:rsidRPr="005F5662" w:rsidRDefault="005F5662" w:rsidP="0043474F">
      <w:pPr>
        <w:pStyle w:val="ListBullet"/>
      </w:pPr>
      <w:r w:rsidRPr="005F5662">
        <w:t>the elements of training that relate to the management of specific fatigue risk, that is, when that training forms a part of the risk management plan in the hazard and risk register, will be completed before the pilot is permitted to conduct the specific operations concerned.</w:t>
      </w:r>
    </w:p>
    <w:p w14:paraId="0CC266F0" w14:textId="7CF3D9B3" w:rsidR="005F5662" w:rsidRPr="005F5662" w:rsidRDefault="005F5662" w:rsidP="005F5662">
      <w:pPr>
        <w:pStyle w:val="CASADotPoint1"/>
        <w:numPr>
          <w:ilvl w:val="0"/>
          <w:numId w:val="0"/>
        </w:numPr>
        <w:ind w:firstLine="1"/>
        <w:rPr>
          <w:rFonts w:asciiTheme="minorHAnsi" w:hAnsiTheme="minorHAnsi" w:cstheme="minorHAnsi"/>
          <w:sz w:val="20"/>
          <w:szCs w:val="20"/>
        </w:rPr>
      </w:pPr>
      <w:r w:rsidRPr="005F5662">
        <w:rPr>
          <w:rFonts w:asciiTheme="minorHAnsi" w:hAnsiTheme="minorHAnsi" w:cstheme="minorHAnsi"/>
          <w:sz w:val="20"/>
          <w:szCs w:val="20"/>
        </w:rPr>
        <w:t xml:space="preserve">At the completion of each training course each pilot or staff member must successfully complete an assessment and thereby satisfy the Chief Pilot </w:t>
      </w:r>
      <w:r w:rsidRPr="005F5662">
        <w:rPr>
          <w:rFonts w:asciiTheme="minorHAnsi" w:hAnsiTheme="minorHAnsi" w:cstheme="minorHAnsi"/>
          <w:sz w:val="20"/>
          <w:szCs w:val="20"/>
          <w:highlight w:val="green"/>
        </w:rPr>
        <w:t>or delegated person</w:t>
      </w:r>
      <w:r w:rsidRPr="005F5662">
        <w:rPr>
          <w:rFonts w:asciiTheme="minorHAnsi" w:hAnsiTheme="minorHAnsi" w:cstheme="minorHAnsi"/>
          <w:sz w:val="20"/>
          <w:szCs w:val="20"/>
        </w:rPr>
        <w:t xml:space="preserve"> that he or she has sufficient fatigue knowledge and understanding of </w:t>
      </w:r>
      <w:r w:rsidRPr="005F5662">
        <w:rPr>
          <w:rFonts w:asciiTheme="minorHAnsi" w:hAnsiTheme="minorHAnsi" w:cstheme="minorHAnsi"/>
          <w:sz w:val="20"/>
          <w:szCs w:val="20"/>
          <w:highlight w:val="green"/>
        </w:rPr>
        <w:t>&lt;XXXX&gt;</w:t>
      </w:r>
      <w:r w:rsidRPr="005F5662">
        <w:rPr>
          <w:rFonts w:asciiTheme="minorHAnsi" w:hAnsiTheme="minorHAnsi" w:cstheme="minorHAnsi"/>
          <w:sz w:val="20"/>
          <w:szCs w:val="20"/>
        </w:rPr>
        <w:t xml:space="preserve">’s specific fatigue management processes and procedures to meet their obligations under </w:t>
      </w:r>
      <w:r w:rsidRPr="005F5662">
        <w:rPr>
          <w:rFonts w:asciiTheme="minorHAnsi" w:hAnsiTheme="minorHAnsi" w:cstheme="minorHAnsi"/>
          <w:sz w:val="20"/>
          <w:szCs w:val="20"/>
          <w:highlight w:val="green"/>
        </w:rPr>
        <w:t>&lt;XXXX&gt;</w:t>
      </w:r>
      <w:r w:rsidRPr="005F5662">
        <w:rPr>
          <w:rFonts w:asciiTheme="minorHAnsi" w:hAnsiTheme="minorHAnsi" w:cstheme="minorHAnsi"/>
          <w:sz w:val="20"/>
          <w:szCs w:val="20"/>
        </w:rPr>
        <w:t xml:space="preserve">’s fatigue risk management policies, limits and procedures. A pass mark is </w:t>
      </w:r>
      <w:r w:rsidRPr="005F5662">
        <w:rPr>
          <w:rFonts w:asciiTheme="minorHAnsi" w:hAnsiTheme="minorHAnsi" w:cstheme="minorHAnsi"/>
          <w:sz w:val="20"/>
          <w:szCs w:val="20"/>
          <w:highlight w:val="green"/>
        </w:rPr>
        <w:t>80</w:t>
      </w:r>
      <w:r w:rsidRPr="005F5662">
        <w:rPr>
          <w:rFonts w:asciiTheme="minorHAnsi" w:hAnsiTheme="minorHAnsi" w:cstheme="minorHAnsi"/>
          <w:sz w:val="20"/>
          <w:szCs w:val="20"/>
        </w:rPr>
        <w:t xml:space="preserve">%, with any errors discussed with the student and corrected by the facilitator. Any mark below </w:t>
      </w:r>
      <w:r w:rsidRPr="005F5662">
        <w:rPr>
          <w:rFonts w:asciiTheme="minorHAnsi" w:hAnsiTheme="minorHAnsi" w:cstheme="minorHAnsi"/>
          <w:sz w:val="20"/>
          <w:szCs w:val="20"/>
          <w:highlight w:val="green"/>
        </w:rPr>
        <w:t>80%</w:t>
      </w:r>
      <w:r w:rsidRPr="005F5662">
        <w:rPr>
          <w:rFonts w:asciiTheme="minorHAnsi" w:hAnsiTheme="minorHAnsi" w:cstheme="minorHAnsi"/>
          <w:sz w:val="20"/>
          <w:szCs w:val="20"/>
        </w:rPr>
        <w:t xml:space="preserve"> will require re-training and assessment.</w:t>
      </w:r>
    </w:p>
    <w:p w14:paraId="14D4A760" w14:textId="77777777" w:rsidR="001968A3" w:rsidRPr="0043474F" w:rsidRDefault="001968A3" w:rsidP="0043474F">
      <w:pPr>
        <w:ind w:left="1134" w:hanging="1134"/>
        <w:rPr>
          <w:color w:val="AC2C0C"/>
        </w:rPr>
      </w:pPr>
      <w:r w:rsidRPr="0043474F">
        <w:rPr>
          <w:b/>
          <w:bCs/>
          <w:color w:val="AC2C0C"/>
        </w:rPr>
        <w:t>Note:</w:t>
      </w:r>
      <w:r w:rsidRPr="0043474F">
        <w:rPr>
          <w:color w:val="AC2C0C"/>
        </w:rPr>
        <w:tab/>
        <w:t>The fatigue knowledge training may be integrated into any HF/NTS training that the organisation conducts.</w:t>
      </w:r>
    </w:p>
    <w:p w14:paraId="42D0E021" w14:textId="77777777" w:rsidR="002E12E3" w:rsidRDefault="002E12E3" w:rsidP="002E12E3">
      <w:pPr>
        <w:pStyle w:val="Heading4"/>
      </w:pPr>
      <w:r>
        <w:t>Training facilitation</w:t>
      </w:r>
    </w:p>
    <w:p w14:paraId="62331C04" w14:textId="77777777" w:rsidR="002E12E3" w:rsidRPr="00712939" w:rsidRDefault="002E12E3" w:rsidP="002E12E3">
      <w:r>
        <w:t xml:space="preserve">Training will be facilitated by </w:t>
      </w:r>
      <w:r w:rsidRPr="00712939">
        <w:t>a staff member who has completed a minimum of the following:</w:t>
      </w:r>
    </w:p>
    <w:p w14:paraId="5DC6B0F9" w14:textId="77777777" w:rsidR="002E12E3" w:rsidRPr="002E12E3" w:rsidRDefault="002E12E3" w:rsidP="008769A6">
      <w:pPr>
        <w:pStyle w:val="ListBullet"/>
      </w:pPr>
      <w:r w:rsidRPr="002E12E3">
        <w:t xml:space="preserve">participated as a trainee in the </w:t>
      </w:r>
      <w:r w:rsidRPr="002E12E3">
        <w:rPr>
          <w:highlight w:val="green"/>
        </w:rPr>
        <w:t>&lt;XXXX&gt;</w:t>
      </w:r>
      <w:r w:rsidRPr="002E12E3">
        <w:t xml:space="preserve"> fatigue training course and received an assessment of </w:t>
      </w:r>
      <w:r w:rsidRPr="002E12E3">
        <w:rPr>
          <w:highlight w:val="green"/>
        </w:rPr>
        <w:t>80</w:t>
      </w:r>
      <w:r w:rsidRPr="002E12E3">
        <w:t>% or higher (with correction to 100% knowledge)</w:t>
      </w:r>
    </w:p>
    <w:p w14:paraId="2A803366" w14:textId="77777777" w:rsidR="002E12E3" w:rsidRPr="002E12E3" w:rsidRDefault="002E12E3" w:rsidP="008769A6">
      <w:pPr>
        <w:pStyle w:val="ListBullet"/>
      </w:pPr>
      <w:r w:rsidRPr="002E12E3">
        <w:t xml:space="preserve">facilitated an entire fatigue training course under the close supervision of a </w:t>
      </w:r>
      <w:r w:rsidRPr="002E12E3">
        <w:rPr>
          <w:highlight w:val="green"/>
        </w:rPr>
        <w:t>&lt;XXXX&gt;</w:t>
      </w:r>
      <w:r w:rsidRPr="002E12E3">
        <w:t xml:space="preserve"> staff member who meets the standard required to facilitate the fatigue training course (the supervisor will be present during course delivery and provide feedback), or who developed the training course.</w:t>
      </w:r>
    </w:p>
    <w:p w14:paraId="3BF97B6B" w14:textId="77777777" w:rsidR="004E63DE" w:rsidRPr="0043474F" w:rsidRDefault="004E63DE" w:rsidP="0043474F">
      <w:pPr>
        <w:ind w:left="1134" w:hanging="1134"/>
        <w:rPr>
          <w:color w:val="AC2C0C"/>
        </w:rPr>
      </w:pPr>
      <w:r w:rsidRPr="0043474F">
        <w:rPr>
          <w:b/>
          <w:bCs/>
          <w:color w:val="AC2C0C"/>
        </w:rPr>
        <w:t>Note:</w:t>
      </w:r>
      <w:r w:rsidRPr="0043474F">
        <w:rPr>
          <w:color w:val="AC2C0C"/>
        </w:rPr>
        <w:tab/>
        <w:t>For the first course the facilitator shall have developed the training course.</w:t>
      </w:r>
    </w:p>
    <w:p w14:paraId="0B06E396" w14:textId="77777777" w:rsidR="007C50B9" w:rsidRDefault="007C50B9" w:rsidP="007C50B9">
      <w:pPr>
        <w:pStyle w:val="Heading4"/>
      </w:pPr>
      <w:r>
        <w:t>Records</w:t>
      </w:r>
    </w:p>
    <w:p w14:paraId="2255AAD1" w14:textId="77777777" w:rsidR="007C50B9" w:rsidRDefault="007C50B9" w:rsidP="007C50B9">
      <w:r w:rsidRPr="00C56676">
        <w:t>Th</w:t>
      </w:r>
      <w:r w:rsidRPr="00712939">
        <w:t xml:space="preserve">e training and assessment records as well as records of facilitator qualification will form part of the fatigue management records and be kept for the period that the pilot is with </w:t>
      </w:r>
      <w:r w:rsidRPr="00712939">
        <w:rPr>
          <w:highlight w:val="green"/>
        </w:rPr>
        <w:t>&lt;XXXX&gt;</w:t>
      </w:r>
      <w:r w:rsidRPr="00712939">
        <w:t xml:space="preserve"> plus 1 year. Records of training and assessment should be copied and placed in each pilot’s file.</w:t>
      </w:r>
    </w:p>
    <w:p w14:paraId="4B86C5AE" w14:textId="77777777" w:rsidR="007C50B9" w:rsidRPr="0043474F" w:rsidRDefault="007C50B9" w:rsidP="0043474F">
      <w:pPr>
        <w:ind w:left="1134" w:hanging="1134"/>
        <w:rPr>
          <w:color w:val="AC2C0C"/>
        </w:rPr>
      </w:pPr>
      <w:r w:rsidRPr="0043474F">
        <w:rPr>
          <w:b/>
          <w:bCs/>
          <w:color w:val="AC2C0C"/>
        </w:rPr>
        <w:t>Note:</w:t>
      </w:r>
      <w:r w:rsidRPr="0043474F">
        <w:rPr>
          <w:color w:val="AC2C0C"/>
        </w:rPr>
        <w:tab/>
        <w:t>Fatigue Training completion and currency training dates may need to be referenced in induction and currency checklists in the operations manual. Pilot records may also need a reference to Fatigue Training expiry date.</w:t>
      </w:r>
    </w:p>
    <w:p w14:paraId="0C5A6F11" w14:textId="77777777" w:rsidR="007C50B9" w:rsidRDefault="007C50B9" w:rsidP="007C50B9">
      <w:pPr>
        <w:pStyle w:val="Heading4"/>
      </w:pPr>
      <w:r>
        <w:lastRenderedPageBreak/>
        <w:t>Fatigue knowledge training</w:t>
      </w:r>
    </w:p>
    <w:p w14:paraId="0463A443" w14:textId="77777777" w:rsidR="007C50B9" w:rsidRPr="00712939" w:rsidRDefault="007C50B9" w:rsidP="007C50B9">
      <w:r>
        <w:t>There are three main subject areas which form the substance of the fatigue knowledge training program (fatigue, sleep and countermeasures) listed in sections 1 to 3 of the fatigue training syllabus.</w:t>
      </w:r>
    </w:p>
    <w:p w14:paraId="7DA163F2" w14:textId="77777777" w:rsidR="007C50B9" w:rsidRDefault="007C50B9" w:rsidP="007C50B9">
      <w:pPr>
        <w:pStyle w:val="Heading4"/>
      </w:pPr>
      <w:r>
        <w:t>Company specific procedures training</w:t>
      </w:r>
    </w:p>
    <w:p w14:paraId="3384314D" w14:textId="77777777" w:rsidR="007C50B9" w:rsidRPr="00712939" w:rsidRDefault="007C50B9" w:rsidP="007C50B9">
      <w:r>
        <w:t>The training for company specific procedures includes all topics as listed in section 4 of the fatigue training syllabus.</w:t>
      </w:r>
    </w:p>
    <w:p w14:paraId="71643082" w14:textId="77777777" w:rsidR="007C50B9" w:rsidRDefault="007C50B9" w:rsidP="007C50B9">
      <w:pPr>
        <w:pStyle w:val="Heading4"/>
      </w:pPr>
      <w:r>
        <w:t>Recurrent fatigue training</w:t>
      </w:r>
    </w:p>
    <w:p w14:paraId="2BA5EDC1" w14:textId="77777777" w:rsidR="007C50B9" w:rsidRDefault="007C50B9" w:rsidP="007C50B9">
      <w:r>
        <w:t>Chief Pilot</w:t>
      </w:r>
      <w:r w:rsidRPr="00712939">
        <w:t xml:space="preserve"> </w:t>
      </w:r>
      <w:r w:rsidRPr="00712939">
        <w:rPr>
          <w:highlight w:val="green"/>
        </w:rPr>
        <w:t>or delegated person</w:t>
      </w:r>
      <w:r w:rsidRPr="00712939">
        <w:t xml:space="preserve">, each pilot and each rostering staff member will have recurrent training, both knowledge and company specific procedures, at intervals no longer than </w:t>
      </w:r>
      <w:r w:rsidRPr="00712939">
        <w:rPr>
          <w:highlight w:val="green"/>
        </w:rPr>
        <w:t>3</w:t>
      </w:r>
      <w:r w:rsidRPr="00712939">
        <w:t xml:space="preserve"> years. </w:t>
      </w:r>
    </w:p>
    <w:p w14:paraId="179EC8C7" w14:textId="77777777" w:rsidR="007C50B9" w:rsidRPr="00D71F33" w:rsidRDefault="007C50B9" w:rsidP="007C50B9">
      <w:r w:rsidRPr="00D71F33">
        <w:t>The recurrent training syllabus should revise previous fatigue topics (fatigue, sleep and countermeasures) as well as revision of company specific fatigue topics, especially any operations manual changes that have been promulgated solely by internal communication channels. This revision will be covered with a simple question and answer.</w:t>
      </w:r>
    </w:p>
    <w:p w14:paraId="41892E98" w14:textId="77777777" w:rsidR="007C50B9" w:rsidRPr="00D71F33" w:rsidRDefault="007C50B9" w:rsidP="007C50B9">
      <w:r w:rsidRPr="00D71F33">
        <w:t>The recurrent training syllabus should consider including knowledge and understanding captured in the fatigue hazard section and include de-identified scenarios from the reporting systems to both expand on the pilot’s knowledge and to raise awareness of company specific hazards and mitigations.</w:t>
      </w:r>
    </w:p>
    <w:p w14:paraId="2E47972F" w14:textId="77777777" w:rsidR="00CC43E1" w:rsidRPr="0043474F" w:rsidRDefault="00CC43E1" w:rsidP="0043474F">
      <w:pPr>
        <w:pStyle w:val="ListBullet"/>
        <w:numPr>
          <w:ilvl w:val="0"/>
          <w:numId w:val="0"/>
        </w:numPr>
        <w:ind w:left="1134" w:hanging="1134"/>
        <w:rPr>
          <w:color w:val="AC2C0C"/>
        </w:rPr>
      </w:pPr>
      <w:r w:rsidRPr="0043474F">
        <w:rPr>
          <w:rStyle w:val="Authorinstructionsbold"/>
          <w:color w:val="AC2C0C"/>
        </w:rPr>
        <w:t>Note:</w:t>
      </w:r>
      <w:r w:rsidRPr="0043474F">
        <w:rPr>
          <w:rStyle w:val="Authorinstructions"/>
          <w:color w:val="AC2C0C"/>
        </w:rPr>
        <w:tab/>
      </w:r>
      <w:r w:rsidRPr="0043474F">
        <w:rPr>
          <w:color w:val="AC2C0C"/>
        </w:rPr>
        <w:t>A further method could be to review adverse events from either the ATSB or NTSB data bases where fatigue was a known factor and examine current company management techniques that provide adequate defences to mitigate.</w:t>
      </w:r>
    </w:p>
    <w:p w14:paraId="51E1E3EB" w14:textId="43A3A728" w:rsidR="003660AD" w:rsidRDefault="003660AD" w:rsidP="003660AD">
      <w:r w:rsidRPr="002641E5">
        <w:t xml:space="preserve">At the completion of each training course each </w:t>
      </w:r>
      <w:r w:rsidRPr="00712939">
        <w:t>pilot or staff member must successfully complete an assessment and thereby satisfy the Chief Pilot</w:t>
      </w:r>
      <w:r w:rsidRPr="00712939">
        <w:rPr>
          <w:highlight w:val="green"/>
        </w:rPr>
        <w:t xml:space="preserve"> or delegated person</w:t>
      </w:r>
      <w:r w:rsidRPr="00712939">
        <w:t xml:space="preserve"> that he or she has sufficient fatigue knowledge and understanding of </w:t>
      </w:r>
      <w:r w:rsidRPr="00712939">
        <w:rPr>
          <w:highlight w:val="green"/>
        </w:rPr>
        <w:t>&lt;XXXX&gt;’s</w:t>
      </w:r>
      <w:r w:rsidRPr="00712939">
        <w:t xml:space="preserve"> specific fatigue management processes and procedures to meet their obligations under </w:t>
      </w:r>
      <w:r w:rsidRPr="00712939">
        <w:rPr>
          <w:highlight w:val="green"/>
        </w:rPr>
        <w:t>&lt;XXXX&gt;’s</w:t>
      </w:r>
      <w:r w:rsidRPr="00712939">
        <w:t xml:space="preserve"> fatigue risk management policies, limits and procedures. A pass mark is 80% and will be corrected to 100% with the student</w:t>
      </w:r>
      <w:r>
        <w:t xml:space="preserve">. </w:t>
      </w:r>
      <w:r w:rsidRPr="00712939">
        <w:t>Any mark below 80% will require re-training</w:t>
      </w:r>
      <w:r>
        <w:t xml:space="preserve"> and assessment</w:t>
      </w:r>
      <w:r w:rsidRPr="00712939">
        <w:t>.</w:t>
      </w:r>
    </w:p>
    <w:p w14:paraId="06BF1B2E" w14:textId="55EF1D15" w:rsidR="00DE6AAD" w:rsidRPr="0043474F" w:rsidRDefault="00DE6AAD" w:rsidP="0043474F">
      <w:pPr>
        <w:ind w:left="1134" w:hanging="1134"/>
        <w:rPr>
          <w:color w:val="AC2C0C"/>
        </w:rPr>
      </w:pPr>
      <w:r w:rsidRPr="0043474F">
        <w:rPr>
          <w:b/>
          <w:bCs/>
          <w:color w:val="AC2C0C"/>
        </w:rPr>
        <w:t>Note:</w:t>
      </w:r>
      <w:r w:rsidRPr="0043474F">
        <w:rPr>
          <w:color w:val="AC2C0C"/>
        </w:rPr>
        <w:tab/>
        <w:t>The currency training syllabus will need to follow the same format as that listed for the initial fatigue training syllabus</w:t>
      </w:r>
      <w:r w:rsidR="0043474F">
        <w:rPr>
          <w:color w:val="AC2C0C"/>
        </w:rPr>
        <w:t>.</w:t>
      </w:r>
    </w:p>
    <w:p w14:paraId="5DD98E28" w14:textId="23676386" w:rsidR="00173FF0" w:rsidRDefault="00173FF0" w:rsidP="00173FF0">
      <w:pPr>
        <w:pStyle w:val="Caption"/>
        <w:keepNext/>
      </w:pPr>
      <w:r>
        <w:t xml:space="preserve">Table </w:t>
      </w:r>
      <w:r>
        <w:fldChar w:fldCharType="begin"/>
      </w:r>
      <w:r>
        <w:instrText xml:space="preserve"> SEQ Table \* ARABIC </w:instrText>
      </w:r>
      <w:r>
        <w:fldChar w:fldCharType="separate"/>
      </w:r>
      <w:r w:rsidR="00471945">
        <w:rPr>
          <w:noProof/>
        </w:rPr>
        <w:t>9</w:t>
      </w:r>
      <w:r>
        <w:fldChar w:fldCharType="end"/>
      </w:r>
      <w:r>
        <w:t xml:space="preserve"> Fatigue training syllabus</w:t>
      </w:r>
    </w:p>
    <w:tbl>
      <w:tblPr>
        <w:tblStyle w:val="SD-generalcontent"/>
        <w:tblW w:w="9690"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6416"/>
        <w:gridCol w:w="3274"/>
      </w:tblGrid>
      <w:tr w:rsidR="00173FF0" w:rsidRPr="005E46C2" w14:paraId="29982629" w14:textId="77777777" w:rsidTr="00173FF0">
        <w:trPr>
          <w:cnfStyle w:val="100000000000" w:firstRow="1" w:lastRow="0" w:firstColumn="0" w:lastColumn="0" w:oddVBand="0" w:evenVBand="0" w:oddHBand="0" w:evenHBand="0" w:firstRowFirstColumn="0" w:firstRowLastColumn="0" w:lastRowFirstColumn="0" w:lastRowLastColumn="0"/>
          <w:cantSplit/>
          <w:tblHeader/>
        </w:trPr>
        <w:tc>
          <w:tcPr>
            <w:tcW w:w="6416" w:type="dxa"/>
            <w:tcBorders>
              <w:top w:val="single" w:sz="4" w:space="0" w:color="0080A2"/>
              <w:left w:val="single" w:sz="4" w:space="0" w:color="0080A2"/>
              <w:bottom w:val="single" w:sz="4" w:space="0" w:color="0080A2"/>
              <w:right w:val="single" w:sz="4" w:space="0" w:color="0080A2"/>
            </w:tcBorders>
          </w:tcPr>
          <w:p w14:paraId="38ACEF68" w14:textId="77777777" w:rsidR="00173FF0" w:rsidRPr="005E46C2" w:rsidRDefault="00173FF0" w:rsidP="006E1AC9">
            <w:pPr>
              <w:pStyle w:val="TableHeader"/>
              <w:rPr>
                <w:b/>
                <w:bCs/>
                <w:color w:val="FFFFFF" w:themeColor="background1"/>
              </w:rPr>
            </w:pPr>
            <w:r w:rsidRPr="005E46C2">
              <w:rPr>
                <w:b/>
                <w:bCs/>
                <w:color w:val="FFFFFF" w:themeColor="background1"/>
              </w:rPr>
              <w:t>F</w:t>
            </w:r>
            <w:r>
              <w:rPr>
                <w:b/>
                <w:bCs/>
                <w:color w:val="FFFFFF" w:themeColor="background1"/>
              </w:rPr>
              <w:t xml:space="preserve">atigue </w:t>
            </w:r>
            <w:r w:rsidRPr="005E46C2">
              <w:rPr>
                <w:b/>
                <w:bCs/>
                <w:color w:val="FFFFFF" w:themeColor="background1"/>
              </w:rPr>
              <w:t>training syllabus</w:t>
            </w:r>
          </w:p>
        </w:tc>
        <w:tc>
          <w:tcPr>
            <w:tcW w:w="3274" w:type="dxa"/>
            <w:tcBorders>
              <w:top w:val="single" w:sz="4" w:space="0" w:color="0080A2"/>
              <w:left w:val="single" w:sz="4" w:space="0" w:color="0080A2"/>
              <w:bottom w:val="single" w:sz="4" w:space="0" w:color="0080A2"/>
              <w:right w:val="single" w:sz="4" w:space="0" w:color="0080A2"/>
            </w:tcBorders>
          </w:tcPr>
          <w:p w14:paraId="5D693EB9" w14:textId="77777777" w:rsidR="00173FF0" w:rsidRPr="005E46C2" w:rsidRDefault="00173FF0" w:rsidP="006E1AC9">
            <w:pPr>
              <w:pStyle w:val="TableHeader"/>
              <w:rPr>
                <w:b/>
                <w:bCs/>
                <w:color w:val="FFFFFF" w:themeColor="background1"/>
              </w:rPr>
            </w:pPr>
          </w:p>
        </w:tc>
      </w:tr>
      <w:tr w:rsidR="00173FF0" w:rsidRPr="00EE7A3F" w14:paraId="324F4784" w14:textId="77777777" w:rsidTr="00173FF0">
        <w:trPr>
          <w:cantSplit/>
        </w:trPr>
        <w:tc>
          <w:tcPr>
            <w:tcW w:w="6416" w:type="dxa"/>
            <w:tcBorders>
              <w:top w:val="single" w:sz="4" w:space="0" w:color="0080A2"/>
            </w:tcBorders>
          </w:tcPr>
          <w:p w14:paraId="4CFCBC66" w14:textId="77777777" w:rsidR="00173FF0" w:rsidRPr="00EE7A3F" w:rsidRDefault="00173FF0" w:rsidP="006E1AC9">
            <w:pPr>
              <w:pStyle w:val="Tabletext"/>
            </w:pPr>
            <w:r w:rsidRPr="00EE7A3F">
              <w:t xml:space="preserve">Delivery </w:t>
            </w:r>
            <w:r>
              <w:t>m</w:t>
            </w:r>
            <w:r w:rsidRPr="00EE7A3F">
              <w:t>ethod:</w:t>
            </w:r>
          </w:p>
          <w:p w14:paraId="16D4762A" w14:textId="77777777" w:rsidR="00173FF0" w:rsidRPr="00EE7A3F" w:rsidRDefault="00173FF0" w:rsidP="006E1AC9">
            <w:pPr>
              <w:pStyle w:val="Tablebullet"/>
              <w:widowControl w:val="0"/>
              <w:numPr>
                <w:ilvl w:val="0"/>
                <w:numId w:val="42"/>
              </w:numPr>
              <w:suppressAutoHyphens w:val="0"/>
              <w:overflowPunct w:val="0"/>
              <w:autoSpaceDE w:val="0"/>
              <w:autoSpaceDN w:val="0"/>
              <w:adjustRightInd w:val="0"/>
              <w:ind w:left="340" w:hanging="227"/>
              <w:contextualSpacing/>
              <w:textAlignment w:val="baseline"/>
            </w:pPr>
            <w:r w:rsidRPr="00EE7A3F">
              <w:t xml:space="preserve">Lecture and </w:t>
            </w:r>
            <w:r>
              <w:t>f</w:t>
            </w:r>
            <w:r w:rsidRPr="00EE7A3F">
              <w:t xml:space="preserve">acilitated </w:t>
            </w:r>
            <w:r>
              <w:t>d</w:t>
            </w:r>
            <w:r w:rsidRPr="00EE7A3F">
              <w:t>iscussion</w:t>
            </w:r>
          </w:p>
          <w:p w14:paraId="6FC5EC51" w14:textId="77777777" w:rsidR="00173FF0" w:rsidRPr="00EE7A3F" w:rsidRDefault="00173FF0" w:rsidP="006E1AC9">
            <w:pPr>
              <w:pStyle w:val="Tabletext"/>
            </w:pPr>
            <w:r w:rsidRPr="00EE7A3F">
              <w:t xml:space="preserve">Assessment </w:t>
            </w:r>
            <w:r>
              <w:t>m</w:t>
            </w:r>
            <w:r w:rsidRPr="00EE7A3F">
              <w:t>ethodology:</w:t>
            </w:r>
          </w:p>
          <w:p w14:paraId="1707CF12" w14:textId="77777777" w:rsidR="00173FF0" w:rsidRPr="00EE7A3F" w:rsidRDefault="00173FF0" w:rsidP="006E1AC9">
            <w:pPr>
              <w:pStyle w:val="Tablebullet"/>
              <w:widowControl w:val="0"/>
              <w:numPr>
                <w:ilvl w:val="0"/>
                <w:numId w:val="42"/>
              </w:numPr>
              <w:suppressAutoHyphens w:val="0"/>
              <w:overflowPunct w:val="0"/>
              <w:autoSpaceDE w:val="0"/>
              <w:autoSpaceDN w:val="0"/>
              <w:adjustRightInd w:val="0"/>
              <w:ind w:left="340" w:hanging="227"/>
              <w:contextualSpacing/>
              <w:textAlignment w:val="baseline"/>
            </w:pPr>
            <w:r w:rsidRPr="00EE7A3F">
              <w:t>Facilitator assessment of appropriate level of engagement during sessions</w:t>
            </w:r>
          </w:p>
          <w:p w14:paraId="219FB1E5" w14:textId="77777777" w:rsidR="00173FF0" w:rsidRPr="00EE7A3F" w:rsidRDefault="00173FF0" w:rsidP="006E1AC9">
            <w:pPr>
              <w:pStyle w:val="Tablebullet"/>
              <w:widowControl w:val="0"/>
              <w:numPr>
                <w:ilvl w:val="0"/>
                <w:numId w:val="42"/>
              </w:numPr>
              <w:suppressAutoHyphens w:val="0"/>
              <w:overflowPunct w:val="0"/>
              <w:autoSpaceDE w:val="0"/>
              <w:autoSpaceDN w:val="0"/>
              <w:adjustRightInd w:val="0"/>
              <w:ind w:left="340" w:hanging="227"/>
              <w:contextualSpacing/>
              <w:textAlignment w:val="baseline"/>
            </w:pPr>
            <w:r w:rsidRPr="00EE7A3F">
              <w:t>Multiple choice knowledge test.</w:t>
            </w:r>
          </w:p>
          <w:p w14:paraId="06785531" w14:textId="77777777" w:rsidR="00173FF0" w:rsidRPr="00EE7A3F" w:rsidRDefault="00173FF0" w:rsidP="006E1AC9">
            <w:pPr>
              <w:pStyle w:val="Tabletext"/>
            </w:pPr>
            <w:r w:rsidRPr="00EE7A3F">
              <w:t>(Any incorrect answers to be reviewed via facilitated discussion during post-test debrief)</w:t>
            </w:r>
          </w:p>
          <w:p w14:paraId="5168F8B7" w14:textId="77777777" w:rsidR="00173FF0" w:rsidRPr="00EE7A3F" w:rsidRDefault="00173FF0" w:rsidP="006E1AC9">
            <w:pPr>
              <w:pStyle w:val="Tabletext"/>
            </w:pPr>
          </w:p>
          <w:p w14:paraId="431A5BFF" w14:textId="77777777" w:rsidR="00173FF0" w:rsidRPr="00EE7A3F" w:rsidRDefault="00173FF0" w:rsidP="006E1AC9">
            <w:pPr>
              <w:pStyle w:val="Tabletext"/>
              <w:ind w:left="789" w:hanging="789"/>
            </w:pPr>
            <w:r w:rsidRPr="00CE06AB">
              <w:rPr>
                <w:b/>
                <w:bCs/>
                <w:color w:val="AC2C0C"/>
              </w:rPr>
              <w:t>Note:</w:t>
            </w:r>
            <w:r w:rsidRPr="00CE06AB">
              <w:rPr>
                <w:color w:val="AC2C0C"/>
              </w:rPr>
              <w:tab/>
              <w:t>Test should have sufficient questions to ensure participants have adequate understanding of all topics covered. Suggested pass rate is 80%</w:t>
            </w:r>
          </w:p>
        </w:tc>
        <w:tc>
          <w:tcPr>
            <w:tcW w:w="3274" w:type="dxa"/>
            <w:tcBorders>
              <w:top w:val="single" w:sz="4" w:space="0" w:color="0080A2"/>
            </w:tcBorders>
          </w:tcPr>
          <w:p w14:paraId="65482578" w14:textId="77777777" w:rsidR="00173FF0" w:rsidRPr="00EE7A3F" w:rsidRDefault="00173FF0" w:rsidP="006E1AC9">
            <w:pPr>
              <w:rPr>
                <w:color w:val="auto"/>
              </w:rPr>
            </w:pPr>
            <w:r w:rsidRPr="00EE7A3F">
              <w:rPr>
                <w:color w:val="auto"/>
              </w:rPr>
              <w:t xml:space="preserve">Training </w:t>
            </w:r>
            <w:r>
              <w:rPr>
                <w:color w:val="auto"/>
              </w:rPr>
              <w:t>m</w:t>
            </w:r>
            <w:r w:rsidRPr="00EE7A3F">
              <w:rPr>
                <w:color w:val="auto"/>
              </w:rPr>
              <w:t>aterials:</w:t>
            </w:r>
          </w:p>
          <w:p w14:paraId="1BD252A6" w14:textId="77777777" w:rsidR="00173FF0" w:rsidRPr="00EE7A3F" w:rsidRDefault="00173FF0" w:rsidP="006E1AC9">
            <w:pPr>
              <w:pStyle w:val="Tablebullet"/>
            </w:pPr>
            <w:r w:rsidRPr="00EE7A3F">
              <w:t>Electronic Presentation Media</w:t>
            </w:r>
          </w:p>
          <w:p w14:paraId="6EB96CEA" w14:textId="77777777" w:rsidR="00173FF0" w:rsidRPr="00EE7A3F" w:rsidRDefault="00173FF0" w:rsidP="006E1AC9">
            <w:pPr>
              <w:pStyle w:val="Tablebullet"/>
            </w:pPr>
            <w:r w:rsidRPr="00EE7A3F">
              <w:t>Fatigue/Ops Manual</w:t>
            </w:r>
          </w:p>
          <w:p w14:paraId="5A943934" w14:textId="77777777" w:rsidR="00173FF0" w:rsidRPr="00EE7A3F" w:rsidRDefault="00173FF0" w:rsidP="006E1AC9">
            <w:pPr>
              <w:pStyle w:val="Tablebullet"/>
            </w:pPr>
            <w:r w:rsidRPr="00EE7A3F">
              <w:t xml:space="preserve">White Board </w:t>
            </w:r>
          </w:p>
          <w:p w14:paraId="036364D3" w14:textId="77777777" w:rsidR="00173FF0" w:rsidRPr="00EE7A3F" w:rsidRDefault="00173FF0" w:rsidP="006E1AC9">
            <w:pPr>
              <w:pStyle w:val="Tablebullet"/>
            </w:pPr>
            <w:r w:rsidRPr="00EE7A3F">
              <w:t>CAO</w:t>
            </w:r>
            <w:r>
              <w:t xml:space="preserve"> </w:t>
            </w:r>
            <w:r w:rsidRPr="00EE7A3F">
              <w:t>48.1</w:t>
            </w:r>
          </w:p>
          <w:p w14:paraId="171F9978" w14:textId="77777777" w:rsidR="00173FF0" w:rsidRPr="00EE7A3F" w:rsidRDefault="00173FF0" w:rsidP="006E1AC9">
            <w:pPr>
              <w:pStyle w:val="Tablebullet"/>
            </w:pPr>
            <w:r w:rsidRPr="00EE7A3F">
              <w:t>CAAP 48-1</w:t>
            </w:r>
          </w:p>
        </w:tc>
      </w:tr>
      <w:tr w:rsidR="00173FF0" w:rsidRPr="009A09F4" w14:paraId="49740947" w14:textId="77777777" w:rsidTr="00173FF0">
        <w:trPr>
          <w:cantSplit/>
        </w:trPr>
        <w:tc>
          <w:tcPr>
            <w:tcW w:w="6416" w:type="dxa"/>
          </w:tcPr>
          <w:p w14:paraId="26777244" w14:textId="77777777" w:rsidR="00173FF0" w:rsidRPr="009A09F4" w:rsidRDefault="00173FF0" w:rsidP="006E1AC9">
            <w:pPr>
              <w:rPr>
                <w:b/>
                <w:bCs/>
              </w:rPr>
            </w:pPr>
            <w:r w:rsidRPr="009A09F4">
              <w:rPr>
                <w:b/>
                <w:bCs/>
              </w:rPr>
              <w:t>Fatigue Knowledge</w:t>
            </w:r>
          </w:p>
        </w:tc>
        <w:tc>
          <w:tcPr>
            <w:tcW w:w="3274" w:type="dxa"/>
          </w:tcPr>
          <w:p w14:paraId="4F674FFA" w14:textId="77777777" w:rsidR="00173FF0" w:rsidRPr="009A09F4" w:rsidRDefault="00173FF0" w:rsidP="006E1AC9">
            <w:pPr>
              <w:pStyle w:val="Tabletext"/>
              <w:rPr>
                <w:b/>
                <w:bCs/>
              </w:rPr>
            </w:pPr>
            <w:r w:rsidRPr="009A09F4">
              <w:rPr>
                <w:b/>
                <w:bCs/>
              </w:rPr>
              <w:t>Notes</w:t>
            </w:r>
          </w:p>
        </w:tc>
      </w:tr>
      <w:tr w:rsidR="00173FF0" w:rsidRPr="001E420F" w14:paraId="5843636B" w14:textId="77777777" w:rsidTr="00173FF0">
        <w:trPr>
          <w:cantSplit/>
        </w:trPr>
        <w:tc>
          <w:tcPr>
            <w:tcW w:w="6416" w:type="dxa"/>
          </w:tcPr>
          <w:p w14:paraId="0394D25F" w14:textId="77777777" w:rsidR="00173FF0" w:rsidRPr="003E4949" w:rsidRDefault="00173FF0" w:rsidP="00173FF0">
            <w:pPr>
              <w:pStyle w:val="TableHeader"/>
              <w:numPr>
                <w:ilvl w:val="0"/>
                <w:numId w:val="48"/>
              </w:numPr>
            </w:pPr>
            <w:r w:rsidRPr="003E4949">
              <w:t>Sleep</w:t>
            </w:r>
          </w:p>
          <w:p w14:paraId="7F57375D" w14:textId="77777777" w:rsidR="00173FF0" w:rsidRPr="003E4949" w:rsidRDefault="00173FF0" w:rsidP="006E1AC9">
            <w:pPr>
              <w:pStyle w:val="TableHeader"/>
            </w:pPr>
            <w:r w:rsidRPr="003E4949">
              <w:t>Duration: 1hr (1x 50 min session with 10 min break)</w:t>
            </w:r>
          </w:p>
        </w:tc>
        <w:tc>
          <w:tcPr>
            <w:tcW w:w="3274" w:type="dxa"/>
          </w:tcPr>
          <w:p w14:paraId="4FF3D51C" w14:textId="77777777" w:rsidR="00173FF0" w:rsidRPr="001E420F" w:rsidRDefault="00173FF0" w:rsidP="006E1AC9">
            <w:pPr>
              <w:pStyle w:val="Tabletext"/>
              <w:ind w:left="618" w:hanging="618"/>
            </w:pPr>
            <w:r w:rsidRPr="003E4949">
              <w:rPr>
                <w:rStyle w:val="Authorinstructionsbold"/>
                <w:color w:val="AC2C0C"/>
              </w:rPr>
              <w:t>Note:</w:t>
            </w:r>
            <w:r w:rsidRPr="003E4949">
              <w:rPr>
                <w:rStyle w:val="Authorinstructionsbold"/>
                <w:color w:val="AC2C0C"/>
              </w:rPr>
              <w:tab/>
            </w:r>
            <w:r w:rsidRPr="003E4949">
              <w:rPr>
                <w:rStyle w:val="Authorinstructions"/>
                <w:color w:val="AC2C0C"/>
              </w:rPr>
              <w:t>Suggested session timings only</w:t>
            </w:r>
          </w:p>
        </w:tc>
      </w:tr>
      <w:tr w:rsidR="00173FF0" w:rsidRPr="001E420F" w14:paraId="55E05948" w14:textId="77777777" w:rsidTr="00173FF0">
        <w:trPr>
          <w:cantSplit/>
        </w:trPr>
        <w:tc>
          <w:tcPr>
            <w:tcW w:w="6416" w:type="dxa"/>
          </w:tcPr>
          <w:p w14:paraId="2C49EE51" w14:textId="77777777" w:rsidR="00173FF0" w:rsidRPr="00E310F2" w:rsidRDefault="00173FF0" w:rsidP="006E1AC9">
            <w:pPr>
              <w:pStyle w:val="Tabletext"/>
            </w:pPr>
            <w:r w:rsidRPr="00E310F2">
              <w:lastRenderedPageBreak/>
              <w:t xml:space="preserve">1.1 </w:t>
            </w:r>
            <w:r>
              <w:t>S</w:t>
            </w:r>
            <w:r w:rsidRPr="00E310F2">
              <w:t>leep physiology</w:t>
            </w:r>
          </w:p>
          <w:p w14:paraId="2B48693A" w14:textId="77777777" w:rsidR="00173FF0" w:rsidRPr="007526A2" w:rsidRDefault="00173FF0" w:rsidP="006E1AC9">
            <w:pPr>
              <w:pStyle w:val="Tablebullet"/>
            </w:pPr>
            <w:r w:rsidRPr="007526A2">
              <w:t>Achieve an understanding of the physiological need for sleep:</w:t>
            </w:r>
          </w:p>
          <w:p w14:paraId="13F99AB5" w14:textId="77777777" w:rsidR="00173FF0" w:rsidRPr="007526A2" w:rsidRDefault="00173FF0" w:rsidP="006E1AC9">
            <w:pPr>
              <w:pStyle w:val="Tablebullet20"/>
            </w:pPr>
            <w:r w:rsidRPr="007526A2">
              <w:t>Describe the process of the build-up of ‘sleep pressure’ while awake</w:t>
            </w:r>
          </w:p>
          <w:p w14:paraId="69B0D3EA" w14:textId="77777777" w:rsidR="00173FF0" w:rsidRPr="007526A2" w:rsidRDefault="00173FF0" w:rsidP="006E1AC9">
            <w:pPr>
              <w:pStyle w:val="Tablebullet20"/>
            </w:pPr>
            <w:r w:rsidRPr="007526A2">
              <w:t>Develop an awareness of average and individual minimum sleep needs</w:t>
            </w:r>
          </w:p>
          <w:p w14:paraId="3FBEA0C2" w14:textId="77777777" w:rsidR="00173FF0" w:rsidRPr="00E310F2" w:rsidRDefault="00173FF0" w:rsidP="006E1AC9">
            <w:pPr>
              <w:pStyle w:val="Tablebullet"/>
            </w:pPr>
            <w:r>
              <w:t>Describe the normal sleep process:</w:t>
            </w:r>
          </w:p>
          <w:p w14:paraId="0F2A09C5" w14:textId="77777777" w:rsidR="00173FF0" w:rsidRPr="00E310F2" w:rsidRDefault="00173FF0" w:rsidP="006E1AC9">
            <w:pPr>
              <w:pStyle w:val="Tablebullet20"/>
            </w:pPr>
            <w:r>
              <w:t>Achieve a basic understanding of sleep cycles and structure</w:t>
            </w:r>
          </w:p>
          <w:p w14:paraId="5AC5957E" w14:textId="77777777" w:rsidR="00173FF0" w:rsidRPr="00E310F2" w:rsidRDefault="00173FF0" w:rsidP="006E1AC9">
            <w:pPr>
              <w:pStyle w:val="Tablebullet"/>
            </w:pPr>
            <w:r>
              <w:t>Develop an understanding of the need for quality sleep:</w:t>
            </w:r>
          </w:p>
          <w:p w14:paraId="6904F530" w14:textId="77777777" w:rsidR="00173FF0" w:rsidRPr="001E420F" w:rsidRDefault="00173FF0" w:rsidP="006E1AC9">
            <w:pPr>
              <w:pStyle w:val="Tablebullet20"/>
            </w:pPr>
            <w:r>
              <w:t>Describe the impact of fragmented sleep on sleep qu</w:t>
            </w:r>
            <w:r w:rsidRPr="00E310F2">
              <w:t>ality</w:t>
            </w:r>
            <w:r>
              <w:t>.</w:t>
            </w:r>
          </w:p>
        </w:tc>
        <w:tc>
          <w:tcPr>
            <w:tcW w:w="3274" w:type="dxa"/>
          </w:tcPr>
          <w:p w14:paraId="7E3F1A49" w14:textId="77777777" w:rsidR="00173FF0" w:rsidRPr="001E420F" w:rsidRDefault="00173FF0" w:rsidP="006E1AC9">
            <w:pPr>
              <w:pStyle w:val="Tabletext"/>
            </w:pPr>
            <w:r w:rsidRPr="00E310F2">
              <w:t>Session 1</w:t>
            </w:r>
          </w:p>
        </w:tc>
      </w:tr>
      <w:tr w:rsidR="00173FF0" w:rsidRPr="001E420F" w14:paraId="2AAD016D" w14:textId="77777777" w:rsidTr="00173FF0">
        <w:trPr>
          <w:cantSplit/>
        </w:trPr>
        <w:tc>
          <w:tcPr>
            <w:tcW w:w="6416" w:type="dxa"/>
          </w:tcPr>
          <w:p w14:paraId="1ACDF540" w14:textId="77777777" w:rsidR="00173FF0" w:rsidRPr="00E310F2" w:rsidRDefault="00173FF0" w:rsidP="006E1AC9">
            <w:pPr>
              <w:pStyle w:val="Tabletext"/>
            </w:pPr>
            <w:r w:rsidRPr="00E310F2">
              <w:t xml:space="preserve">1.2 </w:t>
            </w:r>
            <w:r>
              <w:t>C</w:t>
            </w:r>
            <w:r w:rsidRPr="00E310F2">
              <w:t>ircadian body clock</w:t>
            </w:r>
          </w:p>
          <w:p w14:paraId="6A4666C6" w14:textId="77777777" w:rsidR="00173FF0" w:rsidRPr="00E310F2" w:rsidRDefault="00173FF0" w:rsidP="006E1AC9">
            <w:pPr>
              <w:pStyle w:val="Tablebullet"/>
            </w:pPr>
            <w:r>
              <w:t>Describe circadian rhythms:</w:t>
            </w:r>
          </w:p>
          <w:p w14:paraId="29E1A18F" w14:textId="77777777" w:rsidR="00173FF0" w:rsidRPr="001501FB" w:rsidRDefault="00173FF0" w:rsidP="001501FB">
            <w:pPr>
              <w:pStyle w:val="Tablebullet20"/>
            </w:pPr>
            <w:r w:rsidRPr="001501FB">
              <w:t>Develop an understanding of the biological rhythms that affect alertness and sleepiness</w:t>
            </w:r>
          </w:p>
          <w:p w14:paraId="4FFFA671" w14:textId="77777777" w:rsidR="00173FF0" w:rsidRPr="001501FB" w:rsidRDefault="00173FF0" w:rsidP="001501FB">
            <w:pPr>
              <w:pStyle w:val="Tablebullet20"/>
            </w:pPr>
            <w:r w:rsidRPr="001501FB">
              <w:t>Achieve an understanding of terms such as ‘Sleep gate’ and ‘Window of Circadian Low’</w:t>
            </w:r>
          </w:p>
          <w:p w14:paraId="1DA11F6F" w14:textId="77777777" w:rsidR="00173FF0" w:rsidRPr="001E420F" w:rsidRDefault="00173FF0" w:rsidP="001501FB">
            <w:pPr>
              <w:pStyle w:val="Tablebullet20"/>
            </w:pPr>
            <w:r w:rsidRPr="001501FB">
              <w:t>Achieve an understanding of the impact of daylight on setting or resetting of circadian rhythms.</w:t>
            </w:r>
          </w:p>
        </w:tc>
        <w:tc>
          <w:tcPr>
            <w:tcW w:w="3274" w:type="dxa"/>
          </w:tcPr>
          <w:p w14:paraId="493FABC2" w14:textId="77777777" w:rsidR="00173FF0" w:rsidRPr="001E420F" w:rsidRDefault="00173FF0" w:rsidP="006E1AC9">
            <w:pPr>
              <w:pStyle w:val="Tabletext"/>
            </w:pPr>
            <w:r w:rsidRPr="00E310F2">
              <w:t>Session 1</w:t>
            </w:r>
          </w:p>
        </w:tc>
      </w:tr>
      <w:tr w:rsidR="00173FF0" w:rsidRPr="001E420F" w14:paraId="664CDEC4" w14:textId="77777777" w:rsidTr="00173FF0">
        <w:trPr>
          <w:cantSplit/>
        </w:trPr>
        <w:tc>
          <w:tcPr>
            <w:tcW w:w="6416" w:type="dxa"/>
          </w:tcPr>
          <w:p w14:paraId="4A1C852B" w14:textId="77777777" w:rsidR="00173FF0" w:rsidRPr="00E310F2" w:rsidRDefault="00173FF0" w:rsidP="006E1AC9">
            <w:pPr>
              <w:pStyle w:val="Tabletext"/>
            </w:pPr>
            <w:r w:rsidRPr="00E310F2">
              <w:t xml:space="preserve">1.3 </w:t>
            </w:r>
            <w:r>
              <w:t>S</w:t>
            </w:r>
            <w:r w:rsidRPr="00E310F2">
              <w:t xml:space="preserve">leep disorders </w:t>
            </w:r>
          </w:p>
          <w:p w14:paraId="432DA2E7" w14:textId="77777777" w:rsidR="00173FF0" w:rsidRPr="00E310F2" w:rsidRDefault="00173FF0" w:rsidP="006E1AC9">
            <w:pPr>
              <w:pStyle w:val="Tablebullet"/>
            </w:pPr>
            <w:r>
              <w:t>Develop an awareness of common disorders that may impact sleep quality or quantity including:</w:t>
            </w:r>
          </w:p>
          <w:p w14:paraId="48CF616B" w14:textId="77777777" w:rsidR="00173FF0" w:rsidRPr="00E310F2" w:rsidRDefault="00173FF0" w:rsidP="006E1AC9">
            <w:pPr>
              <w:pStyle w:val="Tablebullet20"/>
            </w:pPr>
            <w:r>
              <w:t>Sleep apnoea</w:t>
            </w:r>
          </w:p>
          <w:p w14:paraId="56D9161E" w14:textId="77777777" w:rsidR="00173FF0" w:rsidRPr="001E420F" w:rsidRDefault="00173FF0" w:rsidP="006E1AC9">
            <w:pPr>
              <w:pStyle w:val="Tablebullet20"/>
            </w:pPr>
            <w:r>
              <w:t>Insomnia.</w:t>
            </w:r>
          </w:p>
        </w:tc>
        <w:tc>
          <w:tcPr>
            <w:tcW w:w="3274" w:type="dxa"/>
          </w:tcPr>
          <w:p w14:paraId="61326B57" w14:textId="77777777" w:rsidR="00173FF0" w:rsidRPr="001E420F" w:rsidRDefault="00173FF0" w:rsidP="006E1AC9">
            <w:pPr>
              <w:pStyle w:val="Tabletext"/>
            </w:pPr>
            <w:r w:rsidRPr="00E310F2">
              <w:t>Session 1</w:t>
            </w:r>
          </w:p>
        </w:tc>
      </w:tr>
      <w:tr w:rsidR="00173FF0" w:rsidRPr="001E420F" w14:paraId="44FB442C" w14:textId="77777777" w:rsidTr="00173FF0">
        <w:trPr>
          <w:cantSplit/>
        </w:trPr>
        <w:tc>
          <w:tcPr>
            <w:tcW w:w="6416" w:type="dxa"/>
          </w:tcPr>
          <w:p w14:paraId="2E0AF034" w14:textId="77777777" w:rsidR="00173FF0" w:rsidRPr="00E310F2" w:rsidRDefault="00173FF0" w:rsidP="006E1AC9">
            <w:pPr>
              <w:pStyle w:val="Tabletext"/>
            </w:pPr>
            <w:r w:rsidRPr="00E310F2">
              <w:t xml:space="preserve">1.4 </w:t>
            </w:r>
            <w:r>
              <w:t>S</w:t>
            </w:r>
            <w:r w:rsidRPr="00E310F2">
              <w:t>leep debt and recovery</w:t>
            </w:r>
          </w:p>
          <w:p w14:paraId="74ADBD0D" w14:textId="77777777" w:rsidR="00173FF0" w:rsidRPr="00E310F2" w:rsidRDefault="00173FF0" w:rsidP="006E1AC9">
            <w:pPr>
              <w:pStyle w:val="Tablebullet"/>
            </w:pPr>
            <w:r>
              <w:t>Develop an understanding of how a sleep debt can occur:</w:t>
            </w:r>
          </w:p>
          <w:p w14:paraId="483A8479" w14:textId="77777777" w:rsidR="00173FF0" w:rsidRPr="00E310F2" w:rsidRDefault="00173FF0" w:rsidP="006E1AC9">
            <w:pPr>
              <w:pStyle w:val="Tablebullet20"/>
            </w:pPr>
            <w:r>
              <w:t xml:space="preserve">Describe link between repeated minor sleep loss and substantial sleep debt </w:t>
            </w:r>
          </w:p>
          <w:p w14:paraId="07F8ED67" w14:textId="77777777" w:rsidR="00173FF0" w:rsidRPr="00E310F2" w:rsidRDefault="00173FF0" w:rsidP="006E1AC9">
            <w:pPr>
              <w:pStyle w:val="Tablebullet"/>
            </w:pPr>
            <w:r>
              <w:t>Describe how sleep debt must be repaid:</w:t>
            </w:r>
          </w:p>
          <w:p w14:paraId="73B83AEB" w14:textId="77777777" w:rsidR="00173FF0" w:rsidRPr="001E420F" w:rsidRDefault="00173FF0" w:rsidP="006E1AC9">
            <w:pPr>
              <w:pStyle w:val="Tablebullet20"/>
            </w:pPr>
            <w:r>
              <w:t xml:space="preserve">Develop an awareness of the potential need for </w:t>
            </w:r>
            <w:r w:rsidRPr="00E310F2">
              <w:t>multiple nights of recovery sleep to regain optimum performance</w:t>
            </w:r>
            <w:r>
              <w:t>.</w:t>
            </w:r>
          </w:p>
        </w:tc>
        <w:tc>
          <w:tcPr>
            <w:tcW w:w="3274" w:type="dxa"/>
          </w:tcPr>
          <w:p w14:paraId="7DB9338B" w14:textId="77777777" w:rsidR="00173FF0" w:rsidRPr="001E420F" w:rsidRDefault="00173FF0" w:rsidP="006E1AC9">
            <w:pPr>
              <w:pStyle w:val="Tabletext"/>
            </w:pPr>
            <w:r w:rsidRPr="00E310F2">
              <w:t xml:space="preserve">Session </w:t>
            </w:r>
            <w:r>
              <w:t>2</w:t>
            </w:r>
          </w:p>
        </w:tc>
      </w:tr>
      <w:tr w:rsidR="00173FF0" w:rsidRPr="001772C8" w14:paraId="3BD1FF22" w14:textId="77777777" w:rsidTr="00173FF0">
        <w:trPr>
          <w:cantSplit/>
        </w:trPr>
        <w:tc>
          <w:tcPr>
            <w:tcW w:w="6416" w:type="dxa"/>
          </w:tcPr>
          <w:p w14:paraId="76731C61" w14:textId="77777777" w:rsidR="00173FF0" w:rsidRPr="00E310F2" w:rsidRDefault="00173FF0" w:rsidP="006E1AC9">
            <w:pPr>
              <w:pStyle w:val="Tabletext"/>
            </w:pPr>
            <w:r w:rsidRPr="00E310F2">
              <w:t xml:space="preserve">1.5 </w:t>
            </w:r>
            <w:r>
              <w:t>S</w:t>
            </w:r>
            <w:r w:rsidRPr="00E310F2">
              <w:t>hift work</w:t>
            </w:r>
          </w:p>
          <w:p w14:paraId="3914B19F" w14:textId="77777777" w:rsidR="00173FF0" w:rsidRPr="00E310F2" w:rsidRDefault="00173FF0" w:rsidP="006E1AC9">
            <w:pPr>
              <w:pStyle w:val="Tablebullet"/>
            </w:pPr>
            <w:r>
              <w:t>Achieve an understanding of the impact of shift-work on sleep and performance:</w:t>
            </w:r>
          </w:p>
          <w:p w14:paraId="69EEE851" w14:textId="77777777" w:rsidR="00173FF0" w:rsidRPr="00E310F2" w:rsidRDefault="00173FF0" w:rsidP="006E1AC9">
            <w:pPr>
              <w:pStyle w:val="Tablebullet20"/>
            </w:pPr>
            <w:r>
              <w:t>Describe how shift work can impact sleep quantity and quality</w:t>
            </w:r>
          </w:p>
          <w:p w14:paraId="0D53572D" w14:textId="77777777" w:rsidR="00173FF0" w:rsidRPr="001772C8" w:rsidRDefault="00173FF0" w:rsidP="006E1AC9">
            <w:pPr>
              <w:pStyle w:val="Tablebullet20"/>
            </w:pPr>
            <w:r>
              <w:t>Develop an understand of h</w:t>
            </w:r>
            <w:r w:rsidRPr="00E310F2">
              <w:t>ow shift work can result in working at times of circadian lows</w:t>
            </w:r>
            <w:r>
              <w:t>.</w:t>
            </w:r>
          </w:p>
        </w:tc>
        <w:tc>
          <w:tcPr>
            <w:tcW w:w="3274" w:type="dxa"/>
          </w:tcPr>
          <w:p w14:paraId="51441477" w14:textId="77777777" w:rsidR="00173FF0" w:rsidRPr="001772C8" w:rsidRDefault="00173FF0" w:rsidP="006E1AC9">
            <w:r w:rsidRPr="00E310F2">
              <w:t xml:space="preserve">Session </w:t>
            </w:r>
            <w:r>
              <w:t>2</w:t>
            </w:r>
          </w:p>
        </w:tc>
      </w:tr>
      <w:tr w:rsidR="00173FF0" w:rsidRPr="00E310F2" w14:paraId="26BC9E7B" w14:textId="77777777" w:rsidTr="00173FF0">
        <w:trPr>
          <w:cantSplit/>
        </w:trPr>
        <w:tc>
          <w:tcPr>
            <w:tcW w:w="6416" w:type="dxa"/>
          </w:tcPr>
          <w:p w14:paraId="02359665" w14:textId="77777777" w:rsidR="00173FF0" w:rsidRDefault="00173FF0" w:rsidP="006E1AC9">
            <w:pPr>
              <w:pStyle w:val="Tabletext"/>
            </w:pPr>
            <w:r>
              <w:t>1.6 Jet lag</w:t>
            </w:r>
          </w:p>
          <w:p w14:paraId="5CD74867" w14:textId="77777777" w:rsidR="00173FF0" w:rsidRDefault="00173FF0" w:rsidP="006E1AC9">
            <w:pPr>
              <w:pStyle w:val="Tablebullet"/>
            </w:pPr>
            <w:r>
              <w:t>Achieve an understanding of how trans-meridian flight can disrupt circadian rhythms:</w:t>
            </w:r>
          </w:p>
          <w:p w14:paraId="4A017B99" w14:textId="77777777" w:rsidR="00173FF0" w:rsidRDefault="00173FF0" w:rsidP="006E1AC9">
            <w:pPr>
              <w:pStyle w:val="Tablebullet20"/>
            </w:pPr>
            <w:r>
              <w:tab/>
              <w:t>Describe how international travel can leave an individual’s biological rhythms out of alignment with the local day (circadian dysrhythmia)</w:t>
            </w:r>
          </w:p>
          <w:p w14:paraId="35EF87CE" w14:textId="77777777" w:rsidR="00173FF0" w:rsidRDefault="00173FF0" w:rsidP="006E1AC9">
            <w:pPr>
              <w:pStyle w:val="Tablebullet"/>
            </w:pPr>
            <w:r>
              <w:t>Develop an awareness of the rate at which individuals adapt to time zone changes:</w:t>
            </w:r>
          </w:p>
          <w:p w14:paraId="4139C0E7" w14:textId="77777777" w:rsidR="00173FF0" w:rsidRPr="00E310F2" w:rsidRDefault="00173FF0" w:rsidP="006E1AC9">
            <w:pPr>
              <w:pStyle w:val="Tablebullet20"/>
            </w:pPr>
            <w:r>
              <w:tab/>
              <w:t>Achieve an understanding of the potential effect of jet lag on performance before/while adapting.</w:t>
            </w:r>
          </w:p>
        </w:tc>
        <w:tc>
          <w:tcPr>
            <w:tcW w:w="3274" w:type="dxa"/>
          </w:tcPr>
          <w:p w14:paraId="5FAA3A4E" w14:textId="77777777" w:rsidR="00173FF0" w:rsidRDefault="00173FF0" w:rsidP="006E1AC9">
            <w:r w:rsidRPr="00094C71">
              <w:t>Session 2</w:t>
            </w:r>
          </w:p>
          <w:p w14:paraId="208B9AC1" w14:textId="77777777" w:rsidR="00173FF0" w:rsidRPr="00E310F2" w:rsidRDefault="00173FF0" w:rsidP="006E1AC9">
            <w:pPr>
              <w:ind w:left="751" w:hanging="751"/>
            </w:pPr>
            <w:r w:rsidRPr="009F2860">
              <w:rPr>
                <w:rStyle w:val="Authorinstructionsbold"/>
                <w:color w:val="B12C0C"/>
              </w:rPr>
              <w:t>Note:</w:t>
            </w:r>
            <w:r w:rsidRPr="009F2860">
              <w:rPr>
                <w:rStyle w:val="Authorinstructions"/>
                <w:color w:val="B12C0C"/>
              </w:rPr>
              <w:tab/>
              <w:t>Optional, not generally required for flying operations however if pilots travel for simulator training or personal reasons it might be of value.</w:t>
            </w:r>
          </w:p>
        </w:tc>
      </w:tr>
      <w:tr w:rsidR="00173FF0" w:rsidRPr="001772C8" w14:paraId="394B9F71" w14:textId="77777777" w:rsidTr="00173FF0">
        <w:trPr>
          <w:cantSplit/>
        </w:trPr>
        <w:tc>
          <w:tcPr>
            <w:tcW w:w="6416" w:type="dxa"/>
          </w:tcPr>
          <w:p w14:paraId="2D188949" w14:textId="77777777" w:rsidR="00173FF0" w:rsidRDefault="00173FF0" w:rsidP="00173FF0">
            <w:pPr>
              <w:pStyle w:val="TableHeader"/>
              <w:numPr>
                <w:ilvl w:val="0"/>
                <w:numId w:val="48"/>
              </w:numPr>
            </w:pPr>
            <w:r w:rsidRPr="00E310F2">
              <w:t>Fatigue</w:t>
            </w:r>
          </w:p>
          <w:p w14:paraId="21577CA1" w14:textId="77777777" w:rsidR="00173FF0" w:rsidRPr="001772C8" w:rsidRDefault="00173FF0" w:rsidP="006E1AC9">
            <w:pPr>
              <w:pStyle w:val="TableHeader"/>
            </w:pPr>
            <w:r w:rsidRPr="00E310F2">
              <w:t>Duration: 1hr (1x 50 min sessions with 10 min break)</w:t>
            </w:r>
          </w:p>
        </w:tc>
        <w:tc>
          <w:tcPr>
            <w:tcW w:w="3274" w:type="dxa"/>
          </w:tcPr>
          <w:p w14:paraId="3454EE6D" w14:textId="41829C8C" w:rsidR="00173FF0" w:rsidRPr="001772C8" w:rsidRDefault="00173FF0" w:rsidP="006E1AC9">
            <w:pPr>
              <w:ind w:left="751" w:hanging="751"/>
            </w:pPr>
            <w:r w:rsidRPr="00AF1A60">
              <w:rPr>
                <w:rStyle w:val="Authorinstructionsbold"/>
                <w:color w:val="B12C0C"/>
              </w:rPr>
              <w:t>Note:</w:t>
            </w:r>
            <w:r w:rsidRPr="009F2860">
              <w:rPr>
                <w:rStyle w:val="Authorinstructions"/>
                <w:color w:val="B12C0C"/>
              </w:rPr>
              <w:tab/>
            </w:r>
            <w:r w:rsidRPr="00A976AF">
              <w:rPr>
                <w:rStyle w:val="Authorinstructionsbold"/>
                <w:b w:val="0"/>
                <w:bCs w:val="0"/>
                <w:color w:val="B12C0C"/>
              </w:rPr>
              <w:t>Suggested session timings only.</w:t>
            </w:r>
          </w:p>
        </w:tc>
      </w:tr>
      <w:tr w:rsidR="00173FF0" w:rsidRPr="001772C8" w14:paraId="775523D3" w14:textId="77777777" w:rsidTr="00173FF0">
        <w:trPr>
          <w:cantSplit/>
        </w:trPr>
        <w:tc>
          <w:tcPr>
            <w:tcW w:w="6416" w:type="dxa"/>
          </w:tcPr>
          <w:p w14:paraId="253095B5" w14:textId="77777777" w:rsidR="00173FF0" w:rsidRDefault="00173FF0" w:rsidP="006E1AC9">
            <w:pPr>
              <w:pStyle w:val="Tabletext"/>
            </w:pPr>
            <w:r>
              <w:lastRenderedPageBreak/>
              <w:t>2.1 Understanding fatigue</w:t>
            </w:r>
          </w:p>
          <w:p w14:paraId="53EC0A8F" w14:textId="77777777" w:rsidR="00173FF0" w:rsidRDefault="00173FF0" w:rsidP="006E1AC9">
            <w:pPr>
              <w:pStyle w:val="Tablebullet"/>
            </w:pPr>
            <w:r>
              <w:t>Define fatigue</w:t>
            </w:r>
          </w:p>
          <w:p w14:paraId="215DE692" w14:textId="77777777" w:rsidR="00173FF0" w:rsidRDefault="00173FF0" w:rsidP="006E1AC9">
            <w:pPr>
              <w:pStyle w:val="Tablebullet"/>
            </w:pPr>
            <w:r>
              <w:t>Achieve an understanding of the types of fatigue:</w:t>
            </w:r>
          </w:p>
          <w:p w14:paraId="2A63219E" w14:textId="77777777" w:rsidR="00173FF0" w:rsidRPr="001772C8" w:rsidRDefault="00173FF0" w:rsidP="006E1AC9">
            <w:pPr>
              <w:pStyle w:val="Tablebullet20"/>
            </w:pPr>
            <w:r>
              <w:t>Describe transient and cumulative fatigue.</w:t>
            </w:r>
          </w:p>
        </w:tc>
        <w:tc>
          <w:tcPr>
            <w:tcW w:w="3274" w:type="dxa"/>
          </w:tcPr>
          <w:p w14:paraId="380D752D" w14:textId="77777777" w:rsidR="00173FF0" w:rsidRPr="001772C8" w:rsidRDefault="00173FF0" w:rsidP="006E1AC9">
            <w:r w:rsidRPr="00E310F2">
              <w:t xml:space="preserve">Session </w:t>
            </w:r>
            <w:r>
              <w:t>3</w:t>
            </w:r>
          </w:p>
        </w:tc>
      </w:tr>
      <w:tr w:rsidR="00173FF0" w:rsidRPr="001772C8" w14:paraId="39352E62" w14:textId="77777777" w:rsidTr="00173FF0">
        <w:trPr>
          <w:cantSplit/>
        </w:trPr>
        <w:tc>
          <w:tcPr>
            <w:tcW w:w="6416" w:type="dxa"/>
          </w:tcPr>
          <w:p w14:paraId="184C45BF" w14:textId="77777777" w:rsidR="00173FF0" w:rsidRPr="00E310F2" w:rsidRDefault="00173FF0" w:rsidP="006E1AC9">
            <w:pPr>
              <w:pStyle w:val="Tabletext"/>
            </w:pPr>
            <w:r w:rsidRPr="00E310F2">
              <w:t>2.2 The causes and contributors to fatigue</w:t>
            </w:r>
          </w:p>
          <w:p w14:paraId="411C8009" w14:textId="77777777" w:rsidR="00173FF0" w:rsidRPr="00B872E2" w:rsidRDefault="00173FF0" w:rsidP="006E1AC9">
            <w:pPr>
              <w:pStyle w:val="Tablebullet"/>
            </w:pPr>
            <w:r w:rsidRPr="00B872E2">
              <w:t>Identify major factors affecting fatigue including:</w:t>
            </w:r>
          </w:p>
          <w:p w14:paraId="7D68B654" w14:textId="77777777" w:rsidR="00173FF0" w:rsidRPr="00B872E2" w:rsidRDefault="00173FF0" w:rsidP="006E1AC9">
            <w:pPr>
              <w:pStyle w:val="Tablebullet20"/>
            </w:pPr>
            <w:r w:rsidRPr="00B872E2">
              <w:t>Time of day (circadian rhythm effects)</w:t>
            </w:r>
          </w:p>
          <w:p w14:paraId="3527A549" w14:textId="77777777" w:rsidR="00173FF0" w:rsidRPr="00B872E2" w:rsidRDefault="00173FF0" w:rsidP="006E1AC9">
            <w:pPr>
              <w:pStyle w:val="Tablebullet20"/>
            </w:pPr>
            <w:r w:rsidRPr="00B872E2">
              <w:t>Recent sleep quantity and quality</w:t>
            </w:r>
          </w:p>
          <w:p w14:paraId="4CFCA33B" w14:textId="77777777" w:rsidR="00173FF0" w:rsidRPr="00B872E2" w:rsidRDefault="00173FF0" w:rsidP="006E1AC9">
            <w:pPr>
              <w:pStyle w:val="Tablebullet20"/>
            </w:pPr>
            <w:r w:rsidRPr="00B872E2">
              <w:t>Time awake</w:t>
            </w:r>
          </w:p>
          <w:p w14:paraId="130EF3BD" w14:textId="77777777" w:rsidR="00173FF0" w:rsidRPr="00B872E2" w:rsidRDefault="00173FF0" w:rsidP="006E1AC9">
            <w:pPr>
              <w:pStyle w:val="Tablebullet20"/>
            </w:pPr>
            <w:r w:rsidRPr="00B872E2">
              <w:t>Time on Task</w:t>
            </w:r>
          </w:p>
          <w:p w14:paraId="3FA96351" w14:textId="77777777" w:rsidR="00173FF0" w:rsidRPr="00B872E2" w:rsidRDefault="00173FF0" w:rsidP="006E1AC9">
            <w:pPr>
              <w:pStyle w:val="Tablebullet20"/>
            </w:pPr>
            <w:r w:rsidRPr="00B872E2">
              <w:t>Nature of tasks</w:t>
            </w:r>
          </w:p>
          <w:p w14:paraId="6053E31B" w14:textId="77777777" w:rsidR="00173FF0" w:rsidRPr="00B872E2" w:rsidRDefault="00173FF0" w:rsidP="006E1AC9">
            <w:pPr>
              <w:pStyle w:val="Tablebullet20"/>
            </w:pPr>
            <w:r w:rsidRPr="00B872E2">
              <w:t>Environmental conditions</w:t>
            </w:r>
          </w:p>
          <w:p w14:paraId="0D3C63FE" w14:textId="77777777" w:rsidR="00173FF0" w:rsidRPr="00B872E2" w:rsidRDefault="00173FF0" w:rsidP="006E1AC9">
            <w:pPr>
              <w:pStyle w:val="Tablebullet20"/>
            </w:pPr>
            <w:r w:rsidRPr="00B872E2">
              <w:t>Hydration</w:t>
            </w:r>
          </w:p>
          <w:p w14:paraId="60D4D14D" w14:textId="77777777" w:rsidR="00173FF0" w:rsidRPr="00B872E2" w:rsidRDefault="00173FF0" w:rsidP="006E1AC9">
            <w:pPr>
              <w:pStyle w:val="Tablebullet20"/>
            </w:pPr>
            <w:r w:rsidRPr="00B872E2">
              <w:t>Fitness</w:t>
            </w:r>
          </w:p>
          <w:p w14:paraId="5F6E627E" w14:textId="77777777" w:rsidR="00173FF0" w:rsidRPr="001772C8" w:rsidRDefault="00173FF0" w:rsidP="006E1AC9">
            <w:pPr>
              <w:pStyle w:val="Tablebullet20"/>
            </w:pPr>
            <w:r>
              <w:t>Food.</w:t>
            </w:r>
          </w:p>
        </w:tc>
        <w:tc>
          <w:tcPr>
            <w:tcW w:w="3274" w:type="dxa"/>
          </w:tcPr>
          <w:p w14:paraId="28C56EB7" w14:textId="77777777" w:rsidR="00173FF0" w:rsidRPr="001772C8" w:rsidRDefault="00173FF0" w:rsidP="006E1AC9">
            <w:r w:rsidRPr="00E310F2">
              <w:t xml:space="preserve">Session </w:t>
            </w:r>
            <w:r>
              <w:t>3</w:t>
            </w:r>
          </w:p>
        </w:tc>
      </w:tr>
      <w:tr w:rsidR="00173FF0" w:rsidRPr="001772C8" w14:paraId="3A87CA70" w14:textId="77777777" w:rsidTr="00173FF0">
        <w:trPr>
          <w:cantSplit/>
        </w:trPr>
        <w:tc>
          <w:tcPr>
            <w:tcW w:w="6416" w:type="dxa"/>
          </w:tcPr>
          <w:p w14:paraId="48413F84" w14:textId="77777777" w:rsidR="00173FF0" w:rsidRPr="00E310F2" w:rsidRDefault="00173FF0" w:rsidP="006E1AC9">
            <w:pPr>
              <w:pStyle w:val="Tabletext"/>
            </w:pPr>
            <w:r w:rsidRPr="00E310F2">
              <w:t>2.3 Signs and symptoms of fatigue</w:t>
            </w:r>
          </w:p>
          <w:p w14:paraId="0A2E8399" w14:textId="77777777" w:rsidR="00173FF0" w:rsidRPr="00B872E2" w:rsidRDefault="00173FF0" w:rsidP="006E1AC9">
            <w:pPr>
              <w:pStyle w:val="Tablebullet"/>
            </w:pPr>
            <w:r w:rsidRPr="00B872E2">
              <w:t>Identify the range of signs and symptoms associated with fatigue including:</w:t>
            </w:r>
          </w:p>
          <w:p w14:paraId="357B337D" w14:textId="77777777" w:rsidR="00173FF0" w:rsidRPr="00B872E2" w:rsidRDefault="00173FF0" w:rsidP="006E1AC9">
            <w:pPr>
              <w:pStyle w:val="Tablebullet20"/>
            </w:pPr>
            <w:r w:rsidRPr="00B872E2">
              <w:t>Physical</w:t>
            </w:r>
          </w:p>
          <w:p w14:paraId="52731102" w14:textId="77777777" w:rsidR="00173FF0" w:rsidRPr="00B872E2" w:rsidRDefault="00173FF0" w:rsidP="006E1AC9">
            <w:pPr>
              <w:pStyle w:val="Tablebullet20"/>
            </w:pPr>
            <w:r w:rsidRPr="00B872E2">
              <w:t>Mental</w:t>
            </w:r>
          </w:p>
          <w:p w14:paraId="23606853" w14:textId="77777777" w:rsidR="00173FF0" w:rsidRPr="001772C8" w:rsidRDefault="00173FF0" w:rsidP="006E1AC9">
            <w:pPr>
              <w:pStyle w:val="Tablebullet20"/>
            </w:pPr>
            <w:r>
              <w:t>Emotional.</w:t>
            </w:r>
          </w:p>
        </w:tc>
        <w:tc>
          <w:tcPr>
            <w:tcW w:w="3274" w:type="dxa"/>
          </w:tcPr>
          <w:p w14:paraId="448EEF86" w14:textId="77777777" w:rsidR="00173FF0" w:rsidRPr="001772C8" w:rsidRDefault="00173FF0" w:rsidP="006E1AC9">
            <w:r w:rsidRPr="00E310F2">
              <w:t xml:space="preserve">Session </w:t>
            </w:r>
            <w:r>
              <w:t>3</w:t>
            </w:r>
          </w:p>
        </w:tc>
      </w:tr>
      <w:tr w:rsidR="00173FF0" w:rsidRPr="001772C8" w14:paraId="07E9EC32" w14:textId="77777777" w:rsidTr="00173FF0">
        <w:trPr>
          <w:cantSplit/>
        </w:trPr>
        <w:tc>
          <w:tcPr>
            <w:tcW w:w="6416" w:type="dxa"/>
          </w:tcPr>
          <w:p w14:paraId="066DED9A" w14:textId="77777777" w:rsidR="00173FF0" w:rsidRDefault="00173FF0" w:rsidP="006E1AC9">
            <w:pPr>
              <w:pStyle w:val="Tabletext"/>
            </w:pPr>
            <w:r w:rsidRPr="00E310F2">
              <w:t>2.4 The consequences of fatigue on safety</w:t>
            </w:r>
          </w:p>
          <w:p w14:paraId="4240E84A" w14:textId="77777777" w:rsidR="00173FF0" w:rsidRPr="001772C8" w:rsidRDefault="00173FF0" w:rsidP="006E1AC9">
            <w:pPr>
              <w:pStyle w:val="Tablebullet"/>
            </w:pPr>
            <w:r>
              <w:t>Understanding the impact of fatigue on the effective performance of tasks.</w:t>
            </w:r>
          </w:p>
        </w:tc>
        <w:tc>
          <w:tcPr>
            <w:tcW w:w="3274" w:type="dxa"/>
          </w:tcPr>
          <w:p w14:paraId="4F1C3354" w14:textId="77777777" w:rsidR="00173FF0" w:rsidRPr="001772C8" w:rsidRDefault="00173FF0" w:rsidP="006E1AC9">
            <w:r w:rsidRPr="00E310F2">
              <w:t xml:space="preserve">Session </w:t>
            </w:r>
            <w:r>
              <w:t>4</w:t>
            </w:r>
          </w:p>
        </w:tc>
      </w:tr>
      <w:tr w:rsidR="00173FF0" w:rsidRPr="001772C8" w14:paraId="5C2292F4" w14:textId="77777777" w:rsidTr="00173FF0">
        <w:trPr>
          <w:cantSplit/>
        </w:trPr>
        <w:tc>
          <w:tcPr>
            <w:tcW w:w="6416" w:type="dxa"/>
          </w:tcPr>
          <w:p w14:paraId="3416E300" w14:textId="77777777" w:rsidR="00173FF0" w:rsidRDefault="00173FF0" w:rsidP="006E1AC9">
            <w:pPr>
              <w:pStyle w:val="Tabletext"/>
            </w:pPr>
            <w:r w:rsidRPr="00E310F2">
              <w:t>2.5 High fatigue risk situations</w:t>
            </w:r>
          </w:p>
          <w:p w14:paraId="6D0F509D" w14:textId="77777777" w:rsidR="00173FF0" w:rsidRPr="00B872E2" w:rsidRDefault="00173FF0" w:rsidP="006E1AC9">
            <w:pPr>
              <w:pStyle w:val="Tablebullet"/>
            </w:pPr>
            <w:r w:rsidRPr="00B872E2">
              <w:t>Be aware of the areas of human performance most affected by fatigue:</w:t>
            </w:r>
          </w:p>
          <w:p w14:paraId="7F947A29" w14:textId="77777777" w:rsidR="00173FF0" w:rsidRPr="00B872E2" w:rsidRDefault="00173FF0" w:rsidP="006E1AC9">
            <w:pPr>
              <w:pStyle w:val="Tablebullet20"/>
            </w:pPr>
            <w:r w:rsidRPr="00B872E2">
              <w:t>Develop knowledge of the type of tasks more sensitive to onset of fatigue related performance decrease.</w:t>
            </w:r>
          </w:p>
          <w:p w14:paraId="7E1F8315" w14:textId="77777777" w:rsidR="00173FF0" w:rsidRPr="001772C8" w:rsidRDefault="00173FF0" w:rsidP="006E1AC9">
            <w:pPr>
              <w:pStyle w:val="Tablebullet"/>
            </w:pPr>
            <w:r>
              <w:t>Develop an understanding of environments and times of the day where fatigue is more likely to occur or to dev</w:t>
            </w:r>
            <w:r w:rsidRPr="00E310F2">
              <w:t>elop more quickly</w:t>
            </w:r>
            <w:r>
              <w:t>.</w:t>
            </w:r>
          </w:p>
        </w:tc>
        <w:tc>
          <w:tcPr>
            <w:tcW w:w="3274" w:type="dxa"/>
          </w:tcPr>
          <w:p w14:paraId="19F4B724" w14:textId="77777777" w:rsidR="00173FF0" w:rsidRPr="001772C8" w:rsidRDefault="00173FF0" w:rsidP="006E1AC9">
            <w:r w:rsidRPr="00E310F2">
              <w:t xml:space="preserve">Session </w:t>
            </w:r>
            <w:r>
              <w:t>4</w:t>
            </w:r>
          </w:p>
        </w:tc>
      </w:tr>
      <w:tr w:rsidR="00173FF0" w:rsidRPr="001772C8" w14:paraId="230CC037" w14:textId="77777777" w:rsidTr="00173FF0">
        <w:trPr>
          <w:cantSplit/>
        </w:trPr>
        <w:tc>
          <w:tcPr>
            <w:tcW w:w="6416" w:type="dxa"/>
          </w:tcPr>
          <w:p w14:paraId="356C814B" w14:textId="77777777" w:rsidR="00173FF0" w:rsidRDefault="00173FF0" w:rsidP="006E1AC9">
            <w:pPr>
              <w:pStyle w:val="Tabletext"/>
            </w:pPr>
            <w:r w:rsidRPr="00E310F2">
              <w:t>2.6 The contribution of fatigue in accidents</w:t>
            </w:r>
          </w:p>
          <w:p w14:paraId="1EA8EE3E" w14:textId="77777777" w:rsidR="00173FF0" w:rsidRPr="00B872E2" w:rsidRDefault="00173FF0" w:rsidP="006E1AC9">
            <w:pPr>
              <w:pStyle w:val="Tablebullet"/>
            </w:pPr>
            <w:r w:rsidRPr="00B872E2">
              <w:t>Appreciate the contribution of fatigue to incidents and accidents in the aviation environment:</w:t>
            </w:r>
          </w:p>
          <w:p w14:paraId="51C88BC0" w14:textId="77777777" w:rsidR="00173FF0" w:rsidRPr="001772C8" w:rsidRDefault="00173FF0" w:rsidP="006E1AC9">
            <w:pPr>
              <w:pStyle w:val="Tablebullet20"/>
            </w:pPr>
            <w:r>
              <w:t>Review international and Australian case studies of fatigue related aviation incidents a</w:t>
            </w:r>
            <w:r w:rsidRPr="00E310F2">
              <w:t>nd accidents</w:t>
            </w:r>
            <w:r>
              <w:t>.</w:t>
            </w:r>
          </w:p>
        </w:tc>
        <w:tc>
          <w:tcPr>
            <w:tcW w:w="3274" w:type="dxa"/>
          </w:tcPr>
          <w:p w14:paraId="15A62CAE" w14:textId="77777777" w:rsidR="00173FF0" w:rsidRPr="001772C8" w:rsidRDefault="00173FF0" w:rsidP="006E1AC9">
            <w:r w:rsidRPr="00E310F2">
              <w:t xml:space="preserve">Session </w:t>
            </w:r>
            <w:r>
              <w:t>4</w:t>
            </w:r>
          </w:p>
        </w:tc>
      </w:tr>
      <w:tr w:rsidR="00173FF0" w:rsidRPr="001772C8" w14:paraId="050B2B63" w14:textId="77777777" w:rsidTr="00173FF0">
        <w:trPr>
          <w:cantSplit/>
        </w:trPr>
        <w:tc>
          <w:tcPr>
            <w:tcW w:w="6416" w:type="dxa"/>
          </w:tcPr>
          <w:p w14:paraId="3B36CFE1" w14:textId="77777777" w:rsidR="00173FF0" w:rsidRDefault="00173FF0" w:rsidP="006E1AC9">
            <w:pPr>
              <w:pStyle w:val="Tabletext"/>
            </w:pPr>
            <w:r w:rsidRPr="00E310F2">
              <w:t xml:space="preserve">2.7 Recovery from </w:t>
            </w:r>
            <w:r>
              <w:t>f</w:t>
            </w:r>
            <w:r w:rsidRPr="00E310F2">
              <w:t>atigue</w:t>
            </w:r>
          </w:p>
          <w:p w14:paraId="40D1B2AB" w14:textId="77777777" w:rsidR="00173FF0" w:rsidRPr="00E310F2" w:rsidRDefault="00173FF0" w:rsidP="006E1AC9">
            <w:pPr>
              <w:pStyle w:val="Tabletext"/>
            </w:pPr>
            <w:r>
              <w:t>Understand sleep is the only way to recover from fatigue:</w:t>
            </w:r>
          </w:p>
          <w:p w14:paraId="47C03259" w14:textId="77777777" w:rsidR="00173FF0" w:rsidRPr="00B872E2" w:rsidRDefault="00173FF0" w:rsidP="006E1AC9">
            <w:pPr>
              <w:pStyle w:val="Tablebullet"/>
            </w:pPr>
            <w:r w:rsidRPr="00B872E2">
              <w:t>Develop an understanding of the average time needed to recover from:</w:t>
            </w:r>
          </w:p>
          <w:p w14:paraId="33584D36" w14:textId="77777777" w:rsidR="00173FF0" w:rsidRPr="00B872E2" w:rsidRDefault="00173FF0" w:rsidP="006E1AC9">
            <w:pPr>
              <w:pStyle w:val="Tablebullet20"/>
            </w:pPr>
            <w:r w:rsidRPr="00B872E2">
              <w:t>Transient</w:t>
            </w:r>
          </w:p>
          <w:p w14:paraId="5D96D207" w14:textId="77777777" w:rsidR="00173FF0" w:rsidRPr="001772C8" w:rsidRDefault="00173FF0" w:rsidP="006E1AC9">
            <w:pPr>
              <w:pStyle w:val="Tablebullet20"/>
            </w:pPr>
            <w:r>
              <w:t>Cumulative fatigue.</w:t>
            </w:r>
          </w:p>
        </w:tc>
        <w:tc>
          <w:tcPr>
            <w:tcW w:w="3274" w:type="dxa"/>
          </w:tcPr>
          <w:p w14:paraId="7E044655" w14:textId="77777777" w:rsidR="00173FF0" w:rsidRPr="001772C8" w:rsidRDefault="00173FF0" w:rsidP="006E1AC9">
            <w:r w:rsidRPr="00E310F2">
              <w:t xml:space="preserve">Session </w:t>
            </w:r>
            <w:r>
              <w:t>4</w:t>
            </w:r>
          </w:p>
        </w:tc>
      </w:tr>
      <w:tr w:rsidR="00173FF0" w:rsidRPr="001772C8" w14:paraId="3FB79B85" w14:textId="77777777" w:rsidTr="00173FF0">
        <w:trPr>
          <w:cantSplit/>
        </w:trPr>
        <w:tc>
          <w:tcPr>
            <w:tcW w:w="6416" w:type="dxa"/>
          </w:tcPr>
          <w:p w14:paraId="188C15DC" w14:textId="77777777" w:rsidR="00173FF0" w:rsidRDefault="00173FF0" w:rsidP="00173FF0">
            <w:pPr>
              <w:pStyle w:val="TableHeader"/>
              <w:numPr>
                <w:ilvl w:val="0"/>
                <w:numId w:val="48"/>
              </w:numPr>
            </w:pPr>
            <w:r w:rsidRPr="00E310F2">
              <w:t>Countermeasures</w:t>
            </w:r>
          </w:p>
          <w:p w14:paraId="512F68CB" w14:textId="77777777" w:rsidR="00173FF0" w:rsidRPr="001772C8" w:rsidRDefault="00173FF0" w:rsidP="006E1AC9">
            <w:pPr>
              <w:pStyle w:val="TableHeader"/>
            </w:pPr>
            <w:r w:rsidRPr="00E310F2">
              <w:t xml:space="preserve">Duration: 1hr (1x </w:t>
            </w:r>
            <w:r>
              <w:t>5</w:t>
            </w:r>
            <w:r w:rsidRPr="00E310F2">
              <w:t>0 min sessions with 10 min break)</w:t>
            </w:r>
          </w:p>
        </w:tc>
        <w:tc>
          <w:tcPr>
            <w:tcW w:w="3274" w:type="dxa"/>
          </w:tcPr>
          <w:p w14:paraId="22D425B7" w14:textId="3AD35985" w:rsidR="00173FF0" w:rsidRPr="001772C8" w:rsidRDefault="00173FF0" w:rsidP="006E1AC9">
            <w:pPr>
              <w:ind w:left="751" w:hanging="751"/>
            </w:pPr>
            <w:r w:rsidRPr="00AF1A60">
              <w:rPr>
                <w:rStyle w:val="Authorinstructionsbold"/>
                <w:color w:val="B12C0C"/>
              </w:rPr>
              <w:t>Note:</w:t>
            </w:r>
            <w:r w:rsidRPr="009F2860">
              <w:rPr>
                <w:rStyle w:val="Authorinstructions"/>
                <w:color w:val="B12C0C"/>
              </w:rPr>
              <w:tab/>
            </w:r>
            <w:r w:rsidRPr="00A976AF">
              <w:rPr>
                <w:rStyle w:val="Authorinstructionsbold"/>
                <w:b w:val="0"/>
                <w:bCs w:val="0"/>
                <w:color w:val="B12C0C"/>
              </w:rPr>
              <w:t>Suggested session timings only.</w:t>
            </w:r>
          </w:p>
        </w:tc>
      </w:tr>
      <w:tr w:rsidR="00173FF0" w:rsidRPr="001772C8" w14:paraId="383AEFC0" w14:textId="77777777" w:rsidTr="00173FF0">
        <w:trPr>
          <w:cantSplit/>
        </w:trPr>
        <w:tc>
          <w:tcPr>
            <w:tcW w:w="6416" w:type="dxa"/>
          </w:tcPr>
          <w:p w14:paraId="01D62672" w14:textId="77777777" w:rsidR="00173FF0" w:rsidRDefault="00173FF0" w:rsidP="006E1AC9">
            <w:pPr>
              <w:pStyle w:val="Tabletext"/>
            </w:pPr>
            <w:r w:rsidRPr="00E310F2">
              <w:t xml:space="preserve">3.1 </w:t>
            </w:r>
            <w:r>
              <w:t>T</w:t>
            </w:r>
            <w:r w:rsidRPr="00E310F2">
              <w:t>ailoring the sleep environment</w:t>
            </w:r>
          </w:p>
          <w:p w14:paraId="0F8D90D3" w14:textId="77777777" w:rsidR="00173FF0" w:rsidRPr="001772C8" w:rsidRDefault="00173FF0" w:rsidP="006E1AC9">
            <w:pPr>
              <w:pStyle w:val="Tablebullet"/>
            </w:pPr>
            <w:r>
              <w:t>Describe setting up a bedroom or sleeping facility to aid in achieving quality sleep.</w:t>
            </w:r>
          </w:p>
        </w:tc>
        <w:tc>
          <w:tcPr>
            <w:tcW w:w="3274" w:type="dxa"/>
          </w:tcPr>
          <w:p w14:paraId="44F9A4FA" w14:textId="77777777" w:rsidR="00173FF0" w:rsidRPr="001772C8" w:rsidRDefault="00173FF0" w:rsidP="006E1AC9">
            <w:r w:rsidRPr="00E310F2">
              <w:t xml:space="preserve">Session </w:t>
            </w:r>
            <w:r>
              <w:t>5</w:t>
            </w:r>
          </w:p>
        </w:tc>
      </w:tr>
      <w:tr w:rsidR="00173FF0" w:rsidRPr="001772C8" w14:paraId="51057E48" w14:textId="77777777" w:rsidTr="00173FF0">
        <w:trPr>
          <w:cantSplit/>
        </w:trPr>
        <w:tc>
          <w:tcPr>
            <w:tcW w:w="6416" w:type="dxa"/>
          </w:tcPr>
          <w:p w14:paraId="480C65ED" w14:textId="77777777" w:rsidR="00173FF0" w:rsidRDefault="00173FF0" w:rsidP="006E1AC9">
            <w:pPr>
              <w:pStyle w:val="Tabletext"/>
            </w:pPr>
            <w:r w:rsidRPr="00E310F2">
              <w:lastRenderedPageBreak/>
              <w:t xml:space="preserve">3.2 </w:t>
            </w:r>
            <w:r>
              <w:t>M</w:t>
            </w:r>
            <w:r w:rsidRPr="00E310F2">
              <w:t>anaging sleep habits</w:t>
            </w:r>
          </w:p>
          <w:p w14:paraId="1EAF1263" w14:textId="77777777" w:rsidR="00173FF0" w:rsidRPr="001772C8" w:rsidRDefault="00173FF0" w:rsidP="006E1AC9">
            <w:pPr>
              <w:pStyle w:val="Tablebullet"/>
            </w:pPr>
            <w:r>
              <w:t>Understand how to develop habits beneficial to quality sleep.</w:t>
            </w:r>
          </w:p>
        </w:tc>
        <w:tc>
          <w:tcPr>
            <w:tcW w:w="3274" w:type="dxa"/>
          </w:tcPr>
          <w:p w14:paraId="3D6118E9" w14:textId="77777777" w:rsidR="00173FF0" w:rsidRPr="001772C8" w:rsidRDefault="00173FF0" w:rsidP="006E1AC9">
            <w:r w:rsidRPr="00E310F2">
              <w:t xml:space="preserve">Session </w:t>
            </w:r>
            <w:r>
              <w:t>5</w:t>
            </w:r>
          </w:p>
        </w:tc>
      </w:tr>
      <w:tr w:rsidR="00173FF0" w:rsidRPr="001772C8" w14:paraId="428C479F" w14:textId="77777777" w:rsidTr="00173FF0">
        <w:trPr>
          <w:cantSplit/>
        </w:trPr>
        <w:tc>
          <w:tcPr>
            <w:tcW w:w="6416" w:type="dxa"/>
          </w:tcPr>
          <w:p w14:paraId="5ACA6F9D" w14:textId="77777777" w:rsidR="00173FF0" w:rsidRDefault="00173FF0" w:rsidP="006E1AC9">
            <w:pPr>
              <w:pStyle w:val="Tabletext"/>
            </w:pPr>
            <w:r w:rsidRPr="00E310F2">
              <w:t xml:space="preserve">3.3 </w:t>
            </w:r>
            <w:r>
              <w:t>N</w:t>
            </w:r>
            <w:r w:rsidRPr="00E310F2">
              <w:t>apping</w:t>
            </w:r>
          </w:p>
          <w:p w14:paraId="2328C39C" w14:textId="77777777" w:rsidR="00173FF0" w:rsidRPr="00B872E2" w:rsidRDefault="00173FF0" w:rsidP="006E1AC9">
            <w:pPr>
              <w:pStyle w:val="Tablebullet"/>
            </w:pPr>
            <w:r w:rsidRPr="00B872E2">
              <w:t>Describe the benefits of napping</w:t>
            </w:r>
          </w:p>
          <w:p w14:paraId="6DE50EE3" w14:textId="77777777" w:rsidR="00173FF0" w:rsidRPr="00B872E2" w:rsidRDefault="00173FF0" w:rsidP="006E1AC9">
            <w:pPr>
              <w:pStyle w:val="Tablebullet"/>
            </w:pPr>
            <w:r w:rsidRPr="00B872E2">
              <w:t>Develop an understanding of how napping can reduce the impact of fatigue during duties</w:t>
            </w:r>
          </w:p>
          <w:p w14:paraId="077904CB" w14:textId="77777777" w:rsidR="00173FF0" w:rsidRPr="00B872E2" w:rsidRDefault="00173FF0" w:rsidP="006E1AC9">
            <w:pPr>
              <w:pStyle w:val="Tablebullet"/>
            </w:pPr>
            <w:r w:rsidRPr="00B872E2">
              <w:t>Describe effective napping techniques:</w:t>
            </w:r>
          </w:p>
          <w:p w14:paraId="48B989A1" w14:textId="77777777" w:rsidR="00173FF0" w:rsidRPr="001772C8" w:rsidRDefault="00173FF0" w:rsidP="006E1AC9">
            <w:pPr>
              <w:pStyle w:val="Tablebullet20"/>
            </w:pPr>
            <w:r>
              <w:t>Achieve an understanding of controlling napping duration to reduce sleep inertia</w:t>
            </w:r>
          </w:p>
        </w:tc>
        <w:tc>
          <w:tcPr>
            <w:tcW w:w="3274" w:type="dxa"/>
          </w:tcPr>
          <w:p w14:paraId="10E1D3F0" w14:textId="77777777" w:rsidR="00173FF0" w:rsidRPr="001772C8" w:rsidRDefault="00173FF0" w:rsidP="006E1AC9">
            <w:r w:rsidRPr="00E310F2">
              <w:t xml:space="preserve">Session </w:t>
            </w:r>
            <w:r>
              <w:t>5</w:t>
            </w:r>
          </w:p>
        </w:tc>
      </w:tr>
      <w:tr w:rsidR="00173FF0" w:rsidRPr="001772C8" w14:paraId="4B4161ED" w14:textId="77777777" w:rsidTr="00173FF0">
        <w:trPr>
          <w:cantSplit/>
        </w:trPr>
        <w:tc>
          <w:tcPr>
            <w:tcW w:w="6416" w:type="dxa"/>
          </w:tcPr>
          <w:p w14:paraId="1AA489C3" w14:textId="77777777" w:rsidR="00173FF0" w:rsidRDefault="00173FF0" w:rsidP="006E1AC9">
            <w:pPr>
              <w:pStyle w:val="Tabletext"/>
            </w:pPr>
            <w:r w:rsidRPr="00E310F2">
              <w:t xml:space="preserve">3.4 </w:t>
            </w:r>
            <w:r>
              <w:t>E</w:t>
            </w:r>
            <w:r w:rsidRPr="00E310F2">
              <w:t>xercise</w:t>
            </w:r>
          </w:p>
          <w:p w14:paraId="3545C001" w14:textId="77777777" w:rsidR="00173FF0" w:rsidRPr="00B872E2" w:rsidRDefault="00173FF0" w:rsidP="006E1AC9">
            <w:pPr>
              <w:pStyle w:val="Tablebullet"/>
            </w:pPr>
            <w:r w:rsidRPr="00B872E2">
              <w:t>Describe how exercise can assist in mitigating the impact of fatigue.</w:t>
            </w:r>
          </w:p>
          <w:p w14:paraId="4FE3A8C0" w14:textId="77777777" w:rsidR="00173FF0" w:rsidRPr="001772C8" w:rsidRDefault="00173FF0" w:rsidP="006E1AC9">
            <w:pPr>
              <w:pStyle w:val="Tablebullet"/>
            </w:pPr>
            <w:r>
              <w:t>Describe how increased fitness can improve individual resistance to the onset of fatigue.</w:t>
            </w:r>
          </w:p>
        </w:tc>
        <w:tc>
          <w:tcPr>
            <w:tcW w:w="3274" w:type="dxa"/>
          </w:tcPr>
          <w:p w14:paraId="6BCDA50A" w14:textId="77777777" w:rsidR="00173FF0" w:rsidRPr="001772C8" w:rsidRDefault="00173FF0" w:rsidP="006E1AC9">
            <w:r w:rsidRPr="00E310F2">
              <w:t xml:space="preserve">Session </w:t>
            </w:r>
            <w:r>
              <w:t>5</w:t>
            </w:r>
          </w:p>
        </w:tc>
      </w:tr>
      <w:tr w:rsidR="00173FF0" w:rsidRPr="001772C8" w14:paraId="57C490BD" w14:textId="77777777" w:rsidTr="00173FF0">
        <w:trPr>
          <w:cantSplit/>
        </w:trPr>
        <w:tc>
          <w:tcPr>
            <w:tcW w:w="6416" w:type="dxa"/>
          </w:tcPr>
          <w:p w14:paraId="26568D27" w14:textId="77777777" w:rsidR="00173FF0" w:rsidRDefault="00173FF0" w:rsidP="006E1AC9">
            <w:pPr>
              <w:pStyle w:val="Tabletext"/>
            </w:pPr>
            <w:r w:rsidRPr="00E310F2">
              <w:t xml:space="preserve">3.5 </w:t>
            </w:r>
            <w:r>
              <w:t>N</w:t>
            </w:r>
            <w:r w:rsidRPr="00E310F2">
              <w:t>utrition and hydration</w:t>
            </w:r>
          </w:p>
          <w:p w14:paraId="6171D2A7" w14:textId="77777777" w:rsidR="00173FF0" w:rsidRPr="00B872E2" w:rsidRDefault="00173FF0" w:rsidP="006E1AC9">
            <w:pPr>
              <w:pStyle w:val="Tablebullet"/>
            </w:pPr>
            <w:r w:rsidRPr="00B872E2">
              <w:t>Describe how appropriate nutrition and hydration can aid in mitigating fatigue.</w:t>
            </w:r>
          </w:p>
          <w:p w14:paraId="66AB476D" w14:textId="77777777" w:rsidR="00173FF0" w:rsidRPr="001772C8" w:rsidRDefault="00173FF0" w:rsidP="006E1AC9">
            <w:pPr>
              <w:pStyle w:val="Tablebullet"/>
            </w:pPr>
            <w:r>
              <w:t xml:space="preserve">Develop an </w:t>
            </w:r>
            <w:r w:rsidRPr="00E310F2">
              <w:t>understanding of food types and nutrition strategies that maintain energy without causing undue drowsiness</w:t>
            </w:r>
            <w:r>
              <w:t>.</w:t>
            </w:r>
          </w:p>
        </w:tc>
        <w:tc>
          <w:tcPr>
            <w:tcW w:w="3274" w:type="dxa"/>
          </w:tcPr>
          <w:p w14:paraId="53E01CFA" w14:textId="77777777" w:rsidR="00173FF0" w:rsidRPr="001772C8" w:rsidRDefault="00173FF0" w:rsidP="006E1AC9">
            <w:r w:rsidRPr="00E310F2">
              <w:t xml:space="preserve">Session </w:t>
            </w:r>
            <w:r>
              <w:t>5</w:t>
            </w:r>
          </w:p>
        </w:tc>
      </w:tr>
      <w:tr w:rsidR="00173FF0" w:rsidRPr="001772C8" w14:paraId="58BB8463" w14:textId="77777777" w:rsidTr="00173FF0">
        <w:trPr>
          <w:cantSplit/>
        </w:trPr>
        <w:tc>
          <w:tcPr>
            <w:tcW w:w="6416" w:type="dxa"/>
          </w:tcPr>
          <w:p w14:paraId="2AF18E69" w14:textId="77777777" w:rsidR="00173FF0" w:rsidRDefault="00173FF0" w:rsidP="006E1AC9">
            <w:pPr>
              <w:pStyle w:val="Tabletext"/>
            </w:pPr>
            <w:r w:rsidRPr="00E310F2">
              <w:t xml:space="preserve">3.6 </w:t>
            </w:r>
            <w:r>
              <w:t>C</w:t>
            </w:r>
            <w:r w:rsidRPr="00E310F2">
              <w:t>affeine</w:t>
            </w:r>
          </w:p>
          <w:p w14:paraId="0FF10D44" w14:textId="77777777" w:rsidR="00173FF0" w:rsidRPr="00B872E2" w:rsidRDefault="00173FF0" w:rsidP="006E1AC9">
            <w:pPr>
              <w:pStyle w:val="Tablebullet"/>
            </w:pPr>
            <w:r w:rsidRPr="00B872E2">
              <w:t>Describe the effect of caffeine on alertness.</w:t>
            </w:r>
          </w:p>
          <w:p w14:paraId="2D96A93E" w14:textId="77777777" w:rsidR="00173FF0" w:rsidRPr="001772C8" w:rsidRDefault="00173FF0" w:rsidP="006E1AC9">
            <w:pPr>
              <w:pStyle w:val="Tablebullet"/>
            </w:pPr>
            <w:r>
              <w:t>Develop an understanding of the benefits and limitations of the strategic use of</w:t>
            </w:r>
            <w:r w:rsidRPr="00E310F2">
              <w:t xml:space="preserve"> caffeine to mitigate fatigue</w:t>
            </w:r>
            <w:r>
              <w:t>.</w:t>
            </w:r>
          </w:p>
        </w:tc>
        <w:tc>
          <w:tcPr>
            <w:tcW w:w="3274" w:type="dxa"/>
          </w:tcPr>
          <w:p w14:paraId="07E78A91" w14:textId="77777777" w:rsidR="00173FF0" w:rsidRPr="001772C8" w:rsidRDefault="00173FF0" w:rsidP="006E1AC9">
            <w:r w:rsidRPr="00E310F2">
              <w:t xml:space="preserve">Session </w:t>
            </w:r>
            <w:r>
              <w:t>6</w:t>
            </w:r>
          </w:p>
        </w:tc>
      </w:tr>
      <w:tr w:rsidR="00173FF0" w:rsidRPr="001772C8" w14:paraId="3BA804CD" w14:textId="77777777" w:rsidTr="00173FF0">
        <w:trPr>
          <w:cantSplit/>
        </w:trPr>
        <w:tc>
          <w:tcPr>
            <w:tcW w:w="6416" w:type="dxa"/>
          </w:tcPr>
          <w:p w14:paraId="2CD2AE25" w14:textId="77777777" w:rsidR="00173FF0" w:rsidRDefault="00173FF0" w:rsidP="006E1AC9">
            <w:pPr>
              <w:pStyle w:val="Tabletext"/>
            </w:pPr>
            <w:r w:rsidRPr="00E310F2">
              <w:t xml:space="preserve">3.7 </w:t>
            </w:r>
            <w:r>
              <w:t>A</w:t>
            </w:r>
            <w:r w:rsidRPr="00E310F2">
              <w:t xml:space="preserve">voidance of alcohol before bed </w:t>
            </w:r>
          </w:p>
          <w:p w14:paraId="296F95AA" w14:textId="77777777" w:rsidR="00173FF0" w:rsidRPr="00B872E2" w:rsidRDefault="00173FF0" w:rsidP="006E1AC9">
            <w:pPr>
              <w:pStyle w:val="Tablebullet"/>
            </w:pPr>
            <w:r w:rsidRPr="00B872E2">
              <w:t>Be aware of the impact of alcohol on the quality of sleep:</w:t>
            </w:r>
          </w:p>
          <w:p w14:paraId="38CD5487" w14:textId="77777777" w:rsidR="00173FF0" w:rsidRPr="001772C8" w:rsidRDefault="00173FF0" w:rsidP="006E1AC9">
            <w:pPr>
              <w:pStyle w:val="Tablebullet20"/>
            </w:pPr>
            <w:r>
              <w:t>Develop an understanding of appropriate consumption of alcohol to limit the impact on sleep quality.</w:t>
            </w:r>
          </w:p>
        </w:tc>
        <w:tc>
          <w:tcPr>
            <w:tcW w:w="3274" w:type="dxa"/>
          </w:tcPr>
          <w:p w14:paraId="38309A9B" w14:textId="77777777" w:rsidR="00173FF0" w:rsidRPr="001772C8" w:rsidRDefault="00173FF0" w:rsidP="006E1AC9">
            <w:r w:rsidRPr="00E310F2">
              <w:t xml:space="preserve">Session </w:t>
            </w:r>
            <w:r>
              <w:t>6</w:t>
            </w:r>
          </w:p>
        </w:tc>
      </w:tr>
      <w:tr w:rsidR="00173FF0" w:rsidRPr="001772C8" w14:paraId="7A843FE7" w14:textId="77777777" w:rsidTr="00173FF0">
        <w:trPr>
          <w:cantSplit/>
        </w:trPr>
        <w:tc>
          <w:tcPr>
            <w:tcW w:w="6416" w:type="dxa"/>
          </w:tcPr>
          <w:p w14:paraId="37CCF3CE" w14:textId="77777777" w:rsidR="00173FF0" w:rsidRDefault="00173FF0" w:rsidP="006E1AC9">
            <w:pPr>
              <w:pStyle w:val="Tabletext"/>
            </w:pPr>
            <w:r w:rsidRPr="00E310F2">
              <w:t xml:space="preserve">3.8 </w:t>
            </w:r>
            <w:r>
              <w:t>U</w:t>
            </w:r>
            <w:r w:rsidRPr="00E310F2">
              <w:t>se of sleep aids</w:t>
            </w:r>
          </w:p>
          <w:p w14:paraId="4CB1FCAD" w14:textId="77777777" w:rsidR="00173FF0" w:rsidRPr="00B872E2" w:rsidRDefault="00173FF0" w:rsidP="006E1AC9">
            <w:pPr>
              <w:pStyle w:val="Tablebullet"/>
            </w:pPr>
            <w:r w:rsidRPr="00B872E2">
              <w:t>Describe common prescription and over the counter sleeping pills and sedatives.</w:t>
            </w:r>
          </w:p>
          <w:p w14:paraId="633766B1" w14:textId="77777777" w:rsidR="00173FF0" w:rsidRPr="00B872E2" w:rsidRDefault="00173FF0" w:rsidP="006E1AC9">
            <w:pPr>
              <w:pStyle w:val="Tablebullet"/>
            </w:pPr>
            <w:r w:rsidRPr="00B872E2">
              <w:t>Understand the use, limitations and risks associated with the use of sleep aids:</w:t>
            </w:r>
          </w:p>
          <w:p w14:paraId="5F6B7914" w14:textId="77777777" w:rsidR="00173FF0" w:rsidRPr="00EC1F41" w:rsidRDefault="00173FF0" w:rsidP="006E1AC9">
            <w:pPr>
              <w:pStyle w:val="Tablebullet20"/>
            </w:pPr>
            <w:r w:rsidRPr="00EC1F41">
              <w:t>Develop an understanding of the health and performance effects of sleeping pills and sedatives.</w:t>
            </w:r>
          </w:p>
          <w:p w14:paraId="3910D9DE" w14:textId="77777777" w:rsidR="00173FF0" w:rsidRPr="001772C8" w:rsidRDefault="00173FF0" w:rsidP="006E1AC9">
            <w:pPr>
              <w:pStyle w:val="Tablebullet20"/>
            </w:pPr>
            <w:r>
              <w:t>Describe the concept of clearance times associated with the use of sleep aids.</w:t>
            </w:r>
          </w:p>
        </w:tc>
        <w:tc>
          <w:tcPr>
            <w:tcW w:w="3274" w:type="dxa"/>
          </w:tcPr>
          <w:p w14:paraId="5682FF2D" w14:textId="77777777" w:rsidR="00173FF0" w:rsidRPr="001772C8" w:rsidRDefault="00173FF0" w:rsidP="006E1AC9">
            <w:r w:rsidRPr="00E310F2">
              <w:t xml:space="preserve">Session </w:t>
            </w:r>
            <w:r>
              <w:t>6</w:t>
            </w:r>
          </w:p>
        </w:tc>
      </w:tr>
      <w:tr w:rsidR="00173FF0" w:rsidRPr="001772C8" w14:paraId="67F45B05" w14:textId="77777777" w:rsidTr="00173FF0">
        <w:trPr>
          <w:cantSplit/>
        </w:trPr>
        <w:tc>
          <w:tcPr>
            <w:tcW w:w="6416" w:type="dxa"/>
          </w:tcPr>
          <w:p w14:paraId="3E9489F6" w14:textId="77777777" w:rsidR="00173FF0" w:rsidRDefault="00173FF0" w:rsidP="006E1AC9">
            <w:pPr>
              <w:pStyle w:val="Tabletext"/>
            </w:pPr>
            <w:r w:rsidRPr="00E310F2">
              <w:t xml:space="preserve">3.9 </w:t>
            </w:r>
            <w:r>
              <w:t>A</w:t>
            </w:r>
            <w:r w:rsidRPr="00E310F2">
              <w:t>voidance of nicotine</w:t>
            </w:r>
          </w:p>
          <w:p w14:paraId="637D84BF" w14:textId="77777777" w:rsidR="00173FF0" w:rsidRPr="001772C8" w:rsidRDefault="00173FF0" w:rsidP="006E1AC9">
            <w:pPr>
              <w:pStyle w:val="Tablebullet"/>
            </w:pPr>
            <w:r>
              <w:t>Develop awareness that nicotine i</w:t>
            </w:r>
            <w:r w:rsidRPr="00E310F2">
              <w:t>s a stimulant that may impact ability to sleep</w:t>
            </w:r>
            <w:r>
              <w:t>.</w:t>
            </w:r>
          </w:p>
        </w:tc>
        <w:tc>
          <w:tcPr>
            <w:tcW w:w="3274" w:type="dxa"/>
          </w:tcPr>
          <w:p w14:paraId="615A802E" w14:textId="77777777" w:rsidR="00173FF0" w:rsidRPr="001772C8" w:rsidRDefault="00173FF0" w:rsidP="006E1AC9">
            <w:r w:rsidRPr="00E310F2">
              <w:t xml:space="preserve">Session </w:t>
            </w:r>
            <w:r>
              <w:t>6</w:t>
            </w:r>
          </w:p>
        </w:tc>
      </w:tr>
      <w:tr w:rsidR="00173FF0" w:rsidRPr="001772C8" w14:paraId="3BE4020F" w14:textId="77777777" w:rsidTr="00173FF0">
        <w:trPr>
          <w:cantSplit/>
        </w:trPr>
        <w:tc>
          <w:tcPr>
            <w:tcW w:w="6416" w:type="dxa"/>
          </w:tcPr>
          <w:p w14:paraId="2454C7C1" w14:textId="77777777" w:rsidR="00173FF0" w:rsidRDefault="00173FF0" w:rsidP="006E1AC9">
            <w:pPr>
              <w:pStyle w:val="Tabletext"/>
            </w:pPr>
            <w:r w:rsidRPr="00E310F2">
              <w:t xml:space="preserve">3.10 </w:t>
            </w:r>
            <w:r>
              <w:t>K</w:t>
            </w:r>
            <w:r w:rsidRPr="00E310F2">
              <w:t>eeping a sleep log</w:t>
            </w:r>
          </w:p>
          <w:p w14:paraId="637FF108" w14:textId="77777777" w:rsidR="00173FF0" w:rsidRPr="00EC1F41" w:rsidRDefault="00173FF0" w:rsidP="006E1AC9">
            <w:pPr>
              <w:pStyle w:val="Tablebullet"/>
            </w:pPr>
            <w:r w:rsidRPr="00EC1F41">
              <w:t>Discuss the limitations of informally tracking sleep quantity and quality:</w:t>
            </w:r>
          </w:p>
          <w:p w14:paraId="3E4EA968" w14:textId="77777777" w:rsidR="00173FF0" w:rsidRPr="00D74456" w:rsidRDefault="00173FF0" w:rsidP="006E1AC9">
            <w:pPr>
              <w:pStyle w:val="Tablebullet20"/>
            </w:pPr>
            <w:r w:rsidRPr="00D74456">
              <w:t>Develop an awareness of the potential for overestimating sleep.</w:t>
            </w:r>
          </w:p>
          <w:p w14:paraId="6AC5CB07" w14:textId="77777777" w:rsidR="00173FF0" w:rsidRPr="00EC1F41" w:rsidRDefault="00173FF0" w:rsidP="006E1AC9">
            <w:pPr>
              <w:pStyle w:val="Tablebullet"/>
            </w:pPr>
            <w:r w:rsidRPr="00EC1F41">
              <w:t>Discuss the use of a structured sleep log to accurately record sleep quantity and quality:</w:t>
            </w:r>
          </w:p>
          <w:p w14:paraId="410AB9FD" w14:textId="77777777" w:rsidR="00173FF0" w:rsidRPr="00E310F2" w:rsidRDefault="00173FF0" w:rsidP="006E1AC9">
            <w:pPr>
              <w:pStyle w:val="Tablebullet20"/>
            </w:pPr>
            <w:r>
              <w:t>Ident</w:t>
            </w:r>
            <w:r w:rsidRPr="00E310F2">
              <w:t>ify the structure and content of an appropriate log to aide recording of sleep information</w:t>
            </w:r>
            <w:r>
              <w:t>.</w:t>
            </w:r>
          </w:p>
          <w:p w14:paraId="538DEEDC" w14:textId="77777777" w:rsidR="00173FF0" w:rsidRPr="001772C8" w:rsidRDefault="00173FF0" w:rsidP="006E1AC9">
            <w:pPr>
              <w:pStyle w:val="Tablebullet20"/>
            </w:pPr>
            <w:r>
              <w:t>Develop an appreciation of the benefits of a sleep log in identifying negative habits or repeated minor sleep deficits and in forming beneficial sleep habits.</w:t>
            </w:r>
          </w:p>
        </w:tc>
        <w:tc>
          <w:tcPr>
            <w:tcW w:w="3274" w:type="dxa"/>
          </w:tcPr>
          <w:p w14:paraId="0711407F" w14:textId="77777777" w:rsidR="00173FF0" w:rsidRPr="001772C8" w:rsidRDefault="00173FF0" w:rsidP="006E1AC9">
            <w:r w:rsidRPr="00E310F2">
              <w:t xml:space="preserve">Session </w:t>
            </w:r>
            <w:r>
              <w:t>6</w:t>
            </w:r>
          </w:p>
        </w:tc>
      </w:tr>
      <w:tr w:rsidR="00173FF0" w:rsidRPr="001772C8" w14:paraId="73D93E9B" w14:textId="77777777" w:rsidTr="00173FF0">
        <w:trPr>
          <w:cantSplit/>
        </w:trPr>
        <w:tc>
          <w:tcPr>
            <w:tcW w:w="6416" w:type="dxa"/>
          </w:tcPr>
          <w:p w14:paraId="352FBC96" w14:textId="77777777" w:rsidR="00173FF0" w:rsidRDefault="00173FF0" w:rsidP="00173FF0">
            <w:pPr>
              <w:pStyle w:val="TableHeader"/>
              <w:numPr>
                <w:ilvl w:val="0"/>
                <w:numId w:val="48"/>
              </w:numPr>
            </w:pPr>
            <w:r w:rsidRPr="00E310F2">
              <w:lastRenderedPageBreak/>
              <w:t>Company fatigue management procedures</w:t>
            </w:r>
          </w:p>
          <w:p w14:paraId="036296BF" w14:textId="77777777" w:rsidR="00173FF0" w:rsidRPr="001772C8" w:rsidRDefault="00173FF0" w:rsidP="006E1AC9">
            <w:pPr>
              <w:pStyle w:val="TableHeader"/>
            </w:pPr>
            <w:r w:rsidRPr="00E310F2">
              <w:t>Duration: 1hr (1x 50 min sessions with 10 min break)</w:t>
            </w:r>
          </w:p>
        </w:tc>
        <w:tc>
          <w:tcPr>
            <w:tcW w:w="3274" w:type="dxa"/>
          </w:tcPr>
          <w:p w14:paraId="783DBF1A" w14:textId="534F0C40" w:rsidR="00173FF0" w:rsidRPr="001772C8" w:rsidRDefault="00173FF0" w:rsidP="00A976AF">
            <w:pPr>
              <w:ind w:left="757" w:hanging="709"/>
            </w:pPr>
            <w:r w:rsidRPr="00AF1A60">
              <w:rPr>
                <w:rStyle w:val="Authorinstructionsbold"/>
                <w:color w:val="B12C0C"/>
              </w:rPr>
              <w:t>Note:</w:t>
            </w:r>
            <w:r w:rsidRPr="009F2860">
              <w:rPr>
                <w:rStyle w:val="Authorinstructions"/>
                <w:color w:val="B12C0C"/>
              </w:rPr>
              <w:tab/>
            </w:r>
            <w:r w:rsidRPr="00A976AF">
              <w:rPr>
                <w:rStyle w:val="Authorinstructionsbold"/>
                <w:b w:val="0"/>
                <w:bCs w:val="0"/>
                <w:color w:val="B12C0C"/>
              </w:rPr>
              <w:t>Suggested session timings only.</w:t>
            </w:r>
          </w:p>
        </w:tc>
      </w:tr>
      <w:tr w:rsidR="00173FF0" w:rsidRPr="001772C8" w14:paraId="121846D1" w14:textId="77777777" w:rsidTr="00173FF0">
        <w:trPr>
          <w:cantSplit/>
        </w:trPr>
        <w:tc>
          <w:tcPr>
            <w:tcW w:w="6416" w:type="dxa"/>
          </w:tcPr>
          <w:p w14:paraId="7043AB61" w14:textId="77777777" w:rsidR="00173FF0" w:rsidRDefault="00173FF0" w:rsidP="006E1AC9">
            <w:pPr>
              <w:pStyle w:val="Tabletext"/>
            </w:pPr>
            <w:r w:rsidRPr="00E310F2">
              <w:t>4.1 Fatigue Risk Management Policies</w:t>
            </w:r>
          </w:p>
          <w:p w14:paraId="6F1297CE" w14:textId="77777777" w:rsidR="00173FF0" w:rsidRPr="001772C8" w:rsidRDefault="00173FF0" w:rsidP="006E1AC9">
            <w:pPr>
              <w:pStyle w:val="Tablebullet"/>
            </w:pPr>
            <w:r>
              <w:t xml:space="preserve">Develop an understanding of organisational fatigue risk </w:t>
            </w:r>
            <w:r w:rsidRPr="00E310F2">
              <w:t>management policies appropriate for the individuals’ position and duties</w:t>
            </w:r>
            <w:r>
              <w:t>.</w:t>
            </w:r>
          </w:p>
        </w:tc>
        <w:tc>
          <w:tcPr>
            <w:tcW w:w="3274" w:type="dxa"/>
          </w:tcPr>
          <w:p w14:paraId="3756A582" w14:textId="77777777" w:rsidR="00173FF0" w:rsidRPr="001772C8" w:rsidRDefault="00173FF0" w:rsidP="006E1AC9">
            <w:r w:rsidRPr="00E310F2">
              <w:t xml:space="preserve">Session </w:t>
            </w:r>
            <w:r>
              <w:t>7</w:t>
            </w:r>
          </w:p>
        </w:tc>
      </w:tr>
      <w:tr w:rsidR="00173FF0" w:rsidRPr="001772C8" w14:paraId="4F3EC344" w14:textId="77777777" w:rsidTr="00173FF0">
        <w:trPr>
          <w:cantSplit/>
        </w:trPr>
        <w:tc>
          <w:tcPr>
            <w:tcW w:w="6416" w:type="dxa"/>
          </w:tcPr>
          <w:p w14:paraId="48618A8E" w14:textId="77777777" w:rsidR="00173FF0" w:rsidRDefault="00173FF0" w:rsidP="006E1AC9">
            <w:pPr>
              <w:pStyle w:val="Tabletext"/>
            </w:pPr>
            <w:r w:rsidRPr="00E310F2">
              <w:t>4.2 Application of Flight and Duty Limits</w:t>
            </w:r>
          </w:p>
          <w:p w14:paraId="610D4020" w14:textId="77777777" w:rsidR="00173FF0" w:rsidRPr="001772C8" w:rsidRDefault="00173FF0" w:rsidP="006E1AC9">
            <w:pPr>
              <w:pStyle w:val="Tablebullet"/>
            </w:pPr>
            <w:r>
              <w:t>Ensure an understanding of the application of organisational flight and duty time limits.</w:t>
            </w:r>
          </w:p>
        </w:tc>
        <w:tc>
          <w:tcPr>
            <w:tcW w:w="3274" w:type="dxa"/>
          </w:tcPr>
          <w:p w14:paraId="546203F5" w14:textId="77777777" w:rsidR="00173FF0" w:rsidRPr="001772C8" w:rsidRDefault="00173FF0" w:rsidP="006E1AC9">
            <w:r w:rsidRPr="00E310F2">
              <w:t xml:space="preserve">Session </w:t>
            </w:r>
            <w:r>
              <w:t>7</w:t>
            </w:r>
          </w:p>
        </w:tc>
      </w:tr>
      <w:tr w:rsidR="00173FF0" w:rsidRPr="001772C8" w14:paraId="28F72719" w14:textId="77777777" w:rsidTr="00173FF0">
        <w:trPr>
          <w:cantSplit/>
        </w:trPr>
        <w:tc>
          <w:tcPr>
            <w:tcW w:w="6416" w:type="dxa"/>
            <w:tcBorders>
              <w:bottom w:val="single" w:sz="4" w:space="0" w:color="0080A2"/>
            </w:tcBorders>
          </w:tcPr>
          <w:p w14:paraId="35D5EBCF" w14:textId="77777777" w:rsidR="00173FF0" w:rsidRDefault="00173FF0" w:rsidP="006E1AC9">
            <w:pPr>
              <w:pStyle w:val="Tabletext"/>
            </w:pPr>
            <w:r w:rsidRPr="00E310F2">
              <w:t xml:space="preserve">4.3 Fatigue Management processes and </w:t>
            </w:r>
            <w:r>
              <w:t>p</w:t>
            </w:r>
            <w:r w:rsidRPr="00E310F2">
              <w:t>rocedures</w:t>
            </w:r>
          </w:p>
          <w:p w14:paraId="6AC43173" w14:textId="77777777" w:rsidR="00173FF0" w:rsidRPr="001772C8" w:rsidRDefault="00173FF0" w:rsidP="006E1AC9">
            <w:pPr>
              <w:pStyle w:val="Tablebullet"/>
            </w:pPr>
            <w:r w:rsidRPr="005E1A5A">
              <w:t>Develop a</w:t>
            </w:r>
            <w:r w:rsidRPr="00E310F2">
              <w:t xml:space="preserve"> working understanding of organisational fatigue management procedures and processes (including proper use of forms)</w:t>
            </w:r>
            <w:r>
              <w:t>.</w:t>
            </w:r>
          </w:p>
        </w:tc>
        <w:tc>
          <w:tcPr>
            <w:tcW w:w="3274" w:type="dxa"/>
            <w:tcBorders>
              <w:bottom w:val="single" w:sz="4" w:space="0" w:color="0080A2"/>
            </w:tcBorders>
          </w:tcPr>
          <w:p w14:paraId="03A9ED09" w14:textId="77777777" w:rsidR="00173FF0" w:rsidRPr="001772C8" w:rsidRDefault="00173FF0" w:rsidP="006E1AC9">
            <w:r w:rsidRPr="00E310F2">
              <w:t xml:space="preserve">Session </w:t>
            </w:r>
            <w:r>
              <w:t>7</w:t>
            </w:r>
          </w:p>
        </w:tc>
      </w:tr>
      <w:tr w:rsidR="00173FF0" w:rsidRPr="00E310F2" w14:paraId="78F91D45" w14:textId="77777777" w:rsidTr="00173FF0">
        <w:tblPrEx>
          <w:tblBorders>
            <w:left w:val="none" w:sz="0" w:space="0" w:color="auto"/>
            <w:right w:val="none" w:sz="0" w:space="0" w:color="auto"/>
            <w:insideV w:val="none" w:sz="0" w:space="0" w:color="auto"/>
          </w:tblBorders>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416" w:type="dxa"/>
            <w:tcBorders>
              <w:left w:val="single" w:sz="4" w:space="0" w:color="0080A2"/>
              <w:right w:val="single" w:sz="4" w:space="0" w:color="0080A2"/>
            </w:tcBorders>
            <w:shd w:val="clear" w:color="auto" w:fill="FFFFFF" w:themeFill="background1"/>
          </w:tcPr>
          <w:p w14:paraId="2CA39FBB" w14:textId="77777777" w:rsidR="00173FF0" w:rsidRPr="009F5D13" w:rsidRDefault="00173FF0" w:rsidP="006E1AC9">
            <w:pPr>
              <w:pStyle w:val="Tabletext"/>
              <w:rPr>
                <w:b w:val="0"/>
              </w:rPr>
            </w:pPr>
            <w:r w:rsidRPr="009F5D13">
              <w:rPr>
                <w:b w:val="0"/>
              </w:rPr>
              <w:t>4.4 Extension policy and procedures</w:t>
            </w:r>
          </w:p>
          <w:p w14:paraId="1C33A4E0" w14:textId="77777777" w:rsidR="00173FF0" w:rsidRPr="009F5D13" w:rsidRDefault="00173FF0" w:rsidP="006E1AC9">
            <w:pPr>
              <w:pStyle w:val="Tablebullet"/>
            </w:pPr>
            <w:r w:rsidRPr="00006D15">
              <w:rPr>
                <w:b w:val="0"/>
              </w:rPr>
              <w:t>Understand the application of organisational policy and procedure for extensions (and exceedances).</w:t>
            </w:r>
          </w:p>
        </w:tc>
        <w:tc>
          <w:tcPr>
            <w:tcW w:w="3274" w:type="dxa"/>
            <w:tcBorders>
              <w:left w:val="single" w:sz="4" w:space="0" w:color="0080A2"/>
              <w:right w:val="single" w:sz="4" w:space="0" w:color="0080A2"/>
            </w:tcBorders>
            <w:shd w:val="clear" w:color="auto" w:fill="FFFFFF" w:themeFill="background1"/>
          </w:tcPr>
          <w:p w14:paraId="0448D3FC" w14:textId="77777777" w:rsidR="00173FF0" w:rsidRPr="00E310F2" w:rsidRDefault="00173FF0" w:rsidP="006E1AC9">
            <w:pPr>
              <w:pStyle w:val="Tabletext"/>
              <w:cnfStyle w:val="000000100000" w:firstRow="0" w:lastRow="0" w:firstColumn="0" w:lastColumn="0" w:oddVBand="0" w:evenVBand="0" w:oddHBand="1" w:evenHBand="0" w:firstRowFirstColumn="0" w:firstRowLastColumn="0" w:lastRowFirstColumn="0" w:lastRowLastColumn="0"/>
            </w:pPr>
            <w:r w:rsidRPr="00E310F2">
              <w:t>Session 8</w:t>
            </w:r>
          </w:p>
        </w:tc>
      </w:tr>
      <w:tr w:rsidR="00173FF0" w:rsidRPr="001772C8" w14:paraId="3041D20F" w14:textId="77777777" w:rsidTr="00173FF0">
        <w:trPr>
          <w:cantSplit/>
        </w:trPr>
        <w:tc>
          <w:tcPr>
            <w:tcW w:w="6416" w:type="dxa"/>
          </w:tcPr>
          <w:p w14:paraId="07E4DF26" w14:textId="77777777" w:rsidR="00173FF0" w:rsidRDefault="00173FF0" w:rsidP="006E1AC9">
            <w:pPr>
              <w:pStyle w:val="Tabletext"/>
            </w:pPr>
            <w:r w:rsidRPr="00E310F2">
              <w:t>4.</w:t>
            </w:r>
            <w:r>
              <w:t xml:space="preserve">5 </w:t>
            </w:r>
            <w:r w:rsidRPr="00E310F2">
              <w:t>Flight Crew Members’ obligations</w:t>
            </w:r>
          </w:p>
          <w:p w14:paraId="72516AAD" w14:textId="77777777" w:rsidR="00173FF0" w:rsidRPr="001772C8" w:rsidRDefault="00173FF0" w:rsidP="006E1AC9">
            <w:pPr>
              <w:pStyle w:val="Tablebullet"/>
            </w:pPr>
            <w:r>
              <w:t>Deve</w:t>
            </w:r>
            <w:r w:rsidRPr="00E310F2">
              <w:t>lop an awareness of the pilot’s obligations regarding individual fatigue management</w:t>
            </w:r>
            <w:r>
              <w:t>.</w:t>
            </w:r>
          </w:p>
        </w:tc>
        <w:tc>
          <w:tcPr>
            <w:tcW w:w="3274" w:type="dxa"/>
          </w:tcPr>
          <w:p w14:paraId="38765FB1" w14:textId="77777777" w:rsidR="00173FF0" w:rsidRPr="001772C8" w:rsidRDefault="00173FF0" w:rsidP="006E1AC9">
            <w:r>
              <w:t>Session 8</w:t>
            </w:r>
          </w:p>
        </w:tc>
      </w:tr>
      <w:tr w:rsidR="00173FF0" w14:paraId="77C26AF4" w14:textId="77777777" w:rsidTr="00173FF0">
        <w:trPr>
          <w:cantSplit/>
        </w:trPr>
        <w:tc>
          <w:tcPr>
            <w:tcW w:w="6416" w:type="dxa"/>
          </w:tcPr>
          <w:p w14:paraId="68244B3C" w14:textId="77777777" w:rsidR="00173FF0" w:rsidRDefault="00173FF0" w:rsidP="00173FF0">
            <w:pPr>
              <w:pStyle w:val="Tabletext"/>
              <w:numPr>
                <w:ilvl w:val="1"/>
                <w:numId w:val="48"/>
              </w:numPr>
            </w:pPr>
            <w:r w:rsidRPr="004712F4">
              <w:t>Rostering and recording system</w:t>
            </w:r>
          </w:p>
          <w:p w14:paraId="53672911" w14:textId="77777777" w:rsidR="00173FF0" w:rsidRPr="00E310F2" w:rsidRDefault="00173FF0" w:rsidP="006E1AC9">
            <w:pPr>
              <w:pStyle w:val="Tablebullet"/>
            </w:pPr>
            <w:r w:rsidRPr="0096495C">
              <w:t>Understand the use of the organisation’s rostering and recording system.</w:t>
            </w:r>
          </w:p>
        </w:tc>
        <w:tc>
          <w:tcPr>
            <w:tcW w:w="3274" w:type="dxa"/>
          </w:tcPr>
          <w:p w14:paraId="379F5D13" w14:textId="77777777" w:rsidR="00173FF0" w:rsidRDefault="00173FF0" w:rsidP="006E1AC9">
            <w:r>
              <w:t>Session 8</w:t>
            </w:r>
          </w:p>
        </w:tc>
      </w:tr>
    </w:tbl>
    <w:p w14:paraId="6B29BE36" w14:textId="77777777" w:rsidR="007948E4" w:rsidRDefault="007948E4" w:rsidP="007948E4">
      <w:pPr>
        <w:pStyle w:val="Heading3"/>
      </w:pPr>
      <w:bookmarkStart w:id="53" w:name="_Ref33010432"/>
      <w:bookmarkStart w:id="54" w:name="_Ref33012060"/>
      <w:bookmarkStart w:id="55" w:name="_Ref33012071"/>
      <w:bookmarkStart w:id="56" w:name="_Toc34722151"/>
      <w:bookmarkStart w:id="57" w:name="_Toc191553727"/>
      <w:r>
        <w:t>Fatigue hazard identification</w:t>
      </w:r>
      <w:bookmarkEnd w:id="53"/>
      <w:bookmarkEnd w:id="54"/>
      <w:bookmarkEnd w:id="55"/>
      <w:bookmarkEnd w:id="56"/>
      <w:bookmarkEnd w:id="57"/>
    </w:p>
    <w:p w14:paraId="3B731760" w14:textId="77777777" w:rsidR="007948E4" w:rsidRPr="00E310F2" w:rsidRDefault="007948E4" w:rsidP="007948E4">
      <w:r w:rsidRPr="002E584A">
        <w:rPr>
          <w:highlight w:val="green"/>
        </w:rPr>
        <w:t>&lt;XXXX&gt;</w:t>
      </w:r>
      <w:r w:rsidRPr="00E310F2">
        <w:t xml:space="preserve"> will undertake fatigue hazard identification and management, to ensure that pilots can safely operate an aircraft or perform safety related duties and minimise any fatigue risk.</w:t>
      </w:r>
    </w:p>
    <w:p w14:paraId="49549E28" w14:textId="77777777" w:rsidR="007948E4" w:rsidRPr="00E310F2" w:rsidRDefault="007948E4" w:rsidP="007948E4">
      <w:r>
        <w:t>The fatigue hazard identification follows through three</w:t>
      </w:r>
      <w:r w:rsidRPr="00E310F2">
        <w:t xml:space="preserve"> phases and will be an ongoing process</w:t>
      </w:r>
      <w:r>
        <w:t xml:space="preserve">. </w:t>
      </w:r>
      <w:r w:rsidRPr="00E310F2">
        <w:t xml:space="preserve">It will also be used to determine adjustments to prescriptive limits to suit </w:t>
      </w:r>
      <w:r w:rsidRPr="00E310F2">
        <w:rPr>
          <w:highlight w:val="green"/>
        </w:rPr>
        <w:t>&lt;XXXX&gt;’s</w:t>
      </w:r>
      <w:r w:rsidRPr="00E310F2">
        <w:t xml:space="preserve"> operations and circumstances (which will not in any case exceed Appendix </w:t>
      </w:r>
      <w:r>
        <w:t>2</w:t>
      </w:r>
      <w:r w:rsidRPr="00E310F2">
        <w:t xml:space="preserve"> limits)</w:t>
      </w:r>
      <w:r>
        <w:t xml:space="preserve">. </w:t>
      </w:r>
      <w:r w:rsidRPr="00E310F2">
        <w:t>Any proposed operations will be subject to the fatigue hazard identification process before pilots will be permitted to conduct the operation</w:t>
      </w:r>
      <w:r>
        <w:t xml:space="preserve">. </w:t>
      </w:r>
      <w:r w:rsidRPr="00E310F2">
        <w:t>The process may also determine other controls that can be used to minimise fatigue risks.</w:t>
      </w:r>
    </w:p>
    <w:p w14:paraId="4E444E08" w14:textId="77777777" w:rsidR="007948E4" w:rsidRPr="00E310F2" w:rsidRDefault="007948E4" w:rsidP="007948E4">
      <w:r w:rsidRPr="002E584A">
        <w:rPr>
          <w:highlight w:val="green"/>
        </w:rPr>
        <w:t>&lt;XXXX&gt;</w:t>
      </w:r>
      <w:r w:rsidRPr="00E310F2">
        <w:t xml:space="preserve"> will undertake the following hazard identification and risk management phases:</w:t>
      </w:r>
    </w:p>
    <w:p w14:paraId="2D725928" w14:textId="77777777" w:rsidR="007948E4" w:rsidRPr="004D5C82" w:rsidRDefault="007948E4" w:rsidP="007948E4">
      <w:pPr>
        <w:pStyle w:val="Heading4"/>
      </w:pPr>
      <w:r w:rsidRPr="004D5C82">
        <w:t xml:space="preserve">Initial Hazard Identification </w:t>
      </w:r>
    </w:p>
    <w:p w14:paraId="16D31B9D" w14:textId="77777777" w:rsidR="007948E4" w:rsidRPr="00E310F2" w:rsidRDefault="007948E4" w:rsidP="007948E4">
      <w:r w:rsidRPr="00EF5F7B">
        <w:rPr>
          <w:highlight w:val="green"/>
        </w:rPr>
        <w:t>&lt;XXXX&gt;</w:t>
      </w:r>
      <w:r w:rsidRPr="00E310F2">
        <w:t xml:space="preserve"> will identify fatigue hazards that could potentially cause harm to the health and safety of people or damage to plant and equipment</w:t>
      </w:r>
      <w:r>
        <w:t xml:space="preserve">. </w:t>
      </w:r>
      <w:r w:rsidRPr="00E310F2">
        <w:rPr>
          <w:highlight w:val="green"/>
        </w:rPr>
        <w:t>&lt;XXXX&gt;</w:t>
      </w:r>
      <w:r w:rsidRPr="00E310F2">
        <w:t xml:space="preserve"> will work with pilots and other staff to identify fatigue hazards that may occur within the following situations:</w:t>
      </w:r>
    </w:p>
    <w:p w14:paraId="3BD725D6" w14:textId="09CEC786" w:rsidR="007948E4" w:rsidRPr="007948E4" w:rsidRDefault="007948E4" w:rsidP="00FC6CA5">
      <w:pPr>
        <w:pStyle w:val="ListBullet"/>
      </w:pPr>
      <w:r w:rsidRPr="007948E4">
        <w:t>work tasks &amp; how performed (e.g. rostering practices, flying without an autopilot)</w:t>
      </w:r>
    </w:p>
    <w:p w14:paraId="47D34760" w14:textId="5CC92523" w:rsidR="007948E4" w:rsidRPr="007948E4" w:rsidRDefault="007948E4" w:rsidP="00FC6CA5">
      <w:pPr>
        <w:pStyle w:val="ListBullet"/>
      </w:pPr>
      <w:r w:rsidRPr="007948E4">
        <w:t>physical work environment (e.g. hot weather conditions)</w:t>
      </w:r>
    </w:p>
    <w:p w14:paraId="0F661667" w14:textId="2BA2982B" w:rsidR="007948E4" w:rsidRPr="007948E4" w:rsidRDefault="007948E4" w:rsidP="00FC6CA5">
      <w:pPr>
        <w:pStyle w:val="ListBullet"/>
      </w:pPr>
      <w:r w:rsidRPr="007948E4">
        <w:t>use of equipment, material (e.g. NVG operations)</w:t>
      </w:r>
    </w:p>
    <w:p w14:paraId="5A762FCE" w14:textId="29E32352" w:rsidR="007948E4" w:rsidRPr="007948E4" w:rsidRDefault="007948E4" w:rsidP="00FC6CA5">
      <w:pPr>
        <w:pStyle w:val="ListBullet"/>
      </w:pPr>
      <w:r w:rsidRPr="007948E4">
        <w:t>work design and management (e.g. low level flying or limits for newly qualified pilots).</w:t>
      </w:r>
    </w:p>
    <w:p w14:paraId="0314C922" w14:textId="77777777" w:rsidR="007948E4" w:rsidRPr="007948E4" w:rsidRDefault="007948E4" w:rsidP="007948E4">
      <w:pPr>
        <w:pStyle w:val="Normalafterlist"/>
        <w:rPr>
          <w:rFonts w:asciiTheme="minorHAnsi" w:hAnsiTheme="minorHAnsi" w:cstheme="minorHAnsi"/>
          <w:sz w:val="20"/>
          <w:szCs w:val="20"/>
        </w:rPr>
      </w:pPr>
      <w:r w:rsidRPr="007948E4">
        <w:rPr>
          <w:rFonts w:asciiTheme="minorHAnsi" w:hAnsiTheme="minorHAnsi" w:cstheme="minorHAnsi"/>
          <w:sz w:val="20"/>
          <w:szCs w:val="20"/>
          <w:highlight w:val="green"/>
        </w:rPr>
        <w:t xml:space="preserve">&lt;XXXX&gt; </w:t>
      </w:r>
      <w:r w:rsidRPr="007948E4">
        <w:rPr>
          <w:rFonts w:asciiTheme="minorHAnsi" w:hAnsiTheme="minorHAnsi" w:cstheme="minorHAnsi"/>
          <w:sz w:val="20"/>
          <w:szCs w:val="20"/>
        </w:rPr>
        <w:t>may use a number of methods to assist in the process of identifying fatigue hazards and these may include one or more of the following:</w:t>
      </w:r>
    </w:p>
    <w:p w14:paraId="4F74C1EA" w14:textId="77777777" w:rsidR="007948E4" w:rsidRPr="007948E4" w:rsidRDefault="007948E4" w:rsidP="00FC6CA5">
      <w:pPr>
        <w:pStyle w:val="ListBullet"/>
      </w:pPr>
      <w:r w:rsidRPr="007948E4">
        <w:t>pilot’s input from their experience of particular types of operations</w:t>
      </w:r>
    </w:p>
    <w:p w14:paraId="4D40206D" w14:textId="77777777" w:rsidR="007948E4" w:rsidRPr="007948E4" w:rsidRDefault="007948E4" w:rsidP="00FC6CA5">
      <w:pPr>
        <w:pStyle w:val="ListBullet"/>
      </w:pPr>
      <w:r w:rsidRPr="007948E4">
        <w:lastRenderedPageBreak/>
        <w:t xml:space="preserve">any fatigue problems brought to the attention of the Chief Pilot </w:t>
      </w:r>
      <w:r w:rsidRPr="007948E4">
        <w:rPr>
          <w:highlight w:val="green"/>
        </w:rPr>
        <w:t>(or delegated person)</w:t>
      </w:r>
    </w:p>
    <w:p w14:paraId="3028CE17" w14:textId="77777777" w:rsidR="007948E4" w:rsidRPr="007948E4" w:rsidRDefault="007948E4" w:rsidP="00FC6CA5">
      <w:pPr>
        <w:pStyle w:val="ListBullet"/>
      </w:pPr>
      <w:r w:rsidRPr="007948E4">
        <w:t>information from Flight and Duty records, including fatigue reports, extension reports and any reported exceedances</w:t>
      </w:r>
    </w:p>
    <w:p w14:paraId="28770FB0" w14:textId="77777777" w:rsidR="007948E4" w:rsidRPr="007948E4" w:rsidRDefault="007948E4" w:rsidP="00FC6CA5">
      <w:pPr>
        <w:pStyle w:val="ListBullet"/>
      </w:pPr>
      <w:r w:rsidRPr="007948E4">
        <w:t>consulting with colleagues/discussion</w:t>
      </w:r>
    </w:p>
    <w:p w14:paraId="7AA1A9C7" w14:textId="77777777" w:rsidR="007948E4" w:rsidRPr="007948E4" w:rsidRDefault="007948E4" w:rsidP="00FC6CA5">
      <w:pPr>
        <w:pStyle w:val="ListBullet"/>
      </w:pPr>
      <w:r w:rsidRPr="007948E4">
        <w:t>review of standards, procedures and systems (including observations)</w:t>
      </w:r>
    </w:p>
    <w:p w14:paraId="26FB2524" w14:textId="77777777" w:rsidR="007948E4" w:rsidRPr="007948E4" w:rsidRDefault="007948E4" w:rsidP="00FC6CA5">
      <w:pPr>
        <w:pStyle w:val="ListBullet"/>
      </w:pPr>
      <w:r w:rsidRPr="007948E4">
        <w:t>staff surveys or questionnaires (if conducted)</w:t>
      </w:r>
    </w:p>
    <w:p w14:paraId="0BCC94A6" w14:textId="77777777" w:rsidR="007948E4" w:rsidRPr="007948E4" w:rsidRDefault="007948E4" w:rsidP="00FC6CA5">
      <w:pPr>
        <w:pStyle w:val="ListBullet"/>
      </w:pPr>
      <w:r w:rsidRPr="007948E4">
        <w:t>external sources (such as industry specific knowledge sources and industry groups)</w:t>
      </w:r>
    </w:p>
    <w:p w14:paraId="426F4B1E" w14:textId="77777777" w:rsidR="007948E4" w:rsidRPr="007948E4" w:rsidRDefault="007948E4" w:rsidP="00FC6CA5">
      <w:pPr>
        <w:pStyle w:val="ListBullet"/>
      </w:pPr>
      <w:r w:rsidRPr="007948E4">
        <w:t>details from external audits/safety assessments.</w:t>
      </w:r>
    </w:p>
    <w:p w14:paraId="42A19B2F" w14:textId="269F0A10" w:rsidR="007948E4" w:rsidRPr="007948E4" w:rsidRDefault="007948E4" w:rsidP="007948E4">
      <w:pPr>
        <w:pStyle w:val="Normalafterlist"/>
        <w:rPr>
          <w:rFonts w:asciiTheme="minorHAnsi" w:hAnsiTheme="minorHAnsi" w:cstheme="minorHAnsi"/>
          <w:sz w:val="20"/>
          <w:szCs w:val="20"/>
        </w:rPr>
      </w:pPr>
      <w:r w:rsidRPr="007948E4">
        <w:rPr>
          <w:rFonts w:asciiTheme="minorHAnsi" w:hAnsiTheme="minorHAnsi" w:cstheme="minorHAnsi"/>
          <w:sz w:val="20"/>
          <w:szCs w:val="20"/>
          <w:highlight w:val="green"/>
        </w:rPr>
        <w:t xml:space="preserve">&lt;XXXX&gt; </w:t>
      </w:r>
      <w:r w:rsidRPr="007948E4">
        <w:rPr>
          <w:rFonts w:asciiTheme="minorHAnsi" w:hAnsiTheme="minorHAnsi" w:cstheme="minorHAnsi"/>
          <w:sz w:val="20"/>
          <w:szCs w:val="20"/>
        </w:rPr>
        <w:t xml:space="preserve">will take action to minimise or eliminate fatigue risk </w:t>
      </w:r>
      <w:r w:rsidR="00A976AF">
        <w:rPr>
          <w:rFonts w:asciiTheme="minorHAnsi" w:hAnsiTheme="minorHAnsi" w:cstheme="minorHAnsi"/>
          <w:sz w:val="20"/>
          <w:szCs w:val="20"/>
        </w:rPr>
        <w:t>‘</w:t>
      </w:r>
      <w:r w:rsidRPr="007948E4">
        <w:rPr>
          <w:rFonts w:asciiTheme="minorHAnsi" w:hAnsiTheme="minorHAnsi" w:cstheme="minorHAnsi"/>
          <w:sz w:val="20"/>
          <w:szCs w:val="20"/>
        </w:rPr>
        <w:t>as low as reasonably practicable</w:t>
      </w:r>
      <w:r w:rsidR="00A976AF">
        <w:rPr>
          <w:rFonts w:asciiTheme="minorHAnsi" w:hAnsiTheme="minorHAnsi" w:cstheme="minorHAnsi"/>
          <w:sz w:val="20"/>
          <w:szCs w:val="20"/>
        </w:rPr>
        <w:t>’</w:t>
      </w:r>
      <w:r w:rsidRPr="007948E4">
        <w:rPr>
          <w:rFonts w:asciiTheme="minorHAnsi" w:hAnsiTheme="minorHAnsi" w:cstheme="minorHAnsi"/>
          <w:sz w:val="20"/>
          <w:szCs w:val="20"/>
        </w:rPr>
        <w:t xml:space="preserve">. Information gathered through this phase and the following two phases will be used to populate Table </w:t>
      </w:r>
      <w:r w:rsidR="006A4F32">
        <w:rPr>
          <w:rFonts w:asciiTheme="minorHAnsi" w:hAnsiTheme="minorHAnsi" w:cstheme="minorHAnsi"/>
          <w:sz w:val="20"/>
          <w:szCs w:val="20"/>
        </w:rPr>
        <w:t>10</w:t>
      </w:r>
      <w:r w:rsidRPr="007948E4">
        <w:rPr>
          <w:rFonts w:asciiTheme="minorHAnsi" w:hAnsiTheme="minorHAnsi" w:cstheme="minorHAnsi"/>
          <w:sz w:val="20"/>
          <w:szCs w:val="20"/>
        </w:rPr>
        <w:t xml:space="preserve"> </w:t>
      </w:r>
      <w:r w:rsidRPr="007948E4">
        <w:rPr>
          <w:rFonts w:asciiTheme="minorHAnsi" w:hAnsiTheme="minorHAnsi" w:cstheme="minorHAnsi"/>
          <w:sz w:val="20"/>
          <w:szCs w:val="20"/>
          <w:highlight w:val="green"/>
        </w:rPr>
        <w:t>(or an equivalent)</w:t>
      </w:r>
      <w:r w:rsidRPr="007948E4">
        <w:rPr>
          <w:rFonts w:asciiTheme="minorHAnsi" w:hAnsiTheme="minorHAnsi" w:cstheme="minorHAnsi"/>
          <w:sz w:val="20"/>
          <w:szCs w:val="20"/>
        </w:rPr>
        <w:t xml:space="preserve">. </w:t>
      </w:r>
    </w:p>
    <w:p w14:paraId="4CCB3962" w14:textId="30CDE664" w:rsidR="007948E4" w:rsidRPr="00E310F2" w:rsidRDefault="007948E4" w:rsidP="007948E4">
      <w:r>
        <w:t xml:space="preserve">Column 1 in </w:t>
      </w:r>
      <w:r w:rsidRPr="00E310F2">
        <w:t xml:space="preserve">Table </w:t>
      </w:r>
      <w:r w:rsidR="006A4F32">
        <w:t>10</w:t>
      </w:r>
      <w:r w:rsidRPr="00E310F2">
        <w:t xml:space="preserve"> details the hazards identified by the above steps</w:t>
      </w:r>
      <w:r>
        <w:t xml:space="preserve">. </w:t>
      </w:r>
      <w:r w:rsidRPr="00E310F2">
        <w:t xml:space="preserve">Any existing controls (such as legislation) will be entered into the table (column 2). This column will also include any other controls that could reasonably be considered as acting to manage the fatigue risk such as workload on the ground, the temperature, noise and vibration, hunger and hydration. </w:t>
      </w:r>
      <w:r>
        <w:t>Column 3 designates whether the hazard is still present and / or reduced.</w:t>
      </w:r>
    </w:p>
    <w:p w14:paraId="2B65403E" w14:textId="10D33437" w:rsidR="007948E4" w:rsidRPr="00E310F2" w:rsidRDefault="007948E4" w:rsidP="007948E4">
      <w:r>
        <w:t xml:space="preserve">Further risk management controls (especially limit adjustment) to manage the risk </w:t>
      </w:r>
      <w:r w:rsidR="00A976AF">
        <w:t>‘</w:t>
      </w:r>
      <w:r>
        <w:t>as low as reasonably practicable</w:t>
      </w:r>
      <w:r w:rsidR="00A976AF">
        <w:t>’</w:t>
      </w:r>
      <w:r>
        <w:t xml:space="preserve"> will be found in column 4. </w:t>
      </w:r>
      <w:r w:rsidRPr="00E310F2">
        <w:t xml:space="preserve">It is important to consider any informal controls that are being used and consider whether they need to be made more formal (documented) as an additional control to ensure they are reliably applied. The information in column </w:t>
      </w:r>
      <w:r>
        <w:t>4</w:t>
      </w:r>
      <w:r w:rsidRPr="00E310F2">
        <w:t xml:space="preserve"> should then be considered for adequacy and a decision made as to whether any limits such as those in in Section </w:t>
      </w:r>
      <w:r>
        <w:fldChar w:fldCharType="begin"/>
      </w:r>
      <w:r>
        <w:instrText xml:space="preserve"> REF _Ref33001375 \r \h </w:instrText>
      </w:r>
      <w:r>
        <w:fldChar w:fldCharType="separate"/>
      </w:r>
      <w:r w:rsidR="00471945">
        <w:rPr>
          <w:b/>
          <w:bCs/>
          <w:lang w:val="en-US"/>
        </w:rPr>
        <w:t>Error! Reference source not found.</w:t>
      </w:r>
      <w:r>
        <w:fldChar w:fldCharType="end"/>
      </w:r>
      <w:r w:rsidRPr="00E310F2">
        <w:t xml:space="preserve"> Duty </w:t>
      </w:r>
      <w:r w:rsidR="00FA3595">
        <w:t>t</w:t>
      </w:r>
      <w:r w:rsidRPr="00E310F2">
        <w:t xml:space="preserve">ime FDP, </w:t>
      </w:r>
      <w:r w:rsidR="00FA3595">
        <w:t>f</w:t>
      </w:r>
      <w:r w:rsidRPr="00E310F2">
        <w:t xml:space="preserve">light </w:t>
      </w:r>
      <w:r w:rsidR="00FA3595">
        <w:t>t</w:t>
      </w:r>
      <w:r w:rsidRPr="00E310F2">
        <w:t xml:space="preserve">ime and </w:t>
      </w:r>
      <w:r w:rsidR="00FA3595">
        <w:t>c</w:t>
      </w:r>
      <w:r w:rsidRPr="00E310F2">
        <w:t>umulative limits need to be adjusted.</w:t>
      </w:r>
      <w:r>
        <w:t xml:space="preserve"> Column 5 designates whether the hazard remains and/or is further reduced with the mitigation(s).</w:t>
      </w:r>
    </w:p>
    <w:p w14:paraId="665E439E" w14:textId="77777777" w:rsidR="007948E4" w:rsidRPr="00E310F2" w:rsidRDefault="007948E4" w:rsidP="007948E4">
      <w:r>
        <w:t>To ensure monitoring and evaluation of the risk management procedures, a responsible person will be assigned for each entry and any further policy or pract</w:t>
      </w:r>
      <w:r w:rsidRPr="00E310F2">
        <w:t xml:space="preserve">ice considerations will be entered into column </w:t>
      </w:r>
      <w:r>
        <w:t>6.</w:t>
      </w:r>
    </w:p>
    <w:p w14:paraId="4954EDF9" w14:textId="6F58BB88" w:rsidR="007948E4" w:rsidRPr="00E310F2" w:rsidRDefault="007948E4" w:rsidP="007948E4">
      <w:r>
        <w:t xml:space="preserve">The major outcome of this initial phase is to identify </w:t>
      </w:r>
      <w:r w:rsidRPr="00E310F2">
        <w:t>hazards and recommend any mitigations required.</w:t>
      </w:r>
    </w:p>
    <w:p w14:paraId="5A3A40AC" w14:textId="77777777" w:rsidR="007948E4" w:rsidRPr="00E310F2" w:rsidRDefault="007948E4" w:rsidP="007948E4">
      <w:r w:rsidRPr="00F9422D">
        <w:rPr>
          <w:rStyle w:val="Strong"/>
        </w:rPr>
        <w:t>Incident</w:t>
      </w:r>
      <w:r>
        <w:rPr>
          <w:rStyle w:val="Strong"/>
        </w:rPr>
        <w:t>s</w:t>
      </w:r>
      <w:r w:rsidRPr="00F9422D">
        <w:rPr>
          <w:rStyle w:val="Strong"/>
        </w:rPr>
        <w:t>:</w:t>
      </w:r>
      <w:r>
        <w:t xml:space="preserve"> </w:t>
      </w:r>
      <w:r w:rsidRPr="00E310F2">
        <w:rPr>
          <w:highlight w:val="green"/>
        </w:rPr>
        <w:t xml:space="preserve">&lt;XXXX&gt; </w:t>
      </w:r>
      <w:r w:rsidRPr="00E310F2">
        <w:t>will analyse reports received through the incident and/or fatigue occurrence or extension reporting systems for root causes (the ‘why’ of a situation)</w:t>
      </w:r>
      <w:r>
        <w:t xml:space="preserve">. </w:t>
      </w:r>
    </w:p>
    <w:p w14:paraId="07CFF0D0" w14:textId="77777777" w:rsidR="007948E4" w:rsidRPr="00E310F2" w:rsidRDefault="007948E4" w:rsidP="007948E4">
      <w:r>
        <w:t>The results of this analysis may</w:t>
      </w:r>
      <w:r w:rsidRPr="00E310F2">
        <w:t xml:space="preserve"> identif</w:t>
      </w:r>
      <w:r>
        <w:t xml:space="preserve">y new </w:t>
      </w:r>
      <w:r w:rsidRPr="00E310F2">
        <w:t xml:space="preserve">fatigue hazards or </w:t>
      </w:r>
      <w:r>
        <w:t xml:space="preserve">lead to </w:t>
      </w:r>
      <w:r w:rsidRPr="00E310F2">
        <w:t>amend</w:t>
      </w:r>
      <w:r>
        <w:t>ing</w:t>
      </w:r>
      <w:r w:rsidRPr="00E310F2">
        <w:t xml:space="preserve"> existing fatigue risk mitigation</w:t>
      </w:r>
      <w:r>
        <w:t xml:space="preserve">. </w:t>
      </w:r>
    </w:p>
    <w:p w14:paraId="4F56055F" w14:textId="5CFD990A" w:rsidR="007948E4" w:rsidRPr="00E310F2" w:rsidRDefault="007948E4" w:rsidP="007948E4">
      <w:r>
        <w:t>These results must be entered into Table</w:t>
      </w:r>
      <w:r w:rsidR="004C4D58">
        <w:t xml:space="preserve"> </w:t>
      </w:r>
      <w:r w:rsidR="006A4F32">
        <w:t>10</w:t>
      </w:r>
      <w:r>
        <w:t xml:space="preserve"> (and may have a reference linking them back to the specific </w:t>
      </w:r>
      <w:r w:rsidRPr="00E310F2">
        <w:t>report).</w:t>
      </w:r>
    </w:p>
    <w:p w14:paraId="3218F4FD" w14:textId="0E50D8B2" w:rsidR="007948E4" w:rsidRPr="00E310F2" w:rsidRDefault="007948E4" w:rsidP="007948E4">
      <w:r>
        <w:t>(Refer Section</w:t>
      </w:r>
      <w:r w:rsidR="004C4D58">
        <w:t>s</w:t>
      </w:r>
      <w:r>
        <w:t xml:space="preserve"> </w:t>
      </w:r>
      <w:r>
        <w:fldChar w:fldCharType="begin"/>
      </w:r>
      <w:r>
        <w:instrText xml:space="preserve"> REF _Ref33001394 \r \h </w:instrText>
      </w:r>
      <w:r>
        <w:fldChar w:fldCharType="separate"/>
      </w:r>
      <w:r w:rsidR="00471945">
        <w:rPr>
          <w:b/>
          <w:bCs/>
          <w:lang w:val="en-US"/>
        </w:rPr>
        <w:t>Error! Reference source not found.</w:t>
      </w:r>
      <w:r>
        <w:fldChar w:fldCharType="end"/>
      </w:r>
      <w:r>
        <w:t xml:space="preserve"> Reporting</w:t>
      </w:r>
      <w:r w:rsidR="004C4D58">
        <w:t xml:space="preserve"> and </w:t>
      </w:r>
      <w:r w:rsidRPr="00E310F2">
        <w:t>1</w:t>
      </w:r>
      <w:r>
        <w:t>.2.13.2</w:t>
      </w:r>
      <w:r w:rsidRPr="00E310F2">
        <w:t xml:space="preserve"> Extensions</w:t>
      </w:r>
      <w:r>
        <w:t>)</w:t>
      </w:r>
      <w:r w:rsidRPr="00E310F2">
        <w:t>.</w:t>
      </w:r>
    </w:p>
    <w:p w14:paraId="027B61D5" w14:textId="1714FD7F" w:rsidR="007948E4" w:rsidRPr="00E310F2" w:rsidRDefault="007948E4" w:rsidP="007948E4">
      <w:r w:rsidRPr="00F9422D">
        <w:rPr>
          <w:rStyle w:val="Strong"/>
        </w:rPr>
        <w:t>Annual Review and Significant Change:</w:t>
      </w:r>
      <w:r w:rsidRPr="00E310F2">
        <w:t xml:space="preserve"> At this time the fatigue management approach (including hazard identification and risk mitigation) is reviewed and amended where necessary. Refer to Section </w:t>
      </w:r>
      <w:r>
        <w:t>1.1</w:t>
      </w:r>
      <w:r w:rsidRPr="00E310F2">
        <w:t xml:space="preserve"> Fatigue </w:t>
      </w:r>
      <w:r>
        <w:t>m</w:t>
      </w:r>
      <w:r w:rsidRPr="00E310F2">
        <w:t xml:space="preserve">anagement </w:t>
      </w:r>
      <w:r>
        <w:t>p</w:t>
      </w:r>
      <w:r w:rsidRPr="00E310F2">
        <w:t>olicy.</w:t>
      </w:r>
    </w:p>
    <w:p w14:paraId="5264ECA3" w14:textId="77777777" w:rsidR="007948E4" w:rsidRPr="00E310F2" w:rsidRDefault="007948E4" w:rsidP="007948E4">
      <w:r w:rsidRPr="00EF5F7B">
        <w:rPr>
          <w:highlight w:val="green"/>
        </w:rPr>
        <w:t>&lt;XXXX&gt;</w:t>
      </w:r>
      <w:r w:rsidRPr="00E310F2">
        <w:t xml:space="preserve"> will meet with all pilots and staff (or provide a way for their input into the process) every 12 months (at a minimum) and will discuss:</w:t>
      </w:r>
    </w:p>
    <w:p w14:paraId="04D71545" w14:textId="77777777" w:rsidR="007948E4" w:rsidRPr="007948E4" w:rsidRDefault="007948E4" w:rsidP="007948E4">
      <w:pPr>
        <w:pStyle w:val="CASADotPoint1"/>
        <w:rPr>
          <w:rFonts w:asciiTheme="minorHAnsi" w:hAnsiTheme="minorHAnsi" w:cstheme="minorHAnsi"/>
          <w:sz w:val="20"/>
          <w:szCs w:val="20"/>
        </w:rPr>
      </w:pPr>
      <w:r w:rsidRPr="007948E4">
        <w:rPr>
          <w:rFonts w:asciiTheme="minorHAnsi" w:hAnsiTheme="minorHAnsi" w:cstheme="minorHAnsi"/>
          <w:sz w:val="20"/>
          <w:szCs w:val="20"/>
        </w:rPr>
        <w:t>a summary of fatigue reports including specific mention of more significant reports and all hazards identified and mitigation actions since the last review</w:t>
      </w:r>
    </w:p>
    <w:p w14:paraId="4A579956" w14:textId="77777777" w:rsidR="007948E4" w:rsidRPr="007948E4" w:rsidRDefault="007948E4" w:rsidP="007948E4">
      <w:pPr>
        <w:pStyle w:val="CASADotPoint1"/>
        <w:rPr>
          <w:rFonts w:asciiTheme="minorHAnsi" w:hAnsiTheme="minorHAnsi" w:cstheme="minorHAnsi"/>
          <w:sz w:val="20"/>
          <w:szCs w:val="20"/>
        </w:rPr>
      </w:pPr>
      <w:r w:rsidRPr="007948E4">
        <w:rPr>
          <w:rFonts w:asciiTheme="minorHAnsi" w:hAnsiTheme="minorHAnsi" w:cstheme="minorHAnsi"/>
          <w:sz w:val="20"/>
          <w:szCs w:val="20"/>
        </w:rPr>
        <w:t xml:space="preserve">fatigue Risk Management controls – general review of adequacy </w:t>
      </w:r>
    </w:p>
    <w:p w14:paraId="1DA24499" w14:textId="77777777" w:rsidR="007948E4" w:rsidRPr="007948E4" w:rsidRDefault="007948E4" w:rsidP="007948E4">
      <w:pPr>
        <w:pStyle w:val="CASADotPoint1"/>
        <w:rPr>
          <w:rFonts w:asciiTheme="minorHAnsi" w:hAnsiTheme="minorHAnsi" w:cstheme="minorHAnsi"/>
          <w:sz w:val="20"/>
          <w:szCs w:val="20"/>
        </w:rPr>
      </w:pPr>
      <w:r w:rsidRPr="007948E4">
        <w:rPr>
          <w:rFonts w:asciiTheme="minorHAnsi" w:hAnsiTheme="minorHAnsi" w:cstheme="minorHAnsi"/>
          <w:sz w:val="20"/>
          <w:szCs w:val="20"/>
        </w:rPr>
        <w:t xml:space="preserve">review all limits (as defined in Section 1.2.3) as set by </w:t>
      </w:r>
      <w:r w:rsidRPr="007948E4">
        <w:rPr>
          <w:rFonts w:asciiTheme="minorHAnsi" w:hAnsiTheme="minorHAnsi" w:cstheme="minorHAnsi"/>
          <w:sz w:val="20"/>
          <w:szCs w:val="20"/>
          <w:highlight w:val="green"/>
        </w:rPr>
        <w:t>&lt;XXXX&gt;</w:t>
      </w:r>
      <w:r w:rsidRPr="007948E4">
        <w:rPr>
          <w:rFonts w:asciiTheme="minorHAnsi" w:hAnsiTheme="minorHAnsi" w:cstheme="minorHAnsi"/>
          <w:sz w:val="20"/>
          <w:szCs w:val="20"/>
        </w:rPr>
        <w:t xml:space="preserve"> - review adequacy</w:t>
      </w:r>
    </w:p>
    <w:p w14:paraId="752E5894" w14:textId="77777777" w:rsidR="007948E4" w:rsidRPr="007948E4" w:rsidRDefault="007948E4" w:rsidP="007948E4">
      <w:pPr>
        <w:pStyle w:val="CASADotPoint1"/>
        <w:rPr>
          <w:rFonts w:asciiTheme="minorHAnsi" w:hAnsiTheme="minorHAnsi" w:cstheme="minorHAnsi"/>
          <w:sz w:val="20"/>
          <w:szCs w:val="20"/>
        </w:rPr>
      </w:pPr>
      <w:r w:rsidRPr="007948E4">
        <w:rPr>
          <w:rFonts w:asciiTheme="minorHAnsi" w:hAnsiTheme="minorHAnsi" w:cstheme="minorHAnsi"/>
          <w:sz w:val="20"/>
          <w:szCs w:val="20"/>
        </w:rPr>
        <w:t>accommodation – Any issues or required improvements</w:t>
      </w:r>
    </w:p>
    <w:p w14:paraId="0E090C0C" w14:textId="77777777" w:rsidR="007948E4" w:rsidRPr="007948E4" w:rsidRDefault="007948E4" w:rsidP="007948E4">
      <w:pPr>
        <w:pStyle w:val="CASADotPoint1"/>
        <w:rPr>
          <w:rFonts w:asciiTheme="minorHAnsi" w:hAnsiTheme="minorHAnsi" w:cstheme="minorHAnsi"/>
          <w:sz w:val="20"/>
          <w:szCs w:val="20"/>
        </w:rPr>
      </w:pPr>
      <w:r w:rsidRPr="007948E4">
        <w:rPr>
          <w:rFonts w:asciiTheme="minorHAnsi" w:hAnsiTheme="minorHAnsi" w:cstheme="minorHAnsi"/>
          <w:sz w:val="20"/>
          <w:szCs w:val="20"/>
        </w:rPr>
        <w:t>extension Reports – review procedures and improvement recommendations that could be made</w:t>
      </w:r>
    </w:p>
    <w:p w14:paraId="0C1FD997" w14:textId="77777777" w:rsidR="007948E4" w:rsidRPr="007948E4" w:rsidRDefault="007948E4" w:rsidP="007948E4">
      <w:pPr>
        <w:pStyle w:val="CASADotPoint1"/>
        <w:rPr>
          <w:rFonts w:asciiTheme="minorHAnsi" w:hAnsiTheme="minorHAnsi" w:cstheme="minorHAnsi"/>
          <w:sz w:val="20"/>
          <w:szCs w:val="20"/>
        </w:rPr>
      </w:pPr>
      <w:r w:rsidRPr="007948E4">
        <w:rPr>
          <w:rFonts w:asciiTheme="minorHAnsi" w:hAnsiTheme="minorHAnsi" w:cstheme="minorHAnsi"/>
          <w:sz w:val="20"/>
          <w:szCs w:val="20"/>
        </w:rPr>
        <w:t>communication Protocols – Improvement recommendations</w:t>
      </w:r>
    </w:p>
    <w:p w14:paraId="3CEB364B" w14:textId="77777777" w:rsidR="007948E4" w:rsidRPr="007948E4" w:rsidRDefault="007948E4" w:rsidP="007948E4">
      <w:pPr>
        <w:pStyle w:val="CASADotPoint1"/>
        <w:rPr>
          <w:rFonts w:asciiTheme="minorHAnsi" w:hAnsiTheme="minorHAnsi" w:cstheme="minorHAnsi"/>
          <w:sz w:val="20"/>
          <w:szCs w:val="20"/>
        </w:rPr>
      </w:pPr>
      <w:r w:rsidRPr="007948E4">
        <w:rPr>
          <w:rFonts w:asciiTheme="minorHAnsi" w:hAnsiTheme="minorHAnsi" w:cstheme="minorHAnsi"/>
          <w:sz w:val="20"/>
          <w:szCs w:val="20"/>
        </w:rPr>
        <w:t>hazard Identification process – review adequacy.</w:t>
      </w:r>
    </w:p>
    <w:p w14:paraId="268EBD2E" w14:textId="77777777" w:rsidR="007948E4" w:rsidRPr="007948E4" w:rsidRDefault="007948E4" w:rsidP="007948E4">
      <w:pPr>
        <w:pStyle w:val="Normalafterlist"/>
        <w:rPr>
          <w:rFonts w:asciiTheme="minorHAnsi" w:hAnsiTheme="minorHAnsi" w:cstheme="minorHAnsi"/>
          <w:sz w:val="20"/>
          <w:szCs w:val="20"/>
        </w:rPr>
      </w:pPr>
      <w:r w:rsidRPr="007948E4">
        <w:rPr>
          <w:rFonts w:asciiTheme="minorHAnsi" w:hAnsiTheme="minorHAnsi" w:cstheme="minorHAnsi"/>
          <w:sz w:val="20"/>
          <w:szCs w:val="20"/>
        </w:rPr>
        <w:lastRenderedPageBreak/>
        <w:t>This review will also occur when there are significant operational changes including those affecting rostering, the introduction of new aircraft types, new operational areas or routes, new training methods or the introduction of new technology.</w:t>
      </w:r>
    </w:p>
    <w:p w14:paraId="4CFC50B2" w14:textId="4FE3530A" w:rsidR="007948E4" w:rsidRPr="007948E4" w:rsidRDefault="007948E4" w:rsidP="007948E4">
      <w:pPr>
        <w:rPr>
          <w:rFonts w:cstheme="minorHAnsi"/>
        </w:rPr>
      </w:pPr>
      <w:r w:rsidRPr="007948E4">
        <w:rPr>
          <w:rFonts w:cstheme="minorHAnsi"/>
        </w:rPr>
        <w:t>Records from the Fatigue Hazard Identification Phases and associated reviews will be kept with the flight and duty records (Section 1.2.12 Recording flight and duty times).</w:t>
      </w:r>
    </w:p>
    <w:p w14:paraId="33E4B80A" w14:textId="06B0A558" w:rsidR="00CF6E86" w:rsidRPr="007948E4" w:rsidRDefault="007948E4" w:rsidP="007948E4">
      <w:pPr>
        <w:rPr>
          <w:rFonts w:cstheme="minorHAnsi"/>
        </w:rPr>
      </w:pPr>
      <w:r w:rsidRPr="007948E4">
        <w:rPr>
          <w:rFonts w:cstheme="minorHAnsi"/>
        </w:rPr>
        <w:t>The table and analysis form part of the Flight and Duty Records</w:t>
      </w:r>
    </w:p>
    <w:p w14:paraId="739B9941" w14:textId="77777777" w:rsidR="00CF6E86" w:rsidRPr="007948E4" w:rsidRDefault="00CF6E86" w:rsidP="00927187">
      <w:pPr>
        <w:rPr>
          <w:rFonts w:cstheme="minorHAnsi"/>
        </w:rPr>
      </w:pPr>
    </w:p>
    <w:p w14:paraId="1CE4C83A" w14:textId="77777777" w:rsidR="007948E4" w:rsidRDefault="007948E4" w:rsidP="00927187">
      <w:pPr>
        <w:sectPr w:rsidR="007948E4" w:rsidSect="006D1F05">
          <w:headerReference w:type="default" r:id="rId19"/>
          <w:footerReference w:type="default" r:id="rId20"/>
          <w:pgSz w:w="11906" w:h="16838" w:code="9"/>
          <w:pgMar w:top="1134" w:right="1134" w:bottom="1134" w:left="1134" w:header="567" w:footer="567" w:gutter="0"/>
          <w:cols w:space="708"/>
          <w:docGrid w:linePitch="360"/>
        </w:sectPr>
      </w:pPr>
    </w:p>
    <w:p w14:paraId="6DBE3384" w14:textId="72701435" w:rsidR="000F7648" w:rsidRDefault="000F7648" w:rsidP="000F7648">
      <w:pPr>
        <w:pStyle w:val="Caption"/>
        <w:keepNext/>
      </w:pPr>
      <w:r>
        <w:lastRenderedPageBreak/>
        <w:t xml:space="preserve">Table </w:t>
      </w:r>
      <w:r>
        <w:fldChar w:fldCharType="begin"/>
      </w:r>
      <w:r>
        <w:instrText xml:space="preserve"> SEQ Table \* ARABIC </w:instrText>
      </w:r>
      <w:r>
        <w:fldChar w:fldCharType="separate"/>
      </w:r>
      <w:r w:rsidR="00471945">
        <w:rPr>
          <w:noProof/>
        </w:rPr>
        <w:t>10</w:t>
      </w:r>
      <w:r>
        <w:fldChar w:fldCharType="end"/>
      </w:r>
      <w:r>
        <w:t xml:space="preserve"> </w:t>
      </w:r>
      <w:r w:rsidRPr="00C11066">
        <w:t xml:space="preserve">Fatigue </w:t>
      </w:r>
      <w:r>
        <w:t>h</w:t>
      </w:r>
      <w:r w:rsidRPr="00C11066">
        <w:t xml:space="preserve">azard </w:t>
      </w:r>
      <w:r>
        <w:t>i</w:t>
      </w:r>
      <w:r w:rsidRPr="00C11066">
        <w:t xml:space="preserve">dentification </w:t>
      </w:r>
      <w:r>
        <w:t>r</w:t>
      </w:r>
      <w:r w:rsidRPr="00C11066">
        <w:t>egister</w:t>
      </w:r>
    </w:p>
    <w:tbl>
      <w:tblPr>
        <w:tblStyle w:val="SDPMtable"/>
        <w:tblW w:w="13320" w:type="dxa"/>
        <w:tblBorders>
          <w:top w:val="single" w:sz="4" w:space="0" w:color="0080A2" w:themeColor="accent2"/>
          <w:left w:val="single" w:sz="4" w:space="0" w:color="0080A2" w:themeColor="accent2"/>
          <w:bottom w:val="single" w:sz="4" w:space="0" w:color="0080A2" w:themeColor="accent2"/>
          <w:right w:val="single" w:sz="4" w:space="0" w:color="0080A2" w:themeColor="accent2"/>
          <w:insideH w:val="single" w:sz="4" w:space="0" w:color="0080A2" w:themeColor="accent2"/>
          <w:insideV w:val="single" w:sz="4" w:space="0" w:color="0080A2" w:themeColor="accent2"/>
        </w:tblBorders>
        <w:tblLook w:val="04A0" w:firstRow="1" w:lastRow="0" w:firstColumn="1" w:lastColumn="0" w:noHBand="0" w:noVBand="1"/>
        <w:tblCaption w:val="Table 6. Cumulative limits on flight and duty times"/>
        <w:tblDescription w:val="Table identifying limits on flight and duty times"/>
      </w:tblPr>
      <w:tblGrid>
        <w:gridCol w:w="1919"/>
        <w:gridCol w:w="1439"/>
        <w:gridCol w:w="2344"/>
        <w:gridCol w:w="1536"/>
        <w:gridCol w:w="2348"/>
        <w:gridCol w:w="3734"/>
      </w:tblGrid>
      <w:tr w:rsidR="00A557AC" w:rsidRPr="0038092E" w14:paraId="1C163497" w14:textId="77777777" w:rsidTr="006E1AC9">
        <w:trPr>
          <w:cnfStyle w:val="100000000000" w:firstRow="1" w:lastRow="0" w:firstColumn="0" w:lastColumn="0" w:oddVBand="0" w:evenVBand="0" w:oddHBand="0" w:evenHBand="0" w:firstRowFirstColumn="0" w:firstRowLastColumn="0" w:lastRowFirstColumn="0" w:lastRowLastColumn="0"/>
          <w:cantSplit/>
        </w:trPr>
        <w:tc>
          <w:tcPr>
            <w:tcW w:w="1919" w:type="dxa"/>
            <w:shd w:val="clear" w:color="auto" w:fill="0080A2" w:themeFill="accent2"/>
          </w:tcPr>
          <w:p w14:paraId="4DEAE969" w14:textId="77777777" w:rsidR="00A557AC" w:rsidRPr="0038092E" w:rsidRDefault="00A557AC" w:rsidP="006E1AC9">
            <w:pPr>
              <w:pStyle w:val="TableHeader"/>
              <w:rPr>
                <w:b w:val="0"/>
                <w:bCs/>
                <w:color w:val="FFFFFF" w:themeColor="background1"/>
                <w:sz w:val="20"/>
                <w:szCs w:val="20"/>
              </w:rPr>
            </w:pPr>
            <w:r w:rsidRPr="0038092E">
              <w:rPr>
                <w:bCs/>
                <w:color w:val="FFFFFF" w:themeColor="background1"/>
                <w:sz w:val="20"/>
                <w:szCs w:val="20"/>
              </w:rPr>
              <w:t xml:space="preserve">Identified </w:t>
            </w:r>
            <w:r>
              <w:rPr>
                <w:bCs/>
                <w:color w:val="FFFFFF" w:themeColor="background1"/>
                <w:sz w:val="20"/>
                <w:szCs w:val="20"/>
              </w:rPr>
              <w:t>f</w:t>
            </w:r>
            <w:r w:rsidRPr="0038092E">
              <w:rPr>
                <w:bCs/>
                <w:color w:val="FFFFFF" w:themeColor="background1"/>
                <w:sz w:val="20"/>
                <w:szCs w:val="20"/>
              </w:rPr>
              <w:t xml:space="preserve">atigued </w:t>
            </w:r>
            <w:r>
              <w:rPr>
                <w:bCs/>
                <w:color w:val="FFFFFF" w:themeColor="background1"/>
                <w:sz w:val="20"/>
                <w:szCs w:val="20"/>
              </w:rPr>
              <w:t>h</w:t>
            </w:r>
            <w:r w:rsidRPr="0038092E">
              <w:rPr>
                <w:bCs/>
                <w:color w:val="FFFFFF" w:themeColor="background1"/>
                <w:sz w:val="20"/>
                <w:szCs w:val="20"/>
              </w:rPr>
              <w:t>azard (date recorded)</w:t>
            </w:r>
          </w:p>
        </w:tc>
        <w:tc>
          <w:tcPr>
            <w:tcW w:w="1439" w:type="dxa"/>
            <w:shd w:val="clear" w:color="auto" w:fill="0080A2" w:themeFill="accent2"/>
          </w:tcPr>
          <w:p w14:paraId="48093D28" w14:textId="77777777" w:rsidR="00A557AC" w:rsidRPr="0038092E" w:rsidRDefault="00A557AC" w:rsidP="006E1AC9">
            <w:pPr>
              <w:pStyle w:val="TableHeader"/>
              <w:rPr>
                <w:b w:val="0"/>
                <w:bCs/>
                <w:color w:val="FFFFFF" w:themeColor="background1"/>
                <w:sz w:val="20"/>
                <w:szCs w:val="20"/>
              </w:rPr>
            </w:pPr>
            <w:r w:rsidRPr="0038092E">
              <w:rPr>
                <w:bCs/>
                <w:color w:val="FFFFFF" w:themeColor="background1"/>
                <w:sz w:val="20"/>
                <w:szCs w:val="20"/>
              </w:rPr>
              <w:t xml:space="preserve">Existing </w:t>
            </w:r>
            <w:r>
              <w:rPr>
                <w:bCs/>
                <w:color w:val="FFFFFF" w:themeColor="background1"/>
                <w:sz w:val="20"/>
                <w:szCs w:val="20"/>
              </w:rPr>
              <w:t>c</w:t>
            </w:r>
            <w:r w:rsidRPr="0038092E">
              <w:rPr>
                <w:bCs/>
                <w:color w:val="FFFFFF" w:themeColor="background1"/>
                <w:sz w:val="20"/>
                <w:szCs w:val="20"/>
              </w:rPr>
              <w:t>ontrols</w:t>
            </w:r>
          </w:p>
        </w:tc>
        <w:tc>
          <w:tcPr>
            <w:tcW w:w="2344" w:type="dxa"/>
            <w:shd w:val="clear" w:color="auto" w:fill="0080A2" w:themeFill="accent2"/>
          </w:tcPr>
          <w:p w14:paraId="257C0378" w14:textId="77777777" w:rsidR="00A557AC" w:rsidRPr="0038092E" w:rsidRDefault="00A557AC" w:rsidP="006E1AC9">
            <w:pPr>
              <w:pStyle w:val="TableHeader"/>
              <w:rPr>
                <w:b w:val="0"/>
                <w:bCs/>
                <w:color w:val="FFFFFF" w:themeColor="background1"/>
                <w:sz w:val="20"/>
                <w:szCs w:val="20"/>
              </w:rPr>
            </w:pPr>
            <w:r w:rsidRPr="0038092E">
              <w:rPr>
                <w:bCs/>
                <w:color w:val="FFFFFF" w:themeColor="background1"/>
                <w:sz w:val="20"/>
                <w:szCs w:val="20"/>
              </w:rPr>
              <w:t>Hazard still present Yes/No/Diminished?</w:t>
            </w:r>
          </w:p>
        </w:tc>
        <w:tc>
          <w:tcPr>
            <w:tcW w:w="1536" w:type="dxa"/>
            <w:shd w:val="clear" w:color="auto" w:fill="0080A2" w:themeFill="accent2"/>
          </w:tcPr>
          <w:p w14:paraId="219DE791" w14:textId="77777777" w:rsidR="00A557AC" w:rsidRPr="0038092E" w:rsidRDefault="00A557AC" w:rsidP="006E1AC9">
            <w:pPr>
              <w:pStyle w:val="TableHeader"/>
              <w:rPr>
                <w:b w:val="0"/>
                <w:bCs/>
                <w:color w:val="FFFFFF" w:themeColor="background1"/>
                <w:sz w:val="20"/>
                <w:szCs w:val="20"/>
              </w:rPr>
            </w:pPr>
            <w:r w:rsidRPr="0038092E">
              <w:rPr>
                <w:bCs/>
                <w:color w:val="FFFFFF" w:themeColor="background1"/>
                <w:sz w:val="20"/>
                <w:szCs w:val="20"/>
              </w:rPr>
              <w:t>Additional mitigations</w:t>
            </w:r>
          </w:p>
        </w:tc>
        <w:tc>
          <w:tcPr>
            <w:tcW w:w="2348" w:type="dxa"/>
            <w:shd w:val="clear" w:color="auto" w:fill="0080A2" w:themeFill="accent2"/>
          </w:tcPr>
          <w:p w14:paraId="41C95867" w14:textId="77777777" w:rsidR="00A557AC" w:rsidRPr="0038092E" w:rsidRDefault="00A557AC" w:rsidP="006E1AC9">
            <w:pPr>
              <w:pStyle w:val="TableHeader"/>
              <w:rPr>
                <w:b w:val="0"/>
                <w:bCs/>
                <w:color w:val="FFFFFF" w:themeColor="background1"/>
                <w:sz w:val="20"/>
                <w:szCs w:val="20"/>
              </w:rPr>
            </w:pPr>
            <w:r w:rsidRPr="0038092E">
              <w:rPr>
                <w:bCs/>
                <w:color w:val="FFFFFF" w:themeColor="background1"/>
                <w:sz w:val="20"/>
                <w:szCs w:val="20"/>
              </w:rPr>
              <w:t>Hazard still present Yes/No/Diminished?</w:t>
            </w:r>
          </w:p>
        </w:tc>
        <w:tc>
          <w:tcPr>
            <w:tcW w:w="3734" w:type="dxa"/>
            <w:shd w:val="clear" w:color="auto" w:fill="0080A2" w:themeFill="accent2"/>
          </w:tcPr>
          <w:p w14:paraId="64514022" w14:textId="77777777" w:rsidR="00A557AC" w:rsidRPr="0038092E" w:rsidRDefault="00A557AC" w:rsidP="006E1AC9">
            <w:pPr>
              <w:pStyle w:val="TableHeader"/>
              <w:rPr>
                <w:b w:val="0"/>
                <w:bCs/>
                <w:color w:val="FFFFFF" w:themeColor="background1"/>
                <w:sz w:val="20"/>
                <w:szCs w:val="20"/>
              </w:rPr>
            </w:pPr>
            <w:r w:rsidRPr="0038092E">
              <w:rPr>
                <w:bCs/>
                <w:color w:val="FFFFFF" w:themeColor="background1"/>
                <w:sz w:val="20"/>
                <w:szCs w:val="20"/>
              </w:rPr>
              <w:t xml:space="preserve">Responsible </w:t>
            </w:r>
            <w:r>
              <w:rPr>
                <w:bCs/>
                <w:color w:val="FFFFFF" w:themeColor="background1"/>
                <w:sz w:val="20"/>
                <w:szCs w:val="20"/>
              </w:rPr>
              <w:t>p</w:t>
            </w:r>
            <w:r w:rsidRPr="0038092E">
              <w:rPr>
                <w:bCs/>
                <w:color w:val="FFFFFF" w:themeColor="background1"/>
                <w:sz w:val="20"/>
                <w:szCs w:val="20"/>
              </w:rPr>
              <w:t xml:space="preserve">erson and </w:t>
            </w:r>
            <w:r>
              <w:rPr>
                <w:bCs/>
                <w:color w:val="FFFFFF" w:themeColor="background1"/>
                <w:sz w:val="20"/>
                <w:szCs w:val="20"/>
              </w:rPr>
              <w:t>p</w:t>
            </w:r>
            <w:r w:rsidRPr="0038092E">
              <w:rPr>
                <w:bCs/>
                <w:color w:val="FFFFFF" w:themeColor="background1"/>
                <w:sz w:val="20"/>
                <w:szCs w:val="20"/>
              </w:rPr>
              <w:t xml:space="preserve">olicies and </w:t>
            </w:r>
            <w:r>
              <w:rPr>
                <w:bCs/>
                <w:color w:val="FFFFFF" w:themeColor="background1"/>
                <w:sz w:val="20"/>
                <w:szCs w:val="20"/>
              </w:rPr>
              <w:t>p</w:t>
            </w:r>
            <w:r w:rsidRPr="0038092E">
              <w:rPr>
                <w:bCs/>
                <w:color w:val="FFFFFF" w:themeColor="background1"/>
                <w:sz w:val="20"/>
                <w:szCs w:val="20"/>
              </w:rPr>
              <w:t xml:space="preserve">ractice </w:t>
            </w:r>
            <w:r>
              <w:rPr>
                <w:bCs/>
                <w:color w:val="FFFFFF" w:themeColor="background1"/>
                <w:sz w:val="20"/>
                <w:szCs w:val="20"/>
              </w:rPr>
              <w:t>c</w:t>
            </w:r>
            <w:r w:rsidRPr="0038092E">
              <w:rPr>
                <w:bCs/>
                <w:color w:val="FFFFFF" w:themeColor="background1"/>
                <w:sz w:val="20"/>
                <w:szCs w:val="20"/>
              </w:rPr>
              <w:t>onsiderations</w:t>
            </w:r>
          </w:p>
        </w:tc>
      </w:tr>
      <w:tr w:rsidR="00A557AC" w:rsidRPr="00DF2558" w14:paraId="590AD196" w14:textId="77777777" w:rsidTr="006E1AC9">
        <w:trPr>
          <w:cantSplit/>
        </w:trPr>
        <w:tc>
          <w:tcPr>
            <w:tcW w:w="1919" w:type="dxa"/>
          </w:tcPr>
          <w:p w14:paraId="1AEC4F56" w14:textId="77777777" w:rsidR="00A557AC" w:rsidRPr="00E9261E" w:rsidRDefault="00A557AC" w:rsidP="006E1AC9">
            <w:pPr>
              <w:pStyle w:val="Tabletext"/>
              <w:rPr>
                <w:rStyle w:val="Authorexampletext"/>
                <w:color w:val="000000"/>
              </w:rPr>
            </w:pPr>
            <w:r w:rsidRPr="00687119">
              <w:t>Insufficient or disrupted sleep prior to duty period</w:t>
            </w:r>
            <w:r w:rsidRPr="007125EE">
              <w:t xml:space="preserve"> </w:t>
            </w:r>
          </w:p>
        </w:tc>
        <w:tc>
          <w:tcPr>
            <w:tcW w:w="1439" w:type="dxa"/>
          </w:tcPr>
          <w:p w14:paraId="76AC5ED8" w14:textId="77777777" w:rsidR="00A557AC" w:rsidRPr="007125EE" w:rsidRDefault="00A557AC" w:rsidP="006E1AC9">
            <w:r w:rsidRPr="00687119">
              <w:t>Report fatigued</w:t>
            </w:r>
          </w:p>
          <w:p w14:paraId="4DBF850C" w14:textId="77777777" w:rsidR="00A557AC" w:rsidRPr="00AA3434" w:rsidRDefault="00A557AC" w:rsidP="006E1AC9">
            <w:pPr>
              <w:rPr>
                <w:sz w:val="16"/>
                <w:szCs w:val="16"/>
              </w:rPr>
            </w:pPr>
          </w:p>
          <w:p w14:paraId="475FEB82" w14:textId="77777777" w:rsidR="00A557AC" w:rsidRPr="00DF2558" w:rsidRDefault="00A557AC" w:rsidP="006E1AC9">
            <w:pPr>
              <w:pStyle w:val="Tabletext"/>
              <w:rPr>
                <w:rStyle w:val="italics"/>
                <w:i w:val="0"/>
                <w:iCs w:val="0"/>
              </w:rPr>
            </w:pPr>
            <w:r w:rsidRPr="00687119">
              <w:t>Fatigue Training</w:t>
            </w:r>
          </w:p>
        </w:tc>
        <w:tc>
          <w:tcPr>
            <w:tcW w:w="2344" w:type="dxa"/>
          </w:tcPr>
          <w:p w14:paraId="45DAC560" w14:textId="77777777" w:rsidR="00A557AC" w:rsidRPr="00F55FF0" w:rsidRDefault="00A557AC" w:rsidP="006E1AC9">
            <w:pPr>
              <w:pStyle w:val="Tabletext"/>
              <w:rPr>
                <w:highlight w:val="green"/>
              </w:rPr>
            </w:pPr>
            <w:r w:rsidRPr="00687119">
              <w:t>Yes</w:t>
            </w:r>
          </w:p>
        </w:tc>
        <w:tc>
          <w:tcPr>
            <w:tcW w:w="1536" w:type="dxa"/>
          </w:tcPr>
          <w:p w14:paraId="74D2C3F8" w14:textId="77777777" w:rsidR="00A557AC" w:rsidRPr="007125EE" w:rsidRDefault="00A557AC" w:rsidP="006E1AC9">
            <w:r w:rsidRPr="00687119">
              <w:t>Controlled rest</w:t>
            </w:r>
          </w:p>
          <w:p w14:paraId="54B507F7" w14:textId="77777777" w:rsidR="00A557AC" w:rsidRPr="00AA3434" w:rsidRDefault="00A557AC" w:rsidP="006E1AC9">
            <w:pPr>
              <w:rPr>
                <w:sz w:val="16"/>
                <w:szCs w:val="16"/>
              </w:rPr>
            </w:pPr>
          </w:p>
          <w:p w14:paraId="3FFF66C6" w14:textId="77777777" w:rsidR="00A557AC" w:rsidRPr="00F55FF0" w:rsidRDefault="00A557AC" w:rsidP="006E1AC9">
            <w:pPr>
              <w:rPr>
                <w:highlight w:val="green"/>
              </w:rPr>
            </w:pPr>
            <w:r w:rsidRPr="00687119">
              <w:t>Caffeine</w:t>
            </w:r>
          </w:p>
        </w:tc>
        <w:tc>
          <w:tcPr>
            <w:tcW w:w="2348" w:type="dxa"/>
          </w:tcPr>
          <w:p w14:paraId="44167DD1" w14:textId="77777777" w:rsidR="00A557AC" w:rsidRPr="00F55FF0" w:rsidRDefault="00A557AC" w:rsidP="006E1AC9">
            <w:pPr>
              <w:pStyle w:val="Tabletext"/>
              <w:rPr>
                <w:highlight w:val="green"/>
              </w:rPr>
            </w:pPr>
            <w:r w:rsidRPr="00687119">
              <w:t>D</w:t>
            </w:r>
            <w:r w:rsidRPr="007125EE">
              <w:t xml:space="preserve">iminished. </w:t>
            </w:r>
          </w:p>
        </w:tc>
        <w:tc>
          <w:tcPr>
            <w:tcW w:w="3734" w:type="dxa"/>
          </w:tcPr>
          <w:p w14:paraId="2DE58422" w14:textId="77777777" w:rsidR="00A557AC" w:rsidRPr="00F55FF0" w:rsidRDefault="00A557AC" w:rsidP="006E1AC9">
            <w:pPr>
              <w:pStyle w:val="Tabletext"/>
              <w:rPr>
                <w:highlight w:val="green"/>
              </w:rPr>
            </w:pPr>
            <w:r>
              <w:t xml:space="preserve">Operations </w:t>
            </w:r>
            <w:r w:rsidRPr="0090309C">
              <w:t>Manager to monitor fatigue reports. FCM survey to be conducted 6 months after the additional mitigations are introduced</w:t>
            </w:r>
            <w:r w:rsidRPr="007125EE">
              <w:t>.</w:t>
            </w:r>
          </w:p>
        </w:tc>
      </w:tr>
      <w:tr w:rsidR="00A557AC" w:rsidRPr="00DF2558" w14:paraId="24C62EF7" w14:textId="77777777" w:rsidTr="006E1AC9">
        <w:trPr>
          <w:cantSplit/>
        </w:trPr>
        <w:tc>
          <w:tcPr>
            <w:tcW w:w="1919" w:type="dxa"/>
          </w:tcPr>
          <w:p w14:paraId="0F173B0A" w14:textId="77777777" w:rsidR="00A557AC" w:rsidRDefault="00A557AC" w:rsidP="006E1AC9">
            <w:r>
              <w:t>Extreme</w:t>
            </w:r>
          </w:p>
          <w:p w14:paraId="0940B66B" w14:textId="77777777" w:rsidR="00A557AC" w:rsidRPr="00E9261E" w:rsidRDefault="00A557AC" w:rsidP="006E1AC9">
            <w:pPr>
              <w:pStyle w:val="Tabletext"/>
              <w:rPr>
                <w:rStyle w:val="Authorexampletext"/>
                <w:color w:val="000000"/>
              </w:rPr>
            </w:pPr>
            <w:r>
              <w:t>temperatures</w:t>
            </w:r>
            <w:r w:rsidRPr="00E55DC4">
              <w:t>/</w:t>
            </w:r>
            <w:r>
              <w:br/>
            </w:r>
            <w:r w:rsidRPr="00E55DC4">
              <w:t xml:space="preserve">humidity </w:t>
            </w:r>
          </w:p>
        </w:tc>
        <w:tc>
          <w:tcPr>
            <w:tcW w:w="1439" w:type="dxa"/>
          </w:tcPr>
          <w:p w14:paraId="6DF32D18" w14:textId="59EA3846" w:rsidR="00A557AC" w:rsidRPr="00DF2558" w:rsidRDefault="008946AE" w:rsidP="006E1AC9">
            <w:pPr>
              <w:pStyle w:val="Tabletext"/>
              <w:rPr>
                <w:rStyle w:val="italics"/>
                <w:i w:val="0"/>
                <w:iCs w:val="0"/>
              </w:rPr>
            </w:pPr>
            <w:r>
              <w:t>Fatigue Training including recognition of symptoms of dehydration</w:t>
            </w:r>
          </w:p>
        </w:tc>
        <w:tc>
          <w:tcPr>
            <w:tcW w:w="2344" w:type="dxa"/>
          </w:tcPr>
          <w:p w14:paraId="2515E88F" w14:textId="77777777" w:rsidR="00A557AC" w:rsidRPr="00F55FF0" w:rsidRDefault="00A557AC" w:rsidP="006E1AC9">
            <w:pPr>
              <w:pStyle w:val="Tabletext"/>
              <w:rPr>
                <w:highlight w:val="green"/>
              </w:rPr>
            </w:pPr>
            <w:r>
              <w:t>Diminished</w:t>
            </w:r>
          </w:p>
        </w:tc>
        <w:tc>
          <w:tcPr>
            <w:tcW w:w="1536" w:type="dxa"/>
          </w:tcPr>
          <w:p w14:paraId="54876CB9" w14:textId="77777777" w:rsidR="00A557AC" w:rsidRPr="00E55DC4" w:rsidRDefault="00A557AC" w:rsidP="006E1AC9">
            <w:r>
              <w:t xml:space="preserve">Rest intervals between </w:t>
            </w:r>
            <w:r w:rsidRPr="00E55DC4">
              <w:t>sectors conducted in air-conditioned rest facilities</w:t>
            </w:r>
          </w:p>
          <w:p w14:paraId="6A62C694" w14:textId="77777777" w:rsidR="00A557AC" w:rsidRPr="00AA3434" w:rsidRDefault="00A557AC" w:rsidP="006E1AC9">
            <w:pPr>
              <w:rPr>
                <w:sz w:val="16"/>
                <w:szCs w:val="16"/>
              </w:rPr>
            </w:pPr>
          </w:p>
          <w:p w14:paraId="6A68FFA5" w14:textId="640EB399" w:rsidR="00A557AC" w:rsidRPr="00F55FF0" w:rsidRDefault="0098055F" w:rsidP="006E1AC9">
            <w:pPr>
              <w:pStyle w:val="Tabletext"/>
              <w:rPr>
                <w:highlight w:val="green"/>
              </w:rPr>
            </w:pPr>
            <w:r>
              <w:t>Ensure availability of</w:t>
            </w:r>
            <w:r w:rsidRPr="00E47FAC">
              <w:t xml:space="preserve"> hydration with electrolyte drinks</w:t>
            </w:r>
          </w:p>
        </w:tc>
        <w:tc>
          <w:tcPr>
            <w:tcW w:w="2348" w:type="dxa"/>
          </w:tcPr>
          <w:p w14:paraId="59243BA6" w14:textId="77777777" w:rsidR="00A557AC" w:rsidRDefault="00A557AC" w:rsidP="006E1AC9">
            <w:pPr>
              <w:pStyle w:val="Tabletext"/>
            </w:pPr>
            <w:r>
              <w:t>Diminished</w:t>
            </w:r>
            <w:r w:rsidRPr="00E55DC4">
              <w:t xml:space="preserve"> to acceptable levels</w:t>
            </w:r>
          </w:p>
          <w:p w14:paraId="5E113FEC" w14:textId="77777777" w:rsidR="00A557AC" w:rsidRPr="00AA3434" w:rsidRDefault="00A557AC" w:rsidP="006E1AC9">
            <w:pPr>
              <w:rPr>
                <w:sz w:val="16"/>
                <w:szCs w:val="16"/>
              </w:rPr>
            </w:pPr>
          </w:p>
          <w:p w14:paraId="56CE1ACC" w14:textId="77777777" w:rsidR="00A557AC" w:rsidRPr="00F55FF0" w:rsidRDefault="00A557AC" w:rsidP="006E1AC9">
            <w:pPr>
              <w:pStyle w:val="Tabletext"/>
              <w:rPr>
                <w:highlight w:val="green"/>
              </w:rPr>
            </w:pPr>
            <w:r>
              <w:t xml:space="preserve">Hazard </w:t>
            </w:r>
            <w:r w:rsidRPr="00E55DC4">
              <w:t>for operations in high temperatures does not exist for operations between April and November (base specific)</w:t>
            </w:r>
          </w:p>
        </w:tc>
        <w:tc>
          <w:tcPr>
            <w:tcW w:w="3734" w:type="dxa"/>
          </w:tcPr>
          <w:p w14:paraId="3BE6EAB0" w14:textId="54E5FE4D" w:rsidR="00A557AC" w:rsidRPr="00F55FF0" w:rsidRDefault="0098055F" w:rsidP="006E1AC9">
            <w:pPr>
              <w:pStyle w:val="Tabletext"/>
              <w:rPr>
                <w:highlight w:val="green"/>
              </w:rPr>
            </w:pPr>
            <w:r>
              <w:t>Operations Manager</w:t>
            </w:r>
          </w:p>
        </w:tc>
      </w:tr>
      <w:tr w:rsidR="00A557AC" w:rsidRPr="00DF2558" w14:paraId="29AFDBC0" w14:textId="77777777" w:rsidTr="006E1AC9">
        <w:trPr>
          <w:cantSplit/>
        </w:trPr>
        <w:tc>
          <w:tcPr>
            <w:tcW w:w="1919" w:type="dxa"/>
          </w:tcPr>
          <w:p w14:paraId="62048914" w14:textId="77777777" w:rsidR="00A557AC" w:rsidRPr="00E9261E" w:rsidRDefault="00A557AC" w:rsidP="006E1AC9">
            <w:pPr>
              <w:pStyle w:val="Tabletext"/>
              <w:rPr>
                <w:rStyle w:val="Authorexampletext"/>
                <w:color w:val="000000"/>
              </w:rPr>
            </w:pPr>
            <w:r w:rsidRPr="000A6CFA">
              <w:t xml:space="preserve">High </w:t>
            </w:r>
            <w:r>
              <w:t>n</w:t>
            </w:r>
            <w:r w:rsidRPr="007125EE">
              <w:t xml:space="preserve">oise levels </w:t>
            </w:r>
          </w:p>
        </w:tc>
        <w:tc>
          <w:tcPr>
            <w:tcW w:w="1439" w:type="dxa"/>
          </w:tcPr>
          <w:p w14:paraId="630BABD1" w14:textId="77777777" w:rsidR="00A557AC" w:rsidRPr="00DF2558" w:rsidRDefault="00A557AC" w:rsidP="006E1AC9">
            <w:pPr>
              <w:pStyle w:val="Tabletext"/>
              <w:rPr>
                <w:rStyle w:val="italics"/>
                <w:i w:val="0"/>
                <w:iCs w:val="0"/>
              </w:rPr>
            </w:pPr>
            <w:r w:rsidRPr="000A6CFA">
              <w:t xml:space="preserve">Mandatory use </w:t>
            </w:r>
            <w:r w:rsidRPr="0090309C">
              <w:t xml:space="preserve">headsets (Ops manual ref </w:t>
            </w:r>
            <w:r w:rsidRPr="0090309C">
              <w:rPr>
                <w:highlight w:val="green"/>
              </w:rPr>
              <w:t>XXXX</w:t>
            </w:r>
            <w:r w:rsidRPr="0090309C">
              <w:t>)</w:t>
            </w:r>
          </w:p>
        </w:tc>
        <w:tc>
          <w:tcPr>
            <w:tcW w:w="2344" w:type="dxa"/>
          </w:tcPr>
          <w:p w14:paraId="51CB4BD0" w14:textId="77777777" w:rsidR="00A557AC" w:rsidRPr="00F55FF0" w:rsidRDefault="00A557AC" w:rsidP="006E1AC9">
            <w:pPr>
              <w:pStyle w:val="Tabletext"/>
              <w:rPr>
                <w:highlight w:val="green"/>
              </w:rPr>
            </w:pPr>
            <w:r>
              <w:t>Diminished</w:t>
            </w:r>
          </w:p>
        </w:tc>
        <w:tc>
          <w:tcPr>
            <w:tcW w:w="1536" w:type="dxa"/>
          </w:tcPr>
          <w:p w14:paraId="7F285110" w14:textId="77777777" w:rsidR="00A557AC" w:rsidRPr="00F55FF0" w:rsidRDefault="00A557AC" w:rsidP="006E1AC9">
            <w:pPr>
              <w:pStyle w:val="Tabletext"/>
              <w:rPr>
                <w:highlight w:val="green"/>
              </w:rPr>
            </w:pPr>
            <w:r w:rsidRPr="009D0013">
              <w:t>Upgrade headsets to be noise cancelling</w:t>
            </w:r>
          </w:p>
        </w:tc>
        <w:tc>
          <w:tcPr>
            <w:tcW w:w="2348" w:type="dxa"/>
          </w:tcPr>
          <w:p w14:paraId="48BABF3C" w14:textId="77777777" w:rsidR="00A557AC" w:rsidRPr="00F55FF0" w:rsidRDefault="00A557AC" w:rsidP="006E1AC9">
            <w:pPr>
              <w:pStyle w:val="Tabletext"/>
              <w:rPr>
                <w:highlight w:val="green"/>
              </w:rPr>
            </w:pPr>
            <w:r>
              <w:t>No</w:t>
            </w:r>
            <w:r w:rsidRPr="007125EE">
              <w:t xml:space="preserve"> – noise reduced to normal range</w:t>
            </w:r>
          </w:p>
        </w:tc>
        <w:tc>
          <w:tcPr>
            <w:tcW w:w="3734" w:type="dxa"/>
          </w:tcPr>
          <w:p w14:paraId="3F473458" w14:textId="77777777" w:rsidR="00A557AC" w:rsidRPr="00F55FF0" w:rsidRDefault="00A557AC" w:rsidP="006E1AC9">
            <w:pPr>
              <w:pStyle w:val="Tabletext"/>
              <w:rPr>
                <w:highlight w:val="green"/>
              </w:rPr>
            </w:pPr>
            <w:r>
              <w:t xml:space="preserve">Chief Pilot </w:t>
            </w:r>
            <w:r w:rsidRPr="007125EE">
              <w:t>– amend Ops manual policy</w:t>
            </w:r>
          </w:p>
        </w:tc>
      </w:tr>
      <w:tr w:rsidR="00A557AC" w:rsidRPr="00DF2558" w14:paraId="62F7D796" w14:textId="77777777" w:rsidTr="006E1AC9">
        <w:trPr>
          <w:cantSplit/>
        </w:trPr>
        <w:tc>
          <w:tcPr>
            <w:tcW w:w="1919" w:type="dxa"/>
          </w:tcPr>
          <w:p w14:paraId="5A8E2F0A" w14:textId="44449E66" w:rsidR="00A557AC" w:rsidRDefault="004906E3" w:rsidP="006E1AC9">
            <w:pPr>
              <w:pStyle w:val="Tabletext"/>
            </w:pPr>
            <w:r w:rsidRPr="004906E3">
              <w:t>High in-flight workload</w:t>
            </w:r>
          </w:p>
        </w:tc>
        <w:tc>
          <w:tcPr>
            <w:tcW w:w="1439" w:type="dxa"/>
          </w:tcPr>
          <w:p w14:paraId="4D4241CD" w14:textId="77777777" w:rsidR="00ED772C" w:rsidRDefault="00ED772C" w:rsidP="00ED772C">
            <w:r>
              <w:t>Appropriate training</w:t>
            </w:r>
          </w:p>
          <w:p w14:paraId="01E34711" w14:textId="77777777" w:rsidR="00ED772C" w:rsidRDefault="00ED772C" w:rsidP="00ED772C"/>
          <w:p w14:paraId="3D98FDC4" w14:textId="072A18BE" w:rsidR="00A557AC" w:rsidRDefault="00ED772C" w:rsidP="00ED772C">
            <w:r>
              <w:t>Few FDP's include maximum flight hours</w:t>
            </w:r>
          </w:p>
        </w:tc>
        <w:tc>
          <w:tcPr>
            <w:tcW w:w="2344" w:type="dxa"/>
          </w:tcPr>
          <w:p w14:paraId="314C2531" w14:textId="51685AF5" w:rsidR="00A557AC" w:rsidRDefault="00ED772C" w:rsidP="006E1AC9">
            <w:pPr>
              <w:pStyle w:val="Tabletext"/>
            </w:pPr>
            <w:r w:rsidRPr="00ED772C">
              <w:t>Diminished</w:t>
            </w:r>
          </w:p>
        </w:tc>
        <w:tc>
          <w:tcPr>
            <w:tcW w:w="1536" w:type="dxa"/>
          </w:tcPr>
          <w:p w14:paraId="58347B41" w14:textId="77777777" w:rsidR="00B41731" w:rsidRDefault="00B41731" w:rsidP="00B41731">
            <w:r>
              <w:t>Increased rest intervals between sectors.</w:t>
            </w:r>
          </w:p>
          <w:p w14:paraId="145ECD7A" w14:textId="77777777" w:rsidR="00B41731" w:rsidRDefault="00B41731" w:rsidP="00B41731"/>
          <w:p w14:paraId="64D8A654" w14:textId="70694AF2" w:rsidR="00A557AC" w:rsidRDefault="00B41731" w:rsidP="00B41731">
            <w:r>
              <w:t>Reduce flight hours to XX for inexperienced FCM's</w:t>
            </w:r>
          </w:p>
        </w:tc>
        <w:tc>
          <w:tcPr>
            <w:tcW w:w="2348" w:type="dxa"/>
          </w:tcPr>
          <w:p w14:paraId="6671DC53" w14:textId="1218F625" w:rsidR="00A557AC" w:rsidRDefault="00B1045B" w:rsidP="006E1AC9">
            <w:pPr>
              <w:pStyle w:val="Tabletext"/>
            </w:pPr>
            <w:r w:rsidRPr="00B1045B">
              <w:t>Diminished but requires monitoring</w:t>
            </w:r>
          </w:p>
        </w:tc>
        <w:tc>
          <w:tcPr>
            <w:tcW w:w="3734" w:type="dxa"/>
          </w:tcPr>
          <w:p w14:paraId="035B5C7D" w14:textId="12FD75B5" w:rsidR="00A557AC" w:rsidRDefault="000F7648" w:rsidP="006E1AC9">
            <w:pPr>
              <w:pStyle w:val="Tabletext"/>
            </w:pPr>
            <w:r w:rsidRPr="000F7648">
              <w:t>Chief Pilot to monitor flight hours per FDP</w:t>
            </w:r>
          </w:p>
        </w:tc>
      </w:tr>
    </w:tbl>
    <w:p w14:paraId="1DD696AC" w14:textId="77777777" w:rsidR="00CF6E86" w:rsidRDefault="00CF6E86" w:rsidP="00927187"/>
    <w:p w14:paraId="0DD2F470" w14:textId="77777777" w:rsidR="001E7011" w:rsidRDefault="001E7011" w:rsidP="00927187">
      <w:pPr>
        <w:sectPr w:rsidR="001E7011" w:rsidSect="007948E4">
          <w:headerReference w:type="default" r:id="rId21"/>
          <w:footerReference w:type="default" r:id="rId22"/>
          <w:pgSz w:w="16838" w:h="11906" w:orient="landscape" w:code="9"/>
          <w:pgMar w:top="1134" w:right="1134" w:bottom="1134" w:left="1134" w:header="567" w:footer="567" w:gutter="0"/>
          <w:cols w:space="708"/>
          <w:docGrid w:linePitch="360"/>
        </w:sectPr>
      </w:pPr>
    </w:p>
    <w:p w14:paraId="4F8A4154" w14:textId="1E1E107B" w:rsidR="00A67C8F" w:rsidRPr="000F7648" w:rsidRDefault="00A67C8F" w:rsidP="000F7648">
      <w:pPr>
        <w:rPr>
          <w:b/>
          <w:bCs/>
          <w:color w:val="AC2C0C"/>
        </w:rPr>
      </w:pPr>
      <w:r w:rsidRPr="000F7648">
        <w:rPr>
          <w:b/>
          <w:bCs/>
          <w:color w:val="AC2C0C"/>
        </w:rPr>
        <w:lastRenderedPageBreak/>
        <w:t>Note</w:t>
      </w:r>
      <w:r w:rsidR="000F7648">
        <w:rPr>
          <w:b/>
          <w:bCs/>
          <w:color w:val="AC2C0C"/>
        </w:rPr>
        <w:t>s</w:t>
      </w:r>
      <w:r w:rsidRPr="000F7648">
        <w:rPr>
          <w:b/>
          <w:bCs/>
          <w:color w:val="AC2C0C"/>
        </w:rPr>
        <w:t>:</w:t>
      </w:r>
    </w:p>
    <w:p w14:paraId="05F91826" w14:textId="77777777" w:rsidR="00A67C8F" w:rsidRPr="000F7648" w:rsidRDefault="00A67C8F" w:rsidP="002E0F4B">
      <w:pPr>
        <w:ind w:left="1134" w:hanging="567"/>
        <w:rPr>
          <w:color w:val="AC2C0C"/>
        </w:rPr>
      </w:pPr>
      <w:r w:rsidRPr="000F7648">
        <w:rPr>
          <w:color w:val="AC2C0C"/>
        </w:rPr>
        <w:t>1</w:t>
      </w:r>
      <w:r w:rsidRPr="000F7648">
        <w:rPr>
          <w:color w:val="AC2C0C"/>
        </w:rPr>
        <w:tab/>
        <w:t>Required to manage fatigue risk in the Operator’s operations. Any adjustment to a limit would need to be reflected in the appropriate place in the fatigue management limits and CASA notified of the change. Operators do not need to wait for a response from CASA before operating to the new limit. Operators can make such changes whenever they feel it is required as long as they do not exceed a limit in CAO 48.1 Instrument 2019 (in this case Appendix 5A).</w:t>
      </w:r>
    </w:p>
    <w:p w14:paraId="40201B1C" w14:textId="77777777" w:rsidR="00A67C8F" w:rsidRPr="000F7648" w:rsidRDefault="00A67C8F" w:rsidP="002E0F4B">
      <w:pPr>
        <w:ind w:left="1134" w:hanging="567"/>
        <w:rPr>
          <w:color w:val="AC2C0C"/>
        </w:rPr>
      </w:pPr>
      <w:r w:rsidRPr="000F7648">
        <w:rPr>
          <w:color w:val="AC2C0C"/>
        </w:rPr>
        <w:t>2.</w:t>
      </w:r>
      <w:r w:rsidRPr="000F7648">
        <w:rPr>
          <w:color w:val="AC2C0C"/>
        </w:rPr>
        <w:tab/>
        <w:t>The hazard identification and mitigation process would be contained in the SMS for those operators operating within an SMS and this section should refer to the applicable section of the SMS.</w:t>
      </w:r>
    </w:p>
    <w:p w14:paraId="2ABCC895" w14:textId="77777777" w:rsidR="00A67C8F" w:rsidRPr="000F7648" w:rsidRDefault="00A67C8F" w:rsidP="002E0F4B">
      <w:pPr>
        <w:ind w:left="1134" w:hanging="567"/>
        <w:rPr>
          <w:color w:val="AC2C0C"/>
        </w:rPr>
      </w:pPr>
      <w:r w:rsidRPr="000F7648">
        <w:rPr>
          <w:color w:val="AC2C0C"/>
        </w:rPr>
        <w:t>3.</w:t>
      </w:r>
      <w:r w:rsidRPr="000F7648">
        <w:rPr>
          <w:color w:val="AC2C0C"/>
        </w:rPr>
        <w:tab/>
        <w:t>For those without an SMS, CAAP 48-1 Appendix F provides examples and guidance in this area.</w:t>
      </w:r>
    </w:p>
    <w:p w14:paraId="2767B394" w14:textId="72CED327" w:rsidR="00A67C8F" w:rsidRPr="000F7648" w:rsidRDefault="00A67C8F" w:rsidP="002E0F4B">
      <w:pPr>
        <w:ind w:left="1134" w:hanging="567"/>
        <w:rPr>
          <w:color w:val="AC2C0C"/>
        </w:rPr>
      </w:pPr>
      <w:r w:rsidRPr="000F7648">
        <w:rPr>
          <w:color w:val="AC2C0C"/>
        </w:rPr>
        <w:t>4.</w:t>
      </w:r>
      <w:r w:rsidRPr="000F7648">
        <w:rPr>
          <w:color w:val="AC2C0C"/>
        </w:rPr>
        <w:tab/>
        <w:t xml:space="preserve">The Table </w:t>
      </w:r>
      <w:r w:rsidR="006A4F32">
        <w:rPr>
          <w:color w:val="AC2C0C"/>
        </w:rPr>
        <w:t>10</w:t>
      </w:r>
      <w:r w:rsidRPr="000F7648">
        <w:rPr>
          <w:color w:val="AC2C0C"/>
        </w:rPr>
        <w:t xml:space="preserve"> or similar, may be captured and stored elsewhere and referred to in this manual so as to avoid the need to notify of minor updates. </w:t>
      </w:r>
    </w:p>
    <w:p w14:paraId="6668E95B" w14:textId="77777777" w:rsidR="004736D9" w:rsidRDefault="004736D9" w:rsidP="004736D9">
      <w:pPr>
        <w:pStyle w:val="Heading3"/>
      </w:pPr>
      <w:bookmarkStart w:id="58" w:name="_Ref33010812"/>
      <w:bookmarkStart w:id="59" w:name="_Ref33011886"/>
      <w:bookmarkStart w:id="60" w:name="_Toc34722152"/>
      <w:bookmarkStart w:id="61" w:name="_Toc191553728"/>
      <w:r>
        <w:t>Flight and duty records</w:t>
      </w:r>
      <w:bookmarkEnd w:id="58"/>
      <w:bookmarkEnd w:id="59"/>
      <w:bookmarkEnd w:id="60"/>
      <w:bookmarkEnd w:id="61"/>
    </w:p>
    <w:p w14:paraId="61CD34C7" w14:textId="77777777" w:rsidR="004736D9" w:rsidRPr="000813C3" w:rsidRDefault="004736D9" w:rsidP="004736D9">
      <w:r>
        <w:t>Flight and Duty Records include all details relevant to the rostering and fatigue management system and specifically include:</w:t>
      </w:r>
    </w:p>
    <w:p w14:paraId="186EA5A4" w14:textId="77777777" w:rsidR="004736D9" w:rsidRPr="004736D9" w:rsidRDefault="004736D9" w:rsidP="002E0F4B">
      <w:pPr>
        <w:pStyle w:val="ListBullet"/>
      </w:pPr>
      <w:r w:rsidRPr="004736D9">
        <w:t>rosters planned and achieved</w:t>
      </w:r>
    </w:p>
    <w:p w14:paraId="67D534E8" w14:textId="77777777" w:rsidR="004736D9" w:rsidRPr="004736D9" w:rsidRDefault="004736D9" w:rsidP="002E0F4B">
      <w:pPr>
        <w:pStyle w:val="ListBullet"/>
      </w:pPr>
      <w:r w:rsidRPr="004736D9">
        <w:t>fatigue Occurrence Reports</w:t>
      </w:r>
    </w:p>
    <w:p w14:paraId="795B8830" w14:textId="77777777" w:rsidR="004736D9" w:rsidRPr="004736D9" w:rsidRDefault="004736D9" w:rsidP="002E0F4B">
      <w:pPr>
        <w:pStyle w:val="ListBullet"/>
      </w:pPr>
      <w:r w:rsidRPr="004736D9">
        <w:t>incident Reports that involve fatigue</w:t>
      </w:r>
    </w:p>
    <w:p w14:paraId="47848675" w14:textId="77777777" w:rsidR="004736D9" w:rsidRPr="004736D9" w:rsidRDefault="004736D9" w:rsidP="002E0F4B">
      <w:pPr>
        <w:pStyle w:val="ListBullet"/>
      </w:pPr>
      <w:r w:rsidRPr="004736D9">
        <w:t>analysis or reports, actions and conclusion stemming from fatigue related investigations</w:t>
      </w:r>
    </w:p>
    <w:p w14:paraId="42271B6F" w14:textId="77777777" w:rsidR="004736D9" w:rsidRPr="004736D9" w:rsidRDefault="004736D9" w:rsidP="002E0F4B">
      <w:pPr>
        <w:pStyle w:val="ListBullet"/>
      </w:pPr>
      <w:r w:rsidRPr="004736D9">
        <w:t>extension/exceedance reports</w:t>
      </w:r>
    </w:p>
    <w:p w14:paraId="71543E7F" w14:textId="77777777" w:rsidR="004736D9" w:rsidRPr="004736D9" w:rsidRDefault="004736D9" w:rsidP="002E0F4B">
      <w:pPr>
        <w:pStyle w:val="ListBullet"/>
      </w:pPr>
      <w:r w:rsidRPr="004736D9">
        <w:t>notifications from pilots of unavailability due to fatigue (if not resulting in a Fatigue Occurrence Report)</w:t>
      </w:r>
    </w:p>
    <w:p w14:paraId="47EE91C9" w14:textId="77777777" w:rsidR="004736D9" w:rsidRPr="004736D9" w:rsidRDefault="004736D9" w:rsidP="002E0F4B">
      <w:pPr>
        <w:pStyle w:val="ListBullet"/>
      </w:pPr>
      <w:r w:rsidRPr="004736D9">
        <w:t>the results of annual review of the fatigue management system</w:t>
      </w:r>
    </w:p>
    <w:p w14:paraId="265BAB68" w14:textId="77777777" w:rsidR="004736D9" w:rsidRPr="004736D9" w:rsidRDefault="004736D9" w:rsidP="002E0F4B">
      <w:pPr>
        <w:pStyle w:val="ListBullet"/>
      </w:pPr>
      <w:r w:rsidRPr="004736D9">
        <w:t>the results of Fatigue Hazard Identification and Mitigation reviews</w:t>
      </w:r>
    </w:p>
    <w:p w14:paraId="25CB7107" w14:textId="77777777" w:rsidR="004736D9" w:rsidRPr="004736D9" w:rsidRDefault="004736D9" w:rsidP="002E0F4B">
      <w:pPr>
        <w:pStyle w:val="ListBullet"/>
      </w:pPr>
      <w:r w:rsidRPr="004736D9">
        <w:t>training and Assessment Records relating to the Fatigue Management System</w:t>
      </w:r>
    </w:p>
    <w:p w14:paraId="08BBCE85" w14:textId="77777777" w:rsidR="004736D9" w:rsidRPr="004736D9" w:rsidRDefault="004736D9" w:rsidP="002E0F4B">
      <w:pPr>
        <w:pStyle w:val="ListBullet"/>
      </w:pPr>
      <w:r w:rsidRPr="004736D9">
        <w:t>the list of suitable sleeping accommodation</w:t>
      </w:r>
    </w:p>
    <w:p w14:paraId="27EE87E7" w14:textId="77777777" w:rsidR="004736D9" w:rsidRPr="004736D9" w:rsidRDefault="004736D9" w:rsidP="002E0F4B">
      <w:pPr>
        <w:pStyle w:val="ListBullet"/>
      </w:pPr>
      <w:r w:rsidRPr="004736D9">
        <w:t>completed alertness consideration tables</w:t>
      </w:r>
    </w:p>
    <w:p w14:paraId="04E07C9E" w14:textId="77777777" w:rsidR="004736D9" w:rsidRPr="004736D9" w:rsidRDefault="004736D9" w:rsidP="002E0F4B">
      <w:pPr>
        <w:pStyle w:val="ListBullet"/>
      </w:pPr>
      <w:r w:rsidRPr="004736D9">
        <w:t>any other unique arrangements (e.g.: prior sleep opportunity arrangement).</w:t>
      </w:r>
    </w:p>
    <w:p w14:paraId="331968C1" w14:textId="77777777" w:rsidR="004736D9" w:rsidRPr="004736D9" w:rsidRDefault="004736D9" w:rsidP="004736D9">
      <w:pPr>
        <w:pStyle w:val="Normalafterlist"/>
        <w:rPr>
          <w:rFonts w:asciiTheme="minorHAnsi" w:hAnsiTheme="minorHAnsi" w:cstheme="minorHAnsi"/>
          <w:sz w:val="20"/>
          <w:szCs w:val="20"/>
        </w:rPr>
      </w:pPr>
      <w:r w:rsidRPr="004736D9">
        <w:rPr>
          <w:rFonts w:asciiTheme="minorHAnsi" w:hAnsiTheme="minorHAnsi" w:cstheme="minorHAnsi"/>
          <w:sz w:val="20"/>
          <w:szCs w:val="20"/>
        </w:rPr>
        <w:t xml:space="preserve">All flight and duty records (including the rostering and recording system) will be backed up at least weekly and records (including electronic records) shall be kept for 5 years. Backups and archived records will be stored off site </w:t>
      </w:r>
      <w:r w:rsidRPr="004736D9">
        <w:rPr>
          <w:rFonts w:asciiTheme="minorHAnsi" w:hAnsiTheme="minorHAnsi" w:cstheme="minorHAnsi"/>
          <w:sz w:val="20"/>
          <w:szCs w:val="20"/>
          <w:highlight w:val="green"/>
        </w:rPr>
        <w:t>&lt;at xxxx&gt;</w:t>
      </w:r>
      <w:r w:rsidRPr="004736D9">
        <w:rPr>
          <w:rFonts w:asciiTheme="minorHAnsi" w:hAnsiTheme="minorHAnsi" w:cstheme="minorHAnsi"/>
          <w:sz w:val="20"/>
          <w:szCs w:val="20"/>
        </w:rPr>
        <w:t xml:space="preserve"> to mitigate loss risk.</w:t>
      </w:r>
    </w:p>
    <w:p w14:paraId="44E89C4D" w14:textId="77777777" w:rsidR="0029184A" w:rsidRPr="002E0F4B" w:rsidRDefault="0029184A" w:rsidP="002E0F4B">
      <w:pPr>
        <w:rPr>
          <w:b/>
          <w:bCs/>
          <w:color w:val="AC2C0C"/>
        </w:rPr>
      </w:pPr>
      <w:r w:rsidRPr="002E0F4B">
        <w:rPr>
          <w:b/>
          <w:bCs/>
          <w:color w:val="AC2C0C"/>
        </w:rPr>
        <w:t>Notes:</w:t>
      </w:r>
    </w:p>
    <w:p w14:paraId="2AC0FFC7" w14:textId="77777777" w:rsidR="0029184A" w:rsidRPr="002E0F4B" w:rsidRDefault="0029184A" w:rsidP="002E0F4B">
      <w:pPr>
        <w:ind w:left="1134" w:hanging="567"/>
        <w:rPr>
          <w:color w:val="AC2C0C"/>
        </w:rPr>
      </w:pPr>
      <w:r w:rsidRPr="002E0F4B">
        <w:rPr>
          <w:color w:val="AC2C0C"/>
        </w:rPr>
        <w:t>1.</w:t>
      </w:r>
      <w:r w:rsidRPr="002E0F4B">
        <w:rPr>
          <w:color w:val="AC2C0C"/>
        </w:rPr>
        <w:tab/>
        <w:t>This should be expanded to include company specific details on who, what, where, when and how records are kept. Items/processes such as backing up to the cloud, stored at facility x by admin etc., would be in here.</w:t>
      </w:r>
    </w:p>
    <w:p w14:paraId="49214BE9" w14:textId="77777777" w:rsidR="0029184A" w:rsidRPr="002E0F4B" w:rsidRDefault="0029184A" w:rsidP="002E0F4B">
      <w:pPr>
        <w:ind w:left="1134" w:hanging="567"/>
        <w:rPr>
          <w:color w:val="AC2C0C"/>
        </w:rPr>
      </w:pPr>
      <w:r w:rsidRPr="002E0F4B">
        <w:rPr>
          <w:color w:val="AC2C0C"/>
        </w:rPr>
        <w:t>2.</w:t>
      </w:r>
      <w:r w:rsidRPr="002E0F4B">
        <w:rPr>
          <w:color w:val="AC2C0C"/>
        </w:rPr>
        <w:tab/>
        <w:t>This section should be specifically referenced in the general section on record keeping/retention periods if appropriate.</w:t>
      </w:r>
    </w:p>
    <w:p w14:paraId="7C394F09" w14:textId="77777777" w:rsidR="000831DB" w:rsidRDefault="000831DB" w:rsidP="000831DB">
      <w:pPr>
        <w:pStyle w:val="Heading2"/>
      </w:pPr>
      <w:bookmarkStart w:id="62" w:name="_Ref33010324"/>
      <w:bookmarkStart w:id="63" w:name="_Ref33011058"/>
      <w:bookmarkStart w:id="64" w:name="_Toc34722153"/>
      <w:bookmarkStart w:id="65" w:name="_Toc191553729"/>
      <w:r>
        <w:t>Conditions and processes for extensions to limitations</w:t>
      </w:r>
      <w:bookmarkEnd w:id="62"/>
      <w:bookmarkEnd w:id="63"/>
      <w:bookmarkEnd w:id="64"/>
      <w:bookmarkEnd w:id="65"/>
    </w:p>
    <w:p w14:paraId="3D9A0009" w14:textId="77777777" w:rsidR="000831DB" w:rsidRDefault="000831DB" w:rsidP="000831DB">
      <w:pPr>
        <w:pStyle w:val="Heading3"/>
      </w:pPr>
      <w:bookmarkStart w:id="66" w:name="_Ref33011793"/>
      <w:bookmarkStart w:id="67" w:name="_Toc34722154"/>
      <w:bookmarkStart w:id="68" w:name="_Toc191553730"/>
      <w:r>
        <w:t>Extensions</w:t>
      </w:r>
      <w:bookmarkEnd w:id="66"/>
      <w:bookmarkEnd w:id="67"/>
      <w:bookmarkEnd w:id="68"/>
    </w:p>
    <w:p w14:paraId="5800252C" w14:textId="77777777" w:rsidR="000831DB" w:rsidRPr="00863F96" w:rsidRDefault="000831DB" w:rsidP="000831DB">
      <w:r>
        <w:t>A</w:t>
      </w:r>
      <w:r w:rsidRPr="00863F96">
        <w:t>n FDP or flight time extension will only be authorised where other possible solutions to operational issues are unavailable.</w:t>
      </w:r>
    </w:p>
    <w:p w14:paraId="189EE2E7" w14:textId="77777777" w:rsidR="000831DB" w:rsidRPr="00863F96" w:rsidRDefault="000831DB" w:rsidP="000831DB">
      <w:r>
        <w:lastRenderedPageBreak/>
        <w:t xml:space="preserve">Only the </w:t>
      </w:r>
      <w:r w:rsidRPr="00863F96">
        <w:t xml:space="preserve">Chief Pilot </w:t>
      </w:r>
      <w:r w:rsidRPr="00863F96">
        <w:rPr>
          <w:highlight w:val="green"/>
        </w:rPr>
        <w:t>(or delegated person/s)</w:t>
      </w:r>
      <w:r w:rsidRPr="00863F96">
        <w:t xml:space="preserve"> can authorise an extension to an FDP or flight time limit. To do so the Chief Pilot </w:t>
      </w:r>
      <w:r w:rsidRPr="00863F96">
        <w:rPr>
          <w:highlight w:val="green"/>
        </w:rPr>
        <w:t>(or delegated person/s)</w:t>
      </w:r>
      <w:r w:rsidRPr="00863F96">
        <w:t xml:space="preserve"> will consider:</w:t>
      </w:r>
    </w:p>
    <w:p w14:paraId="22736A32" w14:textId="77777777" w:rsidR="000831DB" w:rsidRPr="000831DB" w:rsidRDefault="000831DB" w:rsidP="00424DC0">
      <w:pPr>
        <w:pStyle w:val="ListBullet"/>
      </w:pPr>
      <w:r w:rsidRPr="000831DB">
        <w:t>increased operational risks including:</w:t>
      </w:r>
    </w:p>
    <w:p w14:paraId="40BDD56F" w14:textId="77777777" w:rsidR="000831DB" w:rsidRPr="000831DB" w:rsidRDefault="000831DB" w:rsidP="00424DC0">
      <w:pPr>
        <w:pStyle w:val="ListBullet2"/>
      </w:pPr>
      <w:r w:rsidRPr="000831DB">
        <w:t>Impacts from increased sectors and/or workloads</w:t>
      </w:r>
    </w:p>
    <w:p w14:paraId="4DB1D1EC" w14:textId="77777777" w:rsidR="000831DB" w:rsidRPr="000831DB" w:rsidRDefault="000831DB" w:rsidP="00424DC0">
      <w:pPr>
        <w:pStyle w:val="ListBullet2"/>
      </w:pPr>
      <w:r w:rsidRPr="000831DB">
        <w:t>Environmental factors including weather and temperature</w:t>
      </w:r>
    </w:p>
    <w:p w14:paraId="39CF3954" w14:textId="77777777" w:rsidR="000831DB" w:rsidRPr="000831DB" w:rsidRDefault="000831DB" w:rsidP="00424DC0">
      <w:pPr>
        <w:pStyle w:val="ListBullet2"/>
      </w:pPr>
      <w:r w:rsidRPr="000831DB">
        <w:t>Aircraft serviceability including MEL items (such as autopilot unserviceability)</w:t>
      </w:r>
    </w:p>
    <w:p w14:paraId="5DD72940" w14:textId="77777777" w:rsidR="000831DB" w:rsidRPr="000831DB" w:rsidRDefault="000831DB" w:rsidP="00424DC0">
      <w:pPr>
        <w:pStyle w:val="ListBullet"/>
      </w:pPr>
      <w:r w:rsidRPr="000831DB">
        <w:t>potential for ‘get-home-itis’ or some other, non-essential factor to be motivating the pilot to request the extension</w:t>
      </w:r>
    </w:p>
    <w:p w14:paraId="22565F02" w14:textId="77777777" w:rsidR="000831DB" w:rsidRPr="000831DB" w:rsidRDefault="000831DB" w:rsidP="00424DC0">
      <w:pPr>
        <w:pStyle w:val="ListBullet"/>
      </w:pPr>
      <w:r w:rsidRPr="000831DB">
        <w:t>availability of assigning alternate pilots</w:t>
      </w:r>
    </w:p>
    <w:p w14:paraId="668792A3" w14:textId="77777777" w:rsidR="000831DB" w:rsidRPr="000831DB" w:rsidRDefault="000831DB" w:rsidP="00424DC0">
      <w:pPr>
        <w:pStyle w:val="ListBullet"/>
      </w:pPr>
      <w:r w:rsidRPr="000831DB">
        <w:t>possibility of sortie cancellation or modification</w:t>
      </w:r>
    </w:p>
    <w:p w14:paraId="7A1158EB" w14:textId="77777777" w:rsidR="000831DB" w:rsidRPr="000831DB" w:rsidRDefault="000831DB" w:rsidP="00424DC0">
      <w:pPr>
        <w:pStyle w:val="ListBullet"/>
      </w:pPr>
      <w:r w:rsidRPr="000831DB">
        <w:t>any patterns of extension</w:t>
      </w:r>
    </w:p>
    <w:p w14:paraId="068D2A2F" w14:textId="77777777" w:rsidR="000831DB" w:rsidRPr="000831DB" w:rsidRDefault="000831DB" w:rsidP="00424DC0">
      <w:pPr>
        <w:pStyle w:val="ListBullet"/>
      </w:pPr>
      <w:r w:rsidRPr="000831DB">
        <w:t>future rostering or planning implications of the extension</w:t>
      </w:r>
    </w:p>
    <w:p w14:paraId="7097F575" w14:textId="77777777" w:rsidR="000831DB" w:rsidRPr="000831DB" w:rsidRDefault="000831DB" w:rsidP="00424DC0">
      <w:pPr>
        <w:pStyle w:val="ListBullet"/>
      </w:pPr>
      <w:r w:rsidRPr="000831DB">
        <w:t>opportunities for duty rest.</w:t>
      </w:r>
    </w:p>
    <w:p w14:paraId="10B0860A" w14:textId="77777777" w:rsidR="000831DB" w:rsidRPr="000831DB" w:rsidRDefault="000831DB" w:rsidP="000831DB">
      <w:pPr>
        <w:pStyle w:val="Normalafterlist"/>
        <w:rPr>
          <w:rFonts w:asciiTheme="minorHAnsi" w:hAnsiTheme="minorHAnsi" w:cstheme="minorHAnsi"/>
          <w:sz w:val="20"/>
          <w:szCs w:val="20"/>
        </w:rPr>
      </w:pPr>
      <w:r w:rsidRPr="000831DB">
        <w:rPr>
          <w:rFonts w:asciiTheme="minorHAnsi" w:hAnsiTheme="minorHAnsi" w:cstheme="minorHAnsi"/>
          <w:sz w:val="20"/>
          <w:szCs w:val="20"/>
        </w:rPr>
        <w:t>An FDP can only be extended if:</w:t>
      </w:r>
    </w:p>
    <w:p w14:paraId="5F12DCE9" w14:textId="77777777" w:rsidR="000831DB" w:rsidRPr="000831DB" w:rsidRDefault="000831DB" w:rsidP="00424DC0">
      <w:pPr>
        <w:pStyle w:val="ListBullet"/>
      </w:pPr>
      <w:r w:rsidRPr="000831DB">
        <w:t>the pilot or pilots considers themselves fit for the extended FDP. They should undertake an alertness consideration review as per Form ACTab and agree to the extension via the communication protocol</w:t>
      </w:r>
    </w:p>
    <w:p w14:paraId="71B1C815" w14:textId="77777777" w:rsidR="000831DB" w:rsidRPr="00424DC0" w:rsidRDefault="000831DB" w:rsidP="00424DC0">
      <w:pPr>
        <w:ind w:left="1134" w:hanging="1134"/>
        <w:rPr>
          <w:color w:val="AC2C0C"/>
        </w:rPr>
      </w:pPr>
      <w:r w:rsidRPr="00424DC0">
        <w:rPr>
          <w:b/>
          <w:bCs/>
          <w:color w:val="AC2C0C"/>
        </w:rPr>
        <w:t>Note:</w:t>
      </w:r>
      <w:r w:rsidRPr="00424DC0">
        <w:rPr>
          <w:color w:val="AC2C0C"/>
        </w:rPr>
        <w:tab/>
        <w:t>Where possible the pilot or pilots should discuss their fatigue level with a third party, who knows about the signs and symptoms of fatigue, before reaching a decision on their fitness for the extension.</w:t>
      </w:r>
    </w:p>
    <w:p w14:paraId="4C55CDFB" w14:textId="77777777" w:rsidR="000831DB" w:rsidRPr="000831DB" w:rsidRDefault="000831DB" w:rsidP="00424DC0">
      <w:pPr>
        <w:pStyle w:val="ListBullet"/>
      </w:pPr>
      <w:r w:rsidRPr="000831DB">
        <w:t>the pilot or pilots has had sufficient time to consider their fatigue levels and agree to the extension</w:t>
      </w:r>
    </w:p>
    <w:p w14:paraId="12CBF5DF" w14:textId="77777777" w:rsidR="000831DB" w:rsidRPr="000831DB" w:rsidRDefault="000831DB" w:rsidP="00424DC0">
      <w:pPr>
        <w:pStyle w:val="ListBullet"/>
      </w:pPr>
      <w:r w:rsidRPr="000831DB">
        <w:t xml:space="preserve">the FDP is extended by no more than </w:t>
      </w:r>
      <w:r w:rsidRPr="000831DB">
        <w:rPr>
          <w:highlight w:val="green"/>
        </w:rPr>
        <w:t>1</w:t>
      </w:r>
      <w:r w:rsidRPr="000831DB">
        <w:t xml:space="preserve"> hour</w:t>
      </w:r>
    </w:p>
    <w:p w14:paraId="35A41DC4" w14:textId="77777777" w:rsidR="000831DB" w:rsidRPr="000831DB" w:rsidRDefault="000831DB" w:rsidP="00424DC0">
      <w:pPr>
        <w:pStyle w:val="ListBullet"/>
      </w:pPr>
      <w:r w:rsidRPr="000831DB">
        <w:t>the FDP must not be extended beyond the end of evening civil twilight, unless this is necessary to complete the duties associated with the last daylight flight</w:t>
      </w:r>
    </w:p>
    <w:p w14:paraId="7416B30E" w14:textId="77777777" w:rsidR="000831DB" w:rsidRPr="000831DB" w:rsidRDefault="000831DB" w:rsidP="00424DC0">
      <w:pPr>
        <w:pStyle w:val="ListBullet"/>
      </w:pPr>
      <w:r w:rsidRPr="000831DB">
        <w:t>cumulative flight or duty limits are not exceeded.</w:t>
      </w:r>
    </w:p>
    <w:p w14:paraId="25E00B89" w14:textId="1B4818B4" w:rsidR="000831DB" w:rsidRPr="000831DB" w:rsidRDefault="000831DB" w:rsidP="000831DB">
      <w:pPr>
        <w:pStyle w:val="Normalafterlist"/>
        <w:rPr>
          <w:rFonts w:asciiTheme="minorHAnsi" w:hAnsiTheme="minorHAnsi" w:cstheme="minorHAnsi"/>
          <w:sz w:val="20"/>
          <w:szCs w:val="20"/>
        </w:rPr>
      </w:pPr>
      <w:r w:rsidRPr="000831DB">
        <w:rPr>
          <w:rFonts w:asciiTheme="minorHAnsi" w:hAnsiTheme="minorHAnsi" w:cstheme="minorHAnsi"/>
          <w:sz w:val="20"/>
          <w:szCs w:val="20"/>
        </w:rPr>
        <w:t xml:space="preserve">Extensions require an Extension Report (Form ER) to be completed in accordance with the reporting provisions in Section </w:t>
      </w:r>
      <w:r w:rsidRPr="000831DB">
        <w:rPr>
          <w:rFonts w:asciiTheme="minorHAnsi" w:hAnsiTheme="minorHAnsi" w:cstheme="minorHAnsi"/>
          <w:sz w:val="20"/>
          <w:szCs w:val="20"/>
        </w:rPr>
        <w:fldChar w:fldCharType="begin"/>
      </w:r>
      <w:r w:rsidRPr="000831DB">
        <w:rPr>
          <w:rFonts w:asciiTheme="minorHAnsi" w:hAnsiTheme="minorHAnsi" w:cstheme="minorHAnsi"/>
          <w:sz w:val="20"/>
          <w:szCs w:val="20"/>
        </w:rPr>
        <w:instrText xml:space="preserve"> REF _Ref33012046 \r \h  \* MERGEFORMAT </w:instrText>
      </w:r>
      <w:r w:rsidRPr="000831DB">
        <w:rPr>
          <w:rFonts w:asciiTheme="minorHAnsi" w:hAnsiTheme="minorHAnsi" w:cstheme="minorHAnsi"/>
          <w:sz w:val="20"/>
          <w:szCs w:val="20"/>
        </w:rPr>
      </w:r>
      <w:r w:rsidRPr="000831DB">
        <w:rPr>
          <w:rFonts w:asciiTheme="minorHAnsi" w:hAnsiTheme="minorHAnsi" w:cstheme="minorHAnsi"/>
          <w:sz w:val="20"/>
          <w:szCs w:val="20"/>
        </w:rPr>
        <w:fldChar w:fldCharType="separate"/>
      </w:r>
      <w:r w:rsidR="00471945">
        <w:rPr>
          <w:rFonts w:asciiTheme="minorHAnsi" w:hAnsiTheme="minorHAnsi" w:cstheme="minorHAnsi"/>
          <w:sz w:val="20"/>
          <w:szCs w:val="20"/>
        </w:rPr>
        <w:t>1.2.7</w:t>
      </w:r>
      <w:r w:rsidRPr="000831DB">
        <w:rPr>
          <w:rFonts w:asciiTheme="minorHAnsi" w:hAnsiTheme="minorHAnsi" w:cstheme="minorHAnsi"/>
          <w:sz w:val="20"/>
          <w:szCs w:val="20"/>
        </w:rPr>
        <w:fldChar w:fldCharType="end"/>
      </w:r>
      <w:r w:rsidRPr="000831DB">
        <w:rPr>
          <w:rFonts w:asciiTheme="minorHAnsi" w:hAnsiTheme="minorHAnsi" w:cstheme="minorHAnsi"/>
          <w:sz w:val="20"/>
          <w:szCs w:val="20"/>
        </w:rPr>
        <w:t xml:space="preserve"> Reporting and must also be recorded in the hazard identification and mitigation system (refer also Section </w:t>
      </w:r>
      <w:r w:rsidRPr="000831DB">
        <w:rPr>
          <w:rFonts w:asciiTheme="minorHAnsi" w:hAnsiTheme="minorHAnsi" w:cstheme="minorHAnsi"/>
          <w:sz w:val="20"/>
          <w:szCs w:val="20"/>
        </w:rPr>
        <w:fldChar w:fldCharType="begin"/>
      </w:r>
      <w:r w:rsidRPr="000831DB">
        <w:rPr>
          <w:rFonts w:asciiTheme="minorHAnsi" w:hAnsiTheme="minorHAnsi" w:cstheme="minorHAnsi"/>
          <w:sz w:val="20"/>
          <w:szCs w:val="20"/>
        </w:rPr>
        <w:instrText xml:space="preserve"> REF _Ref33012060 \r \h  \* MERGEFORMAT </w:instrText>
      </w:r>
      <w:r w:rsidRPr="000831DB">
        <w:rPr>
          <w:rFonts w:asciiTheme="minorHAnsi" w:hAnsiTheme="minorHAnsi" w:cstheme="minorHAnsi"/>
          <w:sz w:val="20"/>
          <w:szCs w:val="20"/>
        </w:rPr>
      </w:r>
      <w:r w:rsidRPr="000831DB">
        <w:rPr>
          <w:rFonts w:asciiTheme="minorHAnsi" w:hAnsiTheme="minorHAnsi" w:cstheme="minorHAnsi"/>
          <w:sz w:val="20"/>
          <w:szCs w:val="20"/>
        </w:rPr>
        <w:fldChar w:fldCharType="separate"/>
      </w:r>
      <w:r w:rsidR="00471945">
        <w:rPr>
          <w:rFonts w:asciiTheme="minorHAnsi" w:hAnsiTheme="minorHAnsi" w:cstheme="minorHAnsi"/>
          <w:sz w:val="20"/>
          <w:szCs w:val="20"/>
        </w:rPr>
        <w:t>1.2.11</w:t>
      </w:r>
      <w:r w:rsidRPr="000831DB">
        <w:rPr>
          <w:rFonts w:asciiTheme="minorHAnsi" w:hAnsiTheme="minorHAnsi" w:cstheme="minorHAnsi"/>
          <w:sz w:val="20"/>
          <w:szCs w:val="20"/>
        </w:rPr>
        <w:fldChar w:fldCharType="end"/>
      </w:r>
      <w:r w:rsidRPr="000831DB">
        <w:rPr>
          <w:rFonts w:asciiTheme="minorHAnsi" w:hAnsiTheme="minorHAnsi" w:cstheme="minorHAnsi"/>
          <w:sz w:val="20"/>
          <w:szCs w:val="20"/>
        </w:rPr>
        <w:t xml:space="preserve"> Fatigue hazard identification).</w:t>
      </w:r>
    </w:p>
    <w:p w14:paraId="1F274C88" w14:textId="77777777" w:rsidR="000831DB" w:rsidRPr="000831DB" w:rsidRDefault="000831DB" w:rsidP="000831DB">
      <w:pPr>
        <w:rPr>
          <w:rFonts w:cstheme="minorHAnsi"/>
        </w:rPr>
      </w:pPr>
      <w:r w:rsidRPr="000831DB">
        <w:rPr>
          <w:rFonts w:cstheme="minorHAnsi"/>
        </w:rPr>
        <w:t>The report will also form part of the flight and duty records.</w:t>
      </w:r>
    </w:p>
    <w:p w14:paraId="41AFB501" w14:textId="6D2F9F41" w:rsidR="000831DB" w:rsidRPr="008658A5" w:rsidRDefault="000831DB" w:rsidP="000831DB">
      <w:r>
        <w:t xml:space="preserve">Extensions will be reviewed by the </w:t>
      </w:r>
      <w:r w:rsidRPr="008658A5">
        <w:t xml:space="preserve">Chief Pilot </w:t>
      </w:r>
      <w:r w:rsidRPr="008658A5">
        <w:rPr>
          <w:highlight w:val="green"/>
        </w:rPr>
        <w:t>or delegated person</w:t>
      </w:r>
      <w:r w:rsidRPr="008658A5">
        <w:t xml:space="preserve"> as part of </w:t>
      </w:r>
      <w:r w:rsidRPr="008658A5">
        <w:rPr>
          <w:highlight w:val="green"/>
        </w:rPr>
        <w:t>&lt;XXXX&gt;s</w:t>
      </w:r>
      <w:r w:rsidRPr="008658A5">
        <w:t xml:space="preserve"> continuous improvement system (refer also Section </w:t>
      </w:r>
      <w:r>
        <w:fldChar w:fldCharType="begin"/>
      </w:r>
      <w:r>
        <w:instrText xml:space="preserve"> REF _Ref33010432 \r \h </w:instrText>
      </w:r>
      <w:r>
        <w:fldChar w:fldCharType="separate"/>
      </w:r>
      <w:r w:rsidR="00471945">
        <w:t>1.2.11</w:t>
      </w:r>
      <w:r>
        <w:fldChar w:fldCharType="end"/>
      </w:r>
      <w:r>
        <w:t xml:space="preserve"> </w:t>
      </w:r>
      <w:r w:rsidRPr="008658A5">
        <w:t xml:space="preserve">Fatigue </w:t>
      </w:r>
      <w:r>
        <w:t>h</w:t>
      </w:r>
      <w:r w:rsidRPr="008658A5">
        <w:t xml:space="preserve">azard </w:t>
      </w:r>
      <w:r>
        <w:t>i</w:t>
      </w:r>
      <w:r w:rsidRPr="008658A5">
        <w:t xml:space="preserve">dentification) and the analysis will be stored as part of the flight and duty records. </w:t>
      </w:r>
    </w:p>
    <w:p w14:paraId="0CBFB8AA" w14:textId="77777777" w:rsidR="000831DB" w:rsidRPr="00424DC0" w:rsidRDefault="000831DB" w:rsidP="00424DC0">
      <w:pPr>
        <w:ind w:left="1134" w:hanging="1134"/>
        <w:rPr>
          <w:color w:val="AC2C0C"/>
        </w:rPr>
      </w:pPr>
      <w:r w:rsidRPr="00424DC0">
        <w:rPr>
          <w:b/>
          <w:bCs/>
          <w:color w:val="AC2C0C"/>
        </w:rPr>
        <w:t>Note:</w:t>
      </w:r>
      <w:r w:rsidRPr="00424DC0">
        <w:rPr>
          <w:color w:val="AC2C0C"/>
        </w:rPr>
        <w:tab/>
        <w:t>Reference should be made here to the operators SMS if they have one.</w:t>
      </w:r>
    </w:p>
    <w:p w14:paraId="6B43982D" w14:textId="77777777" w:rsidR="00C71CFF" w:rsidRDefault="00C71CFF" w:rsidP="00C71CFF">
      <w:pPr>
        <w:pStyle w:val="Heading1"/>
      </w:pPr>
      <w:bookmarkStart w:id="69" w:name="_Ref33011065"/>
      <w:bookmarkStart w:id="70" w:name="_Toc34722155"/>
      <w:bookmarkStart w:id="71" w:name="_Toc191553731"/>
      <w:r>
        <w:lastRenderedPageBreak/>
        <w:t>Rostering in accordance with flight and duty time policy</w:t>
      </w:r>
      <w:bookmarkEnd w:id="69"/>
      <w:bookmarkEnd w:id="70"/>
      <w:bookmarkEnd w:id="71"/>
    </w:p>
    <w:p w14:paraId="1B31F774" w14:textId="77777777" w:rsidR="00C71CFF" w:rsidRPr="00863F96" w:rsidRDefault="00C71CFF" w:rsidP="00C71CFF">
      <w:r>
        <w:t xml:space="preserve">The </w:t>
      </w:r>
      <w:r w:rsidRPr="00863F96">
        <w:t xml:space="preserve">Chief Pilot </w:t>
      </w:r>
      <w:r w:rsidRPr="00863F96">
        <w:rPr>
          <w:highlight w:val="green"/>
        </w:rPr>
        <w:t>(or delegated person/s)</w:t>
      </w:r>
      <w:r w:rsidRPr="00863F96">
        <w:t xml:space="preserve"> is responsible for preparing and publishing the roster. The roster will be planned on a </w:t>
      </w:r>
      <w:r w:rsidRPr="00C26740">
        <w:rPr>
          <w:highlight w:val="green"/>
        </w:rPr>
        <w:t>28</w:t>
      </w:r>
      <w:r>
        <w:t>-day</w:t>
      </w:r>
      <w:r w:rsidRPr="00863F96">
        <w:t xml:space="preserve"> basis and published </w:t>
      </w:r>
      <w:r w:rsidRPr="00C26740">
        <w:rPr>
          <w:highlight w:val="green"/>
        </w:rPr>
        <w:t>7</w:t>
      </w:r>
      <w:r>
        <w:t xml:space="preserve"> </w:t>
      </w:r>
      <w:r w:rsidRPr="00863F96">
        <w:t xml:space="preserve">days before the beginning of the roster period. The roster will be amended and republished as quickly as possible if any changes are made. Any pilot affected by the changes will be notified in accordance with the communication protocol. </w:t>
      </w:r>
    </w:p>
    <w:p w14:paraId="66EECF6A" w14:textId="77777777" w:rsidR="00C71CFF" w:rsidRDefault="00C71CFF" w:rsidP="00C71CFF">
      <w:pPr>
        <w:pStyle w:val="Heading2"/>
      </w:pPr>
      <w:bookmarkStart w:id="72" w:name="_Toc34722156"/>
      <w:bookmarkStart w:id="73" w:name="_Toc191553732"/>
      <w:r>
        <w:t>Operations under multiple appendices</w:t>
      </w:r>
      <w:bookmarkEnd w:id="72"/>
      <w:bookmarkEnd w:id="73"/>
    </w:p>
    <w:p w14:paraId="72981123" w14:textId="77777777" w:rsidR="00C71CFF" w:rsidRPr="00424DC0" w:rsidRDefault="00C71CFF" w:rsidP="00424DC0">
      <w:pPr>
        <w:ind w:left="1134" w:hanging="1134"/>
        <w:rPr>
          <w:color w:val="AC2C0C"/>
        </w:rPr>
      </w:pPr>
      <w:r w:rsidRPr="00424DC0">
        <w:rPr>
          <w:b/>
          <w:bCs/>
          <w:color w:val="AC2C0C"/>
        </w:rPr>
        <w:t>Note:</w:t>
      </w:r>
      <w:r w:rsidRPr="00424DC0">
        <w:rPr>
          <w:color w:val="AC2C0C"/>
        </w:rPr>
        <w:tab/>
        <w:t>If not operating under multiple appendices this section should be removed.</w:t>
      </w:r>
    </w:p>
    <w:p w14:paraId="4ED660AD" w14:textId="77777777" w:rsidR="00C71CFF" w:rsidRPr="00863F96" w:rsidRDefault="00C71CFF" w:rsidP="00C71CFF">
      <w:r>
        <w:t xml:space="preserve">Before </w:t>
      </w:r>
      <w:r w:rsidRPr="00863F96">
        <w:t>a pilot is assigned an FDP where they must combine two different CAO 48.1 appendices within the one FDP the following applies:</w:t>
      </w:r>
    </w:p>
    <w:p w14:paraId="1147BB85" w14:textId="77777777" w:rsidR="00C71CFF" w:rsidRPr="004033D6" w:rsidRDefault="00C71CFF" w:rsidP="00424DC0">
      <w:pPr>
        <w:pStyle w:val="ListBullet"/>
      </w:pPr>
      <w:r w:rsidRPr="004033D6">
        <w:t>check that the pilot is within the cumulative duty and flight time limits for the new appendix</w:t>
      </w:r>
    </w:p>
    <w:p w14:paraId="07F19BA9" w14:textId="77777777" w:rsidR="00C71CFF" w:rsidRPr="004033D6" w:rsidRDefault="00C71CFF" w:rsidP="00424DC0">
      <w:pPr>
        <w:pStyle w:val="ListBullet"/>
      </w:pPr>
      <w:r w:rsidRPr="004033D6">
        <w:t>the maximum FDP and flight time limits are those contained in the appendix under which the operation is being conducted at that particular time, the limits being determined based on the commencement of the FDP not on the time of commencement of operations under each appendix</w:t>
      </w:r>
    </w:p>
    <w:p w14:paraId="5AED5AAA" w14:textId="77777777" w:rsidR="00C71CFF" w:rsidRPr="004033D6" w:rsidRDefault="00C71CFF" w:rsidP="00424DC0">
      <w:pPr>
        <w:pStyle w:val="ListBullet"/>
      </w:pPr>
      <w:r w:rsidRPr="004033D6">
        <w:t>at any particular time in an FDP the pilot must remain within the cumulative duty and cumulative flight time limits for the appendix under which the operation is being conducted at that particular time</w:t>
      </w:r>
    </w:p>
    <w:p w14:paraId="5EBC1568" w14:textId="77777777" w:rsidR="00C71CFF" w:rsidRPr="004033D6" w:rsidRDefault="00C71CFF" w:rsidP="00424DC0">
      <w:pPr>
        <w:pStyle w:val="ListBullet"/>
      </w:pPr>
      <w:r w:rsidRPr="004033D6">
        <w:t>to establish the minimum off-duty period that the pilot must be assigned following the FDP the minimum ODP is worked out as if the pilot worked the whole FDP under each appendix. The highest of these off-duty periods is then the minimum ODP and must be completed prior to commencing an FDP under any appendix.</w:t>
      </w:r>
    </w:p>
    <w:p w14:paraId="708E14F7" w14:textId="77777777" w:rsidR="00C71CFF" w:rsidRPr="004033D6" w:rsidRDefault="00C71CFF" w:rsidP="00C71CFF">
      <w:pPr>
        <w:pStyle w:val="Normalafterlist"/>
        <w:rPr>
          <w:rFonts w:asciiTheme="minorHAnsi" w:hAnsiTheme="minorHAnsi" w:cstheme="minorHAnsi"/>
          <w:sz w:val="20"/>
          <w:szCs w:val="20"/>
        </w:rPr>
      </w:pPr>
      <w:r w:rsidRPr="004033D6">
        <w:rPr>
          <w:rFonts w:asciiTheme="minorHAnsi" w:hAnsiTheme="minorHAnsi" w:cstheme="minorHAnsi"/>
          <w:sz w:val="20"/>
          <w:szCs w:val="20"/>
        </w:rPr>
        <w:t>Before a pilot is assigned an FDP under a different appendix the pilot will complete any off-duty period requirements resulting from conducting a previous FDP.</w:t>
      </w:r>
    </w:p>
    <w:p w14:paraId="15C72DF0" w14:textId="77777777" w:rsidR="00C71CFF" w:rsidRPr="004033D6" w:rsidRDefault="00C71CFF" w:rsidP="00C71CFF">
      <w:pPr>
        <w:rPr>
          <w:rFonts w:cstheme="minorHAnsi"/>
        </w:rPr>
      </w:pPr>
      <w:r w:rsidRPr="004033D6">
        <w:rPr>
          <w:rFonts w:cstheme="minorHAnsi"/>
        </w:rPr>
        <w:t>Before transferring from an aerial work appendix to any other appendix, the following requirements apply:</w:t>
      </w:r>
    </w:p>
    <w:p w14:paraId="1539FA60" w14:textId="77777777" w:rsidR="00C71CFF" w:rsidRDefault="00C71CFF" w:rsidP="00C71CFF">
      <w:pPr>
        <w:rPr>
          <w:rFonts w:cstheme="minorHAnsi"/>
        </w:rPr>
      </w:pPr>
      <w:r w:rsidRPr="004033D6">
        <w:rPr>
          <w:rFonts w:cstheme="minorHAnsi"/>
        </w:rPr>
        <w:t>The pilot must have had at least 6 days off-duty in the 28 consecutive days before commencing the FDP.</w:t>
      </w:r>
    </w:p>
    <w:p w14:paraId="62A7FCD6" w14:textId="400A3A28" w:rsidR="008B7A57" w:rsidRDefault="008B7A57" w:rsidP="008B7A57">
      <w:pPr>
        <w:pStyle w:val="Caption"/>
        <w:keepNext/>
      </w:pPr>
      <w:r>
        <w:t xml:space="preserve">Table </w:t>
      </w:r>
      <w:r>
        <w:fldChar w:fldCharType="begin"/>
      </w:r>
      <w:r>
        <w:instrText xml:space="preserve"> SEQ Table \* ARABIC </w:instrText>
      </w:r>
      <w:r>
        <w:fldChar w:fldCharType="separate"/>
      </w:r>
      <w:r w:rsidR="00471945">
        <w:rPr>
          <w:noProof/>
        </w:rPr>
        <w:t>11</w:t>
      </w:r>
      <w:r>
        <w:fldChar w:fldCharType="end"/>
      </w:r>
      <w:r>
        <w:t xml:space="preserve"> Example 1</w:t>
      </w:r>
    </w:p>
    <w:tbl>
      <w:tblPr>
        <w:tblW w:w="3500" w:type="dxa"/>
        <w:tblInd w:w="-113" w:type="dxa"/>
        <w:tblBorders>
          <w:top w:val="single" w:sz="4" w:space="0" w:color="AC2C0C"/>
          <w:left w:val="single" w:sz="4" w:space="0" w:color="AC2C0C"/>
          <w:bottom w:val="single" w:sz="4" w:space="0" w:color="AC2C0C"/>
          <w:right w:val="single" w:sz="4" w:space="0" w:color="AC2C0C"/>
          <w:insideH w:val="single" w:sz="4" w:space="0" w:color="AC2C0C"/>
          <w:insideV w:val="single" w:sz="4" w:space="0" w:color="AC2C0C"/>
        </w:tblBorders>
        <w:tblLook w:val="04A0" w:firstRow="1" w:lastRow="0" w:firstColumn="1" w:lastColumn="0" w:noHBand="0" w:noVBand="1"/>
      </w:tblPr>
      <w:tblGrid>
        <w:gridCol w:w="2540"/>
        <w:gridCol w:w="960"/>
      </w:tblGrid>
      <w:tr w:rsidR="00506748" w:rsidRPr="00504751" w14:paraId="31D9657B" w14:textId="77777777" w:rsidTr="00506748">
        <w:trPr>
          <w:trHeight w:val="288"/>
        </w:trPr>
        <w:tc>
          <w:tcPr>
            <w:tcW w:w="2540" w:type="dxa"/>
            <w:tcBorders>
              <w:bottom w:val="nil"/>
              <w:right w:val="nil"/>
            </w:tcBorders>
            <w:shd w:val="clear" w:color="auto" w:fill="auto"/>
            <w:noWrap/>
            <w:vAlign w:val="bottom"/>
          </w:tcPr>
          <w:p w14:paraId="679A6C12" w14:textId="77777777" w:rsidR="00506748" w:rsidRPr="00AA03DD" w:rsidRDefault="00506748" w:rsidP="006E1AC9">
            <w:pPr>
              <w:pStyle w:val="Tabletext"/>
              <w:keepNext/>
              <w:rPr>
                <w:rStyle w:val="Authorinstructions"/>
                <w:b/>
                <w:bCs/>
                <w:color w:val="B12C0C"/>
              </w:rPr>
            </w:pPr>
            <w:r w:rsidRPr="00AA03DD">
              <w:rPr>
                <w:rStyle w:val="Authorinstructions"/>
                <w:b/>
                <w:bCs/>
                <w:color w:val="B12C0C"/>
              </w:rPr>
              <w:t>Example 1</w:t>
            </w:r>
          </w:p>
        </w:tc>
        <w:tc>
          <w:tcPr>
            <w:tcW w:w="960" w:type="dxa"/>
            <w:tcBorders>
              <w:left w:val="nil"/>
              <w:bottom w:val="single" w:sz="4" w:space="0" w:color="AC2C0C"/>
            </w:tcBorders>
            <w:shd w:val="clear" w:color="auto" w:fill="auto"/>
            <w:noWrap/>
            <w:vAlign w:val="bottom"/>
          </w:tcPr>
          <w:p w14:paraId="03AEC924" w14:textId="77777777" w:rsidR="00506748" w:rsidRPr="00AA03DD" w:rsidRDefault="00506748" w:rsidP="006E1AC9">
            <w:pPr>
              <w:pStyle w:val="Tabletext"/>
              <w:keepNext/>
              <w:rPr>
                <w:rStyle w:val="Authorinstructions"/>
                <w:color w:val="B12C0C"/>
              </w:rPr>
            </w:pPr>
          </w:p>
        </w:tc>
      </w:tr>
      <w:tr w:rsidR="00506748" w:rsidRPr="00504751" w14:paraId="685BB73C" w14:textId="77777777" w:rsidTr="00506748">
        <w:trPr>
          <w:trHeight w:val="288"/>
        </w:trPr>
        <w:tc>
          <w:tcPr>
            <w:tcW w:w="2540" w:type="dxa"/>
            <w:tcBorders>
              <w:top w:val="nil"/>
            </w:tcBorders>
            <w:shd w:val="clear" w:color="auto" w:fill="auto"/>
            <w:noWrap/>
            <w:vAlign w:val="bottom"/>
          </w:tcPr>
          <w:p w14:paraId="7C16F818" w14:textId="77777777" w:rsidR="00506748" w:rsidRPr="00504751" w:rsidRDefault="00506748" w:rsidP="006E1AC9">
            <w:pPr>
              <w:pStyle w:val="Tabletext"/>
              <w:keepNext/>
              <w:rPr>
                <w:rStyle w:val="Authorinstructions"/>
                <w:color w:val="B12C0C"/>
              </w:rPr>
            </w:pPr>
          </w:p>
        </w:tc>
        <w:tc>
          <w:tcPr>
            <w:tcW w:w="960" w:type="dxa"/>
            <w:tcBorders>
              <w:right w:val="nil"/>
            </w:tcBorders>
            <w:shd w:val="clear" w:color="auto" w:fill="auto"/>
            <w:noWrap/>
            <w:vAlign w:val="bottom"/>
            <w:hideMark/>
          </w:tcPr>
          <w:p w14:paraId="1838BDD0" w14:textId="77777777" w:rsidR="00506748" w:rsidRPr="00504751" w:rsidRDefault="00506748" w:rsidP="006E1AC9">
            <w:pPr>
              <w:pStyle w:val="Tabletext"/>
              <w:keepNext/>
              <w:rPr>
                <w:rStyle w:val="Authorinstructions"/>
                <w:color w:val="B12C0C"/>
              </w:rPr>
            </w:pPr>
            <w:r w:rsidRPr="00504751">
              <w:rPr>
                <w:rStyle w:val="Authorinstructions"/>
                <w:color w:val="B12C0C"/>
              </w:rPr>
              <w:t>Days</w:t>
            </w:r>
          </w:p>
        </w:tc>
      </w:tr>
      <w:tr w:rsidR="00506748" w:rsidRPr="00504751" w14:paraId="0E0F6CC5" w14:textId="77777777" w:rsidTr="00506748">
        <w:trPr>
          <w:trHeight w:val="288"/>
        </w:trPr>
        <w:tc>
          <w:tcPr>
            <w:tcW w:w="2540" w:type="dxa"/>
            <w:shd w:val="clear" w:color="auto" w:fill="auto"/>
            <w:vAlign w:val="center"/>
            <w:hideMark/>
          </w:tcPr>
          <w:p w14:paraId="21915CFA" w14:textId="4B0F9A5C" w:rsidR="00506748" w:rsidRPr="00504751" w:rsidRDefault="00506748" w:rsidP="006E1AC9">
            <w:pPr>
              <w:pStyle w:val="Tabletext"/>
              <w:keepNext/>
              <w:rPr>
                <w:rStyle w:val="Authorinstructions"/>
                <w:color w:val="B12C0C"/>
              </w:rPr>
            </w:pPr>
            <w:r w:rsidRPr="00504751">
              <w:rPr>
                <w:rStyle w:val="Authorinstructions"/>
                <w:color w:val="B12C0C"/>
              </w:rPr>
              <w:t xml:space="preserve">Requirement </w:t>
            </w:r>
            <w:r>
              <w:rPr>
                <w:rStyle w:val="Authorinstructions"/>
                <w:color w:val="B12C0C"/>
              </w:rPr>
              <w:t>p</w:t>
            </w:r>
            <w:r w:rsidRPr="00504751">
              <w:rPr>
                <w:rStyle w:val="Authorinstructions"/>
                <w:color w:val="B12C0C"/>
              </w:rPr>
              <w:t>eriod</w:t>
            </w:r>
          </w:p>
        </w:tc>
        <w:tc>
          <w:tcPr>
            <w:tcW w:w="960" w:type="dxa"/>
            <w:shd w:val="clear" w:color="auto" w:fill="auto"/>
            <w:noWrap/>
            <w:vAlign w:val="bottom"/>
            <w:hideMark/>
          </w:tcPr>
          <w:p w14:paraId="60A8B70A" w14:textId="77777777" w:rsidR="00506748" w:rsidRPr="00504751" w:rsidRDefault="00506748" w:rsidP="006E1AC9">
            <w:pPr>
              <w:pStyle w:val="Tabletext"/>
              <w:keepNext/>
              <w:rPr>
                <w:rStyle w:val="Authorinstructions"/>
                <w:color w:val="B12C0C"/>
              </w:rPr>
            </w:pPr>
            <w:r w:rsidRPr="00504751">
              <w:rPr>
                <w:rStyle w:val="Authorinstructions"/>
                <w:color w:val="B12C0C"/>
              </w:rPr>
              <w:t>28</w:t>
            </w:r>
          </w:p>
        </w:tc>
      </w:tr>
      <w:tr w:rsidR="00506748" w:rsidRPr="00504751" w14:paraId="564F84A1" w14:textId="77777777" w:rsidTr="00506748">
        <w:trPr>
          <w:trHeight w:val="288"/>
        </w:trPr>
        <w:tc>
          <w:tcPr>
            <w:tcW w:w="2540" w:type="dxa"/>
            <w:shd w:val="clear" w:color="auto" w:fill="auto"/>
            <w:vAlign w:val="center"/>
            <w:hideMark/>
          </w:tcPr>
          <w:p w14:paraId="00CC73B3" w14:textId="77777777" w:rsidR="00506748" w:rsidRPr="00504751" w:rsidRDefault="00506748" w:rsidP="006E1AC9">
            <w:pPr>
              <w:pStyle w:val="Tabletext"/>
              <w:keepNext/>
              <w:rPr>
                <w:rStyle w:val="Authorinstructions"/>
                <w:color w:val="B12C0C"/>
              </w:rPr>
            </w:pPr>
            <w:r w:rsidRPr="00504751">
              <w:rPr>
                <w:rStyle w:val="Authorinstructions"/>
                <w:color w:val="B12C0C"/>
              </w:rPr>
              <w:t>Required off-duty days</w:t>
            </w:r>
          </w:p>
        </w:tc>
        <w:tc>
          <w:tcPr>
            <w:tcW w:w="960" w:type="dxa"/>
            <w:shd w:val="clear" w:color="auto" w:fill="auto"/>
            <w:noWrap/>
            <w:vAlign w:val="center"/>
            <w:hideMark/>
          </w:tcPr>
          <w:p w14:paraId="3E7F3AFF" w14:textId="4785D454" w:rsidR="00506748" w:rsidRPr="00504751" w:rsidRDefault="00506748" w:rsidP="006E1AC9">
            <w:pPr>
              <w:pStyle w:val="Tabletext"/>
              <w:keepNext/>
              <w:rPr>
                <w:rStyle w:val="Authorinstructions"/>
                <w:color w:val="B12C0C"/>
              </w:rPr>
            </w:pPr>
            <w:r>
              <w:rPr>
                <w:rStyle w:val="Authorinstructions"/>
                <w:color w:val="B12C0C"/>
              </w:rPr>
              <w:t>6</w:t>
            </w:r>
          </w:p>
        </w:tc>
      </w:tr>
      <w:tr w:rsidR="00506748" w:rsidRPr="00504751" w14:paraId="7A5ABB25" w14:textId="77777777" w:rsidTr="00506748">
        <w:trPr>
          <w:trHeight w:val="288"/>
        </w:trPr>
        <w:tc>
          <w:tcPr>
            <w:tcW w:w="2540" w:type="dxa"/>
            <w:shd w:val="clear" w:color="auto" w:fill="auto"/>
            <w:vAlign w:val="center"/>
            <w:hideMark/>
          </w:tcPr>
          <w:p w14:paraId="439FF140" w14:textId="77777777" w:rsidR="00506748" w:rsidRPr="00504751" w:rsidRDefault="00506748" w:rsidP="006E1AC9">
            <w:pPr>
              <w:pStyle w:val="Tabletext"/>
              <w:keepNext/>
              <w:rPr>
                <w:rStyle w:val="Authorinstructions"/>
                <w:color w:val="B12C0C"/>
              </w:rPr>
            </w:pPr>
            <w:r w:rsidRPr="00504751">
              <w:rPr>
                <w:rStyle w:val="Authorinstructions"/>
                <w:color w:val="B12C0C"/>
              </w:rPr>
              <w:t>Actual off-duty days</w:t>
            </w:r>
          </w:p>
        </w:tc>
        <w:tc>
          <w:tcPr>
            <w:tcW w:w="960" w:type="dxa"/>
            <w:shd w:val="clear" w:color="auto" w:fill="auto"/>
            <w:noWrap/>
            <w:vAlign w:val="bottom"/>
            <w:hideMark/>
          </w:tcPr>
          <w:p w14:paraId="69F6F924" w14:textId="5D41A533" w:rsidR="00506748" w:rsidRPr="00504751" w:rsidRDefault="00506748" w:rsidP="006E1AC9">
            <w:pPr>
              <w:pStyle w:val="Tabletext"/>
              <w:keepNext/>
              <w:rPr>
                <w:rStyle w:val="Authorinstructions"/>
                <w:color w:val="B12C0C"/>
              </w:rPr>
            </w:pPr>
            <w:r>
              <w:rPr>
                <w:rStyle w:val="Authorinstructions"/>
                <w:color w:val="B12C0C"/>
              </w:rPr>
              <w:t>5</w:t>
            </w:r>
          </w:p>
        </w:tc>
      </w:tr>
      <w:tr w:rsidR="00506748" w:rsidRPr="00504751" w14:paraId="2A8AD215" w14:textId="77777777" w:rsidTr="00506748">
        <w:trPr>
          <w:trHeight w:val="288"/>
        </w:trPr>
        <w:tc>
          <w:tcPr>
            <w:tcW w:w="2540" w:type="dxa"/>
            <w:shd w:val="clear" w:color="auto" w:fill="auto"/>
            <w:vAlign w:val="center"/>
            <w:hideMark/>
          </w:tcPr>
          <w:p w14:paraId="05CA7CAC" w14:textId="77777777" w:rsidR="00506748" w:rsidRPr="00504751" w:rsidRDefault="00506748" w:rsidP="006E1AC9">
            <w:pPr>
              <w:pStyle w:val="Tabletext"/>
              <w:keepNext/>
              <w:rPr>
                <w:rStyle w:val="Authorinstructionsbold"/>
                <w:color w:val="B12C0C"/>
              </w:rPr>
            </w:pPr>
            <w:r w:rsidRPr="00504751">
              <w:rPr>
                <w:rStyle w:val="Authorinstructionsbold"/>
                <w:color w:val="B12C0C"/>
              </w:rPr>
              <w:t>Deficit (days)</w:t>
            </w:r>
          </w:p>
        </w:tc>
        <w:tc>
          <w:tcPr>
            <w:tcW w:w="960" w:type="dxa"/>
            <w:shd w:val="clear" w:color="auto" w:fill="auto"/>
            <w:noWrap/>
            <w:vAlign w:val="bottom"/>
            <w:hideMark/>
          </w:tcPr>
          <w:p w14:paraId="441D7A45" w14:textId="4B08C7DE" w:rsidR="00506748" w:rsidRPr="00504751" w:rsidRDefault="00506748" w:rsidP="006E1AC9">
            <w:pPr>
              <w:pStyle w:val="Tabletext"/>
              <w:keepNext/>
              <w:rPr>
                <w:rStyle w:val="Authorinstructionsbold"/>
                <w:color w:val="B12C0C"/>
              </w:rPr>
            </w:pPr>
            <w:r>
              <w:rPr>
                <w:rStyle w:val="Authorinstructionsbold"/>
                <w:color w:val="B12C0C"/>
              </w:rPr>
              <w:t>1</w:t>
            </w:r>
          </w:p>
        </w:tc>
      </w:tr>
      <w:tr w:rsidR="00506748" w:rsidRPr="00504751" w14:paraId="0C7D7D65" w14:textId="77777777" w:rsidTr="00506748">
        <w:trPr>
          <w:trHeight w:val="576"/>
        </w:trPr>
        <w:tc>
          <w:tcPr>
            <w:tcW w:w="2540" w:type="dxa"/>
            <w:shd w:val="clear" w:color="auto" w:fill="auto"/>
            <w:vAlign w:val="center"/>
            <w:hideMark/>
          </w:tcPr>
          <w:p w14:paraId="3025B4A8" w14:textId="77777777" w:rsidR="00506748" w:rsidRPr="00504751" w:rsidRDefault="00506748" w:rsidP="006E1AC9">
            <w:pPr>
              <w:pStyle w:val="Tabletext"/>
              <w:keepNext/>
              <w:rPr>
                <w:rStyle w:val="Authorinstructionsbold"/>
                <w:color w:val="B12C0C"/>
              </w:rPr>
            </w:pPr>
            <w:r w:rsidRPr="00504751">
              <w:rPr>
                <w:rStyle w:val="Authorinstructionsbold"/>
                <w:color w:val="B12C0C"/>
              </w:rPr>
              <w:t>Off-duty days required to transition</w:t>
            </w:r>
          </w:p>
        </w:tc>
        <w:tc>
          <w:tcPr>
            <w:tcW w:w="960" w:type="dxa"/>
            <w:shd w:val="clear" w:color="auto" w:fill="auto"/>
            <w:noWrap/>
            <w:vAlign w:val="center"/>
            <w:hideMark/>
          </w:tcPr>
          <w:p w14:paraId="0A175A4D" w14:textId="2F354854" w:rsidR="00506748" w:rsidRPr="00504751" w:rsidRDefault="00506748" w:rsidP="006E1AC9">
            <w:pPr>
              <w:pStyle w:val="Tabletext"/>
              <w:keepNext/>
              <w:rPr>
                <w:rStyle w:val="Authorinstructionsbold"/>
                <w:color w:val="B12C0C"/>
              </w:rPr>
            </w:pPr>
            <w:r>
              <w:rPr>
                <w:rStyle w:val="Authorinstructionsbold"/>
                <w:color w:val="B12C0C"/>
              </w:rPr>
              <w:t>1</w:t>
            </w:r>
          </w:p>
        </w:tc>
      </w:tr>
    </w:tbl>
    <w:p w14:paraId="1FBADA70" w14:textId="77777777" w:rsidR="002C0C26" w:rsidRDefault="002C0C26" w:rsidP="00C71CFF">
      <w:pPr>
        <w:rPr>
          <w:rFonts w:cstheme="minorHAnsi"/>
        </w:rPr>
      </w:pPr>
    </w:p>
    <w:p w14:paraId="6235AA11" w14:textId="7B97DFB1" w:rsidR="008B7A57" w:rsidRDefault="008B7A57" w:rsidP="008B7A57">
      <w:pPr>
        <w:pStyle w:val="Caption"/>
        <w:keepNext/>
      </w:pPr>
      <w:r>
        <w:lastRenderedPageBreak/>
        <w:t xml:space="preserve">Table </w:t>
      </w:r>
      <w:r>
        <w:fldChar w:fldCharType="begin"/>
      </w:r>
      <w:r>
        <w:instrText xml:space="preserve"> SEQ Table \* ARABIC </w:instrText>
      </w:r>
      <w:r>
        <w:fldChar w:fldCharType="separate"/>
      </w:r>
      <w:r w:rsidR="00471945">
        <w:rPr>
          <w:noProof/>
        </w:rPr>
        <w:t>12</w:t>
      </w:r>
      <w:r>
        <w:fldChar w:fldCharType="end"/>
      </w:r>
      <w:r>
        <w:t xml:space="preserve"> Example 2</w:t>
      </w:r>
    </w:p>
    <w:tbl>
      <w:tblPr>
        <w:tblW w:w="3500" w:type="dxa"/>
        <w:tblInd w:w="-113" w:type="dxa"/>
        <w:tblBorders>
          <w:top w:val="single" w:sz="4" w:space="0" w:color="AC2C0C"/>
          <w:left w:val="single" w:sz="4" w:space="0" w:color="AC2C0C"/>
          <w:bottom w:val="single" w:sz="4" w:space="0" w:color="AC2C0C"/>
          <w:right w:val="single" w:sz="4" w:space="0" w:color="AC2C0C"/>
          <w:insideH w:val="single" w:sz="4" w:space="0" w:color="AC2C0C"/>
          <w:insideV w:val="single" w:sz="4" w:space="0" w:color="AC2C0C"/>
        </w:tblBorders>
        <w:tblLook w:val="04A0" w:firstRow="1" w:lastRow="0" w:firstColumn="1" w:lastColumn="0" w:noHBand="0" w:noVBand="1"/>
      </w:tblPr>
      <w:tblGrid>
        <w:gridCol w:w="2540"/>
        <w:gridCol w:w="960"/>
      </w:tblGrid>
      <w:tr w:rsidR="00506748" w:rsidRPr="00AA03DD" w14:paraId="04BECE1A" w14:textId="77777777" w:rsidTr="006E1AC9">
        <w:trPr>
          <w:trHeight w:val="288"/>
        </w:trPr>
        <w:tc>
          <w:tcPr>
            <w:tcW w:w="2540" w:type="dxa"/>
            <w:tcBorders>
              <w:bottom w:val="nil"/>
              <w:right w:val="nil"/>
            </w:tcBorders>
            <w:shd w:val="clear" w:color="auto" w:fill="auto"/>
            <w:noWrap/>
            <w:vAlign w:val="bottom"/>
          </w:tcPr>
          <w:p w14:paraId="4E30FF3C" w14:textId="64FA9779" w:rsidR="00506748" w:rsidRPr="00AA03DD" w:rsidRDefault="00506748" w:rsidP="006E1AC9">
            <w:pPr>
              <w:pStyle w:val="Tabletext"/>
              <w:keepNext/>
              <w:rPr>
                <w:rStyle w:val="Authorinstructions"/>
                <w:b/>
                <w:bCs/>
                <w:color w:val="B12C0C"/>
              </w:rPr>
            </w:pPr>
            <w:r w:rsidRPr="00AA03DD">
              <w:rPr>
                <w:rStyle w:val="Authorinstructions"/>
                <w:b/>
                <w:bCs/>
                <w:color w:val="B12C0C"/>
              </w:rPr>
              <w:t xml:space="preserve">Example </w:t>
            </w:r>
            <w:r>
              <w:rPr>
                <w:rStyle w:val="Authorinstructions"/>
                <w:b/>
                <w:bCs/>
                <w:color w:val="B12C0C"/>
              </w:rPr>
              <w:t>2</w:t>
            </w:r>
          </w:p>
        </w:tc>
        <w:tc>
          <w:tcPr>
            <w:tcW w:w="960" w:type="dxa"/>
            <w:tcBorders>
              <w:left w:val="nil"/>
              <w:bottom w:val="single" w:sz="4" w:space="0" w:color="AC2C0C"/>
            </w:tcBorders>
            <w:shd w:val="clear" w:color="auto" w:fill="auto"/>
            <w:noWrap/>
            <w:vAlign w:val="bottom"/>
          </w:tcPr>
          <w:p w14:paraId="48BC8ECB" w14:textId="77777777" w:rsidR="00506748" w:rsidRPr="00AA03DD" w:rsidRDefault="00506748" w:rsidP="006E1AC9">
            <w:pPr>
              <w:pStyle w:val="Tabletext"/>
              <w:keepNext/>
              <w:rPr>
                <w:rStyle w:val="Authorinstructions"/>
                <w:color w:val="B12C0C"/>
              </w:rPr>
            </w:pPr>
          </w:p>
        </w:tc>
      </w:tr>
      <w:tr w:rsidR="00506748" w:rsidRPr="00504751" w14:paraId="3C6E5108" w14:textId="77777777" w:rsidTr="006E1AC9">
        <w:trPr>
          <w:trHeight w:val="288"/>
        </w:trPr>
        <w:tc>
          <w:tcPr>
            <w:tcW w:w="2540" w:type="dxa"/>
            <w:tcBorders>
              <w:top w:val="nil"/>
            </w:tcBorders>
            <w:shd w:val="clear" w:color="auto" w:fill="auto"/>
            <w:noWrap/>
            <w:vAlign w:val="bottom"/>
          </w:tcPr>
          <w:p w14:paraId="26F57272" w14:textId="77777777" w:rsidR="00506748" w:rsidRPr="00504751" w:rsidRDefault="00506748" w:rsidP="006E1AC9">
            <w:pPr>
              <w:pStyle w:val="Tabletext"/>
              <w:keepNext/>
              <w:rPr>
                <w:rStyle w:val="Authorinstructions"/>
                <w:color w:val="B12C0C"/>
              </w:rPr>
            </w:pPr>
          </w:p>
        </w:tc>
        <w:tc>
          <w:tcPr>
            <w:tcW w:w="960" w:type="dxa"/>
            <w:tcBorders>
              <w:right w:val="nil"/>
            </w:tcBorders>
            <w:shd w:val="clear" w:color="auto" w:fill="auto"/>
            <w:noWrap/>
            <w:vAlign w:val="bottom"/>
            <w:hideMark/>
          </w:tcPr>
          <w:p w14:paraId="31343F54" w14:textId="77777777" w:rsidR="00506748" w:rsidRPr="00504751" w:rsidRDefault="00506748" w:rsidP="006E1AC9">
            <w:pPr>
              <w:pStyle w:val="Tabletext"/>
              <w:keepNext/>
              <w:rPr>
                <w:rStyle w:val="Authorinstructions"/>
                <w:color w:val="B12C0C"/>
              </w:rPr>
            </w:pPr>
            <w:r w:rsidRPr="00504751">
              <w:rPr>
                <w:rStyle w:val="Authorinstructions"/>
                <w:color w:val="B12C0C"/>
              </w:rPr>
              <w:t>Days</w:t>
            </w:r>
          </w:p>
        </w:tc>
      </w:tr>
      <w:tr w:rsidR="00506748" w:rsidRPr="00504751" w14:paraId="47373E3E" w14:textId="77777777" w:rsidTr="006E1AC9">
        <w:trPr>
          <w:trHeight w:val="288"/>
        </w:trPr>
        <w:tc>
          <w:tcPr>
            <w:tcW w:w="2540" w:type="dxa"/>
            <w:shd w:val="clear" w:color="auto" w:fill="auto"/>
            <w:vAlign w:val="center"/>
            <w:hideMark/>
          </w:tcPr>
          <w:p w14:paraId="6F277FBD" w14:textId="77777777" w:rsidR="00506748" w:rsidRPr="00504751" w:rsidRDefault="00506748" w:rsidP="006E1AC9">
            <w:pPr>
              <w:pStyle w:val="Tabletext"/>
              <w:keepNext/>
              <w:rPr>
                <w:rStyle w:val="Authorinstructions"/>
                <w:color w:val="B12C0C"/>
              </w:rPr>
            </w:pPr>
            <w:r w:rsidRPr="00504751">
              <w:rPr>
                <w:rStyle w:val="Authorinstructions"/>
                <w:color w:val="B12C0C"/>
              </w:rPr>
              <w:t xml:space="preserve">Requirement </w:t>
            </w:r>
            <w:r>
              <w:rPr>
                <w:rStyle w:val="Authorinstructions"/>
                <w:color w:val="B12C0C"/>
              </w:rPr>
              <w:t>p</w:t>
            </w:r>
            <w:r w:rsidRPr="00504751">
              <w:rPr>
                <w:rStyle w:val="Authorinstructions"/>
                <w:color w:val="B12C0C"/>
              </w:rPr>
              <w:t>eriod</w:t>
            </w:r>
          </w:p>
        </w:tc>
        <w:tc>
          <w:tcPr>
            <w:tcW w:w="960" w:type="dxa"/>
            <w:shd w:val="clear" w:color="auto" w:fill="auto"/>
            <w:noWrap/>
            <w:vAlign w:val="bottom"/>
            <w:hideMark/>
          </w:tcPr>
          <w:p w14:paraId="595C5BB6" w14:textId="77777777" w:rsidR="00506748" w:rsidRPr="00504751" w:rsidRDefault="00506748" w:rsidP="006E1AC9">
            <w:pPr>
              <w:pStyle w:val="Tabletext"/>
              <w:keepNext/>
              <w:rPr>
                <w:rStyle w:val="Authorinstructions"/>
                <w:color w:val="B12C0C"/>
              </w:rPr>
            </w:pPr>
            <w:r w:rsidRPr="00504751">
              <w:rPr>
                <w:rStyle w:val="Authorinstructions"/>
                <w:color w:val="B12C0C"/>
              </w:rPr>
              <w:t>28</w:t>
            </w:r>
          </w:p>
        </w:tc>
      </w:tr>
      <w:tr w:rsidR="00506748" w:rsidRPr="00504751" w14:paraId="27AF77C0" w14:textId="77777777" w:rsidTr="006E1AC9">
        <w:trPr>
          <w:trHeight w:val="288"/>
        </w:trPr>
        <w:tc>
          <w:tcPr>
            <w:tcW w:w="2540" w:type="dxa"/>
            <w:shd w:val="clear" w:color="auto" w:fill="auto"/>
            <w:vAlign w:val="center"/>
            <w:hideMark/>
          </w:tcPr>
          <w:p w14:paraId="2D5BA44B" w14:textId="77777777" w:rsidR="00506748" w:rsidRPr="00504751" w:rsidRDefault="00506748" w:rsidP="006E1AC9">
            <w:pPr>
              <w:pStyle w:val="Tabletext"/>
              <w:keepNext/>
              <w:rPr>
                <w:rStyle w:val="Authorinstructions"/>
                <w:color w:val="B12C0C"/>
              </w:rPr>
            </w:pPr>
            <w:r w:rsidRPr="00504751">
              <w:rPr>
                <w:rStyle w:val="Authorinstructions"/>
                <w:color w:val="B12C0C"/>
              </w:rPr>
              <w:t>Required off-duty days</w:t>
            </w:r>
          </w:p>
        </w:tc>
        <w:tc>
          <w:tcPr>
            <w:tcW w:w="960" w:type="dxa"/>
            <w:shd w:val="clear" w:color="auto" w:fill="auto"/>
            <w:noWrap/>
            <w:vAlign w:val="center"/>
            <w:hideMark/>
          </w:tcPr>
          <w:p w14:paraId="2FBAADEF" w14:textId="77777777" w:rsidR="00506748" w:rsidRPr="00504751" w:rsidRDefault="00506748" w:rsidP="006E1AC9">
            <w:pPr>
              <w:pStyle w:val="Tabletext"/>
              <w:keepNext/>
              <w:rPr>
                <w:rStyle w:val="Authorinstructions"/>
                <w:color w:val="B12C0C"/>
              </w:rPr>
            </w:pPr>
            <w:r>
              <w:rPr>
                <w:rStyle w:val="Authorinstructions"/>
                <w:color w:val="B12C0C"/>
              </w:rPr>
              <w:t>6</w:t>
            </w:r>
          </w:p>
        </w:tc>
      </w:tr>
      <w:tr w:rsidR="00506748" w:rsidRPr="00504751" w14:paraId="2C2FCDAF" w14:textId="77777777" w:rsidTr="006E1AC9">
        <w:trPr>
          <w:trHeight w:val="288"/>
        </w:trPr>
        <w:tc>
          <w:tcPr>
            <w:tcW w:w="2540" w:type="dxa"/>
            <w:shd w:val="clear" w:color="auto" w:fill="auto"/>
            <w:vAlign w:val="center"/>
            <w:hideMark/>
          </w:tcPr>
          <w:p w14:paraId="1191D6FF" w14:textId="77777777" w:rsidR="00506748" w:rsidRPr="00504751" w:rsidRDefault="00506748" w:rsidP="006E1AC9">
            <w:pPr>
              <w:pStyle w:val="Tabletext"/>
              <w:keepNext/>
              <w:rPr>
                <w:rStyle w:val="Authorinstructions"/>
                <w:color w:val="B12C0C"/>
              </w:rPr>
            </w:pPr>
            <w:r w:rsidRPr="00504751">
              <w:rPr>
                <w:rStyle w:val="Authorinstructions"/>
                <w:color w:val="B12C0C"/>
              </w:rPr>
              <w:t>Actual off-duty days</w:t>
            </w:r>
          </w:p>
        </w:tc>
        <w:tc>
          <w:tcPr>
            <w:tcW w:w="960" w:type="dxa"/>
            <w:shd w:val="clear" w:color="auto" w:fill="auto"/>
            <w:noWrap/>
            <w:vAlign w:val="bottom"/>
            <w:hideMark/>
          </w:tcPr>
          <w:p w14:paraId="22F1AABD" w14:textId="3C81808B" w:rsidR="00506748" w:rsidRPr="00504751" w:rsidRDefault="00506748" w:rsidP="006E1AC9">
            <w:pPr>
              <w:pStyle w:val="Tabletext"/>
              <w:keepNext/>
              <w:rPr>
                <w:rStyle w:val="Authorinstructions"/>
                <w:color w:val="B12C0C"/>
              </w:rPr>
            </w:pPr>
            <w:r>
              <w:rPr>
                <w:rStyle w:val="Authorinstructions"/>
                <w:color w:val="B12C0C"/>
              </w:rPr>
              <w:t>2</w:t>
            </w:r>
          </w:p>
        </w:tc>
      </w:tr>
      <w:tr w:rsidR="00506748" w:rsidRPr="00504751" w14:paraId="145FAB4B" w14:textId="77777777" w:rsidTr="006E1AC9">
        <w:trPr>
          <w:trHeight w:val="288"/>
        </w:trPr>
        <w:tc>
          <w:tcPr>
            <w:tcW w:w="2540" w:type="dxa"/>
            <w:shd w:val="clear" w:color="auto" w:fill="auto"/>
            <w:vAlign w:val="center"/>
            <w:hideMark/>
          </w:tcPr>
          <w:p w14:paraId="40F26ED1" w14:textId="77777777" w:rsidR="00506748" w:rsidRPr="00504751" w:rsidRDefault="00506748" w:rsidP="006E1AC9">
            <w:pPr>
              <w:pStyle w:val="Tabletext"/>
              <w:keepNext/>
              <w:rPr>
                <w:rStyle w:val="Authorinstructionsbold"/>
                <w:color w:val="B12C0C"/>
              </w:rPr>
            </w:pPr>
            <w:r w:rsidRPr="00504751">
              <w:rPr>
                <w:rStyle w:val="Authorinstructionsbold"/>
                <w:color w:val="B12C0C"/>
              </w:rPr>
              <w:t>Deficit (days)</w:t>
            </w:r>
          </w:p>
        </w:tc>
        <w:tc>
          <w:tcPr>
            <w:tcW w:w="960" w:type="dxa"/>
            <w:shd w:val="clear" w:color="auto" w:fill="auto"/>
            <w:noWrap/>
            <w:vAlign w:val="bottom"/>
            <w:hideMark/>
          </w:tcPr>
          <w:p w14:paraId="2F922344" w14:textId="14AA9BA8" w:rsidR="00506748" w:rsidRPr="00504751" w:rsidRDefault="00506748" w:rsidP="006E1AC9">
            <w:pPr>
              <w:pStyle w:val="Tabletext"/>
              <w:keepNext/>
              <w:rPr>
                <w:rStyle w:val="Authorinstructionsbold"/>
                <w:color w:val="B12C0C"/>
              </w:rPr>
            </w:pPr>
            <w:r>
              <w:rPr>
                <w:rStyle w:val="Authorinstructionsbold"/>
                <w:color w:val="B12C0C"/>
              </w:rPr>
              <w:t>4</w:t>
            </w:r>
          </w:p>
        </w:tc>
      </w:tr>
      <w:tr w:rsidR="00506748" w:rsidRPr="00504751" w14:paraId="41488F18" w14:textId="77777777" w:rsidTr="006E1AC9">
        <w:trPr>
          <w:trHeight w:val="576"/>
        </w:trPr>
        <w:tc>
          <w:tcPr>
            <w:tcW w:w="2540" w:type="dxa"/>
            <w:shd w:val="clear" w:color="auto" w:fill="auto"/>
            <w:vAlign w:val="center"/>
            <w:hideMark/>
          </w:tcPr>
          <w:p w14:paraId="353B0994" w14:textId="77777777" w:rsidR="00506748" w:rsidRPr="00504751" w:rsidRDefault="00506748" w:rsidP="006E1AC9">
            <w:pPr>
              <w:pStyle w:val="Tabletext"/>
              <w:keepNext/>
              <w:rPr>
                <w:rStyle w:val="Authorinstructionsbold"/>
                <w:color w:val="B12C0C"/>
              </w:rPr>
            </w:pPr>
            <w:r w:rsidRPr="00504751">
              <w:rPr>
                <w:rStyle w:val="Authorinstructionsbold"/>
                <w:color w:val="B12C0C"/>
              </w:rPr>
              <w:t>Off-duty days required to transition</w:t>
            </w:r>
          </w:p>
        </w:tc>
        <w:tc>
          <w:tcPr>
            <w:tcW w:w="960" w:type="dxa"/>
            <w:shd w:val="clear" w:color="auto" w:fill="auto"/>
            <w:noWrap/>
            <w:vAlign w:val="center"/>
            <w:hideMark/>
          </w:tcPr>
          <w:p w14:paraId="34EB487C" w14:textId="6C514B34" w:rsidR="00506748" w:rsidRPr="00504751" w:rsidRDefault="00506748" w:rsidP="006E1AC9">
            <w:pPr>
              <w:pStyle w:val="Tabletext"/>
              <w:keepNext/>
              <w:rPr>
                <w:rStyle w:val="Authorinstructionsbold"/>
                <w:color w:val="B12C0C"/>
              </w:rPr>
            </w:pPr>
            <w:r>
              <w:rPr>
                <w:rStyle w:val="Authorinstructionsbold"/>
                <w:color w:val="B12C0C"/>
              </w:rPr>
              <w:t>4</w:t>
            </w:r>
          </w:p>
        </w:tc>
      </w:tr>
    </w:tbl>
    <w:p w14:paraId="0782594A" w14:textId="77777777" w:rsidR="00C71CFF" w:rsidRPr="00424DC0" w:rsidRDefault="00C71CFF" w:rsidP="00424DC0">
      <w:pPr>
        <w:ind w:left="1134" w:hanging="1134"/>
        <w:rPr>
          <w:color w:val="AC2C0C"/>
        </w:rPr>
      </w:pPr>
      <w:r w:rsidRPr="00424DC0">
        <w:rPr>
          <w:b/>
          <w:bCs/>
          <w:color w:val="AC2C0C"/>
        </w:rPr>
        <w:t>Note:</w:t>
      </w:r>
      <w:r w:rsidRPr="00424DC0">
        <w:rPr>
          <w:color w:val="AC2C0C"/>
        </w:rPr>
        <w:tab/>
        <w:t>If there is any question regarding the suitability of this minimum period when employed in the operator’s context, then they should monitor the fatigue levels of pilots and increase this minimum period if required. An example of a way an operator could do this is via surveys or regular meetings to discuss fatigue with the pilots involved (the effectiveness of this approach would depend on the safety culture evident in the organisation at the time).</w:t>
      </w:r>
    </w:p>
    <w:p w14:paraId="2EA8146C" w14:textId="77777777" w:rsidR="00C71CFF" w:rsidRPr="00424DC0" w:rsidRDefault="00C71CFF" w:rsidP="00C71CFF">
      <w:pPr>
        <w:rPr>
          <w:rStyle w:val="Authorinstructionsbold"/>
          <w:color w:val="AC2C0C"/>
        </w:rPr>
      </w:pPr>
      <w:r w:rsidRPr="00424DC0">
        <w:rPr>
          <w:rStyle w:val="Authorinstructionsbold"/>
          <w:color w:val="AC2C0C"/>
        </w:rPr>
        <w:t>Sleep requirements [user customisable]</w:t>
      </w:r>
    </w:p>
    <w:p w14:paraId="012430FB" w14:textId="77777777" w:rsidR="00C71CFF" w:rsidRPr="00424DC0" w:rsidRDefault="00C71CFF" w:rsidP="00C71CFF">
      <w:pPr>
        <w:rPr>
          <w:rStyle w:val="Authorinstructions"/>
          <w:color w:val="AC2C0C"/>
        </w:rPr>
      </w:pPr>
      <w:r w:rsidRPr="00424DC0">
        <w:rPr>
          <w:rStyle w:val="Authorinstructions"/>
          <w:color w:val="AC2C0C"/>
        </w:rPr>
        <w:t>Whilst it is easy to understand that adequate sleep is a prerequisite for an alert flight crew member, the notion of what adequate sleep consists of is subject to individual variability and this is further complicated by how easy it is to overestimate the amount and quality of sleep we actually get. As a general guide an individual who was previously well rested prior to the 48-hour window requires at least 6 hours sleep in 24 hours, and 13 hours in 48 hours.</w:t>
      </w:r>
    </w:p>
    <w:p w14:paraId="6477B412" w14:textId="77777777" w:rsidR="00C71CFF" w:rsidRPr="00424DC0" w:rsidRDefault="00C71CFF" w:rsidP="00C71CFF">
      <w:pPr>
        <w:rPr>
          <w:rStyle w:val="Authorinstructions"/>
          <w:color w:val="AC2C0C"/>
        </w:rPr>
      </w:pPr>
      <w:r w:rsidRPr="00424DC0">
        <w:rPr>
          <w:rStyle w:val="Authorinstructions"/>
          <w:color w:val="AC2C0C"/>
        </w:rPr>
        <w:t>An individual can develop section 2 of the ACTab Form to suit themselves. The blue highlighted numbers in section 2 can be individualised, and consequentially, the numbers to the left should be reduced by 1 hour from the number to its right. A good place to start is for an individual understanding how much sleep is needed to feel well rested. This may be ascertained after a day or two of waking normally (to dissipate any accumulated sleep debt). Once this figure is recognised, then a basis is formed for suggesting what reduction from this figure over a 24- and 48-hour period may lead to the risk rising until the accumulated sleep debt becomes too much. As a general guide, if starting from a well-rested state, less than 13 hours sleep in the last 48 hours and 6 in the last 24 hours should be considered significant.</w:t>
      </w:r>
    </w:p>
    <w:p w14:paraId="5F43FACB" w14:textId="77777777" w:rsidR="00C71CFF" w:rsidRPr="00424DC0" w:rsidRDefault="00C71CFF" w:rsidP="00C71CFF">
      <w:pPr>
        <w:rPr>
          <w:rStyle w:val="Authorinstructions"/>
          <w:color w:val="AC2C0C"/>
        </w:rPr>
      </w:pPr>
      <w:r w:rsidRPr="00424DC0">
        <w:rPr>
          <w:rStyle w:val="Authorinstructions"/>
          <w:color w:val="AC2C0C"/>
        </w:rPr>
        <w:t>It must be emphasised that the figures in this section of the tool can be tailored to account for individual needs.</w:t>
      </w:r>
    </w:p>
    <w:p w14:paraId="16681B43" w14:textId="77777777" w:rsidR="0002613C" w:rsidRDefault="0002613C" w:rsidP="00CE48D4">
      <w:pPr>
        <w:pStyle w:val="Tabletext"/>
        <w:sectPr w:rsidR="0002613C" w:rsidSect="001E7011">
          <w:headerReference w:type="default" r:id="rId23"/>
          <w:footerReference w:type="default" r:id="rId24"/>
          <w:pgSz w:w="11906" w:h="16838" w:code="9"/>
          <w:pgMar w:top="1134" w:right="1134" w:bottom="1134" w:left="1134" w:header="567" w:footer="567" w:gutter="0"/>
          <w:cols w:space="708"/>
          <w:docGrid w:linePitch="360"/>
        </w:sectPr>
      </w:pPr>
    </w:p>
    <w:p w14:paraId="658B8773" w14:textId="3F66E490" w:rsidR="00E8769C" w:rsidRDefault="001A63E3" w:rsidP="00814709">
      <w:pPr>
        <w:pStyle w:val="AppendixHeading1"/>
        <w:suppressAutoHyphens w:val="0"/>
      </w:pPr>
      <w:bookmarkStart w:id="74" w:name="_Toc148955856"/>
      <w:bookmarkStart w:id="75" w:name="_Toc148955885"/>
      <w:bookmarkStart w:id="76" w:name="_Toc148955857"/>
      <w:bookmarkStart w:id="77" w:name="_Toc148955886"/>
      <w:bookmarkStart w:id="78" w:name="_Toc148955858"/>
      <w:bookmarkStart w:id="79" w:name="_Toc148955887"/>
      <w:bookmarkStart w:id="80" w:name="_Toc148955859"/>
      <w:bookmarkStart w:id="81" w:name="_Toc148955888"/>
      <w:bookmarkStart w:id="82" w:name="_Toc148955860"/>
      <w:bookmarkStart w:id="83" w:name="_Toc148955889"/>
      <w:bookmarkStart w:id="84" w:name="_Toc148955861"/>
      <w:bookmarkStart w:id="85" w:name="_Toc148955890"/>
      <w:bookmarkStart w:id="86" w:name="_Toc148955862"/>
      <w:bookmarkStart w:id="87" w:name="_Toc148955891"/>
      <w:bookmarkStart w:id="88" w:name="_Toc148955863"/>
      <w:bookmarkStart w:id="89" w:name="_Toc148955892"/>
      <w:bookmarkStart w:id="90" w:name="_Toc148955864"/>
      <w:bookmarkStart w:id="91" w:name="_Toc148955893"/>
      <w:bookmarkStart w:id="92" w:name="_Toc148955865"/>
      <w:bookmarkStart w:id="93" w:name="_Toc148955894"/>
      <w:bookmarkStart w:id="94" w:name="_Toc148955866"/>
      <w:bookmarkStart w:id="95" w:name="_Toc148955895"/>
      <w:bookmarkStart w:id="96" w:name="_Toc148955867"/>
      <w:bookmarkStart w:id="97" w:name="_Toc148955896"/>
      <w:bookmarkStart w:id="98" w:name="_Toc191553733"/>
      <w:bookmarkEnd w:id="4"/>
      <w:bookmarkEnd w:id="5"/>
      <w:bookmarkEnd w:id="6"/>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r>
        <w:lastRenderedPageBreak/>
        <w:t xml:space="preserve">Fatigue </w:t>
      </w:r>
      <w:r w:rsidR="002B38A4">
        <w:t>o</w:t>
      </w:r>
      <w:r>
        <w:t xml:space="preserve">ccurrence </w:t>
      </w:r>
      <w:r w:rsidR="002B38A4">
        <w:t>r</w:t>
      </w:r>
      <w:r>
        <w:t>eport (Form OR)</w:t>
      </w:r>
      <w:bookmarkEnd w:id="98"/>
    </w:p>
    <w:p w14:paraId="00E259A0" w14:textId="77777777" w:rsidR="002B38A4" w:rsidRDefault="002B38A4" w:rsidP="002B38A4">
      <w:pPr>
        <w:keepNext/>
        <w:suppressAutoHyphens w:val="0"/>
      </w:pPr>
      <w:r>
        <w:rPr>
          <w:noProof/>
        </w:rPr>
        <w:drawing>
          <wp:inline distT="0" distB="0" distL="0" distR="0" wp14:anchorId="5F7D63BE" wp14:editId="68686BF4">
            <wp:extent cx="4608830" cy="7370445"/>
            <wp:effectExtent l="0" t="0" r="1270" b="1905"/>
            <wp:docPr id="112693750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4608830" cy="7370445"/>
                    </a:xfrm>
                    <a:prstGeom prst="rect">
                      <a:avLst/>
                    </a:prstGeom>
                    <a:noFill/>
                  </pic:spPr>
                </pic:pic>
              </a:graphicData>
            </a:graphic>
          </wp:inline>
        </w:drawing>
      </w:r>
    </w:p>
    <w:p w14:paraId="64AFA4D1" w14:textId="204C060A" w:rsidR="00E8769C" w:rsidRDefault="002B38A4" w:rsidP="002B38A4">
      <w:pPr>
        <w:pStyle w:val="Caption"/>
      </w:pPr>
      <w:r>
        <w:t xml:space="preserve">Figure </w:t>
      </w:r>
      <w:r>
        <w:fldChar w:fldCharType="begin"/>
      </w:r>
      <w:r>
        <w:instrText xml:space="preserve"> SEQ Figure \* ARABIC </w:instrText>
      </w:r>
      <w:r>
        <w:fldChar w:fldCharType="separate"/>
      </w:r>
      <w:r w:rsidR="00471945">
        <w:rPr>
          <w:noProof/>
        </w:rPr>
        <w:t>1</w:t>
      </w:r>
      <w:r>
        <w:fldChar w:fldCharType="end"/>
      </w:r>
      <w:r>
        <w:t xml:space="preserve"> </w:t>
      </w:r>
      <w:r w:rsidRPr="00A241EC">
        <w:t xml:space="preserve">Fatigue </w:t>
      </w:r>
      <w:r>
        <w:t>o</w:t>
      </w:r>
      <w:r w:rsidRPr="00A241EC">
        <w:t xml:space="preserve">ccurrence </w:t>
      </w:r>
      <w:r>
        <w:t>r</w:t>
      </w:r>
      <w:r w:rsidRPr="00A241EC">
        <w:t>eport (Form OR)</w:t>
      </w:r>
    </w:p>
    <w:p w14:paraId="6C587BFC" w14:textId="77777777" w:rsidR="00D90E48" w:rsidRDefault="00D90E48">
      <w:pPr>
        <w:suppressAutoHyphens w:val="0"/>
      </w:pPr>
    </w:p>
    <w:p w14:paraId="4177A198" w14:textId="77777777" w:rsidR="002F54F5" w:rsidRDefault="002F54F5">
      <w:pPr>
        <w:suppressAutoHyphens w:val="0"/>
        <w:sectPr w:rsidR="002F54F5" w:rsidSect="006D1F05">
          <w:pgSz w:w="11906" w:h="16838" w:code="9"/>
          <w:pgMar w:top="1134" w:right="1134" w:bottom="1134" w:left="1134" w:header="567" w:footer="567" w:gutter="0"/>
          <w:cols w:space="708"/>
          <w:docGrid w:linePitch="360"/>
        </w:sectPr>
      </w:pPr>
    </w:p>
    <w:p w14:paraId="79EB8828" w14:textId="42A5791D" w:rsidR="00E8769C" w:rsidRDefault="00860DA9" w:rsidP="00860DA9">
      <w:pPr>
        <w:pStyle w:val="AppendixHeading1"/>
      </w:pPr>
      <w:bookmarkStart w:id="99" w:name="_Toc191553734"/>
      <w:r>
        <w:lastRenderedPageBreak/>
        <w:t xml:space="preserve">Alertness </w:t>
      </w:r>
      <w:r w:rsidR="003C0FFF">
        <w:t>c</w:t>
      </w:r>
      <w:r>
        <w:t xml:space="preserve">onsideration </w:t>
      </w:r>
      <w:r w:rsidR="003C0FFF">
        <w:t>t</w:t>
      </w:r>
      <w:r>
        <w:t>able (Form ACTab)</w:t>
      </w:r>
      <w:bookmarkEnd w:id="99"/>
    </w:p>
    <w:p w14:paraId="35488534" w14:textId="77777777" w:rsidR="003C0FFF" w:rsidRDefault="0049318D" w:rsidP="003C0FFF">
      <w:pPr>
        <w:keepNext/>
        <w:suppressAutoHyphens w:val="0"/>
      </w:pPr>
      <w:r>
        <w:rPr>
          <w:noProof/>
        </w:rPr>
        <w:drawing>
          <wp:inline distT="0" distB="0" distL="0" distR="0" wp14:anchorId="02F9F031" wp14:editId="49803FEC">
            <wp:extent cx="8437880" cy="4676140"/>
            <wp:effectExtent l="0" t="0" r="1270" b="0"/>
            <wp:docPr id="157916433" name="Picture 157916433" descr="Alertness consideration tab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8437880" cy="4676140"/>
                    </a:xfrm>
                    <a:prstGeom prst="rect">
                      <a:avLst/>
                    </a:prstGeom>
                    <a:noFill/>
                  </pic:spPr>
                </pic:pic>
              </a:graphicData>
            </a:graphic>
          </wp:inline>
        </w:drawing>
      </w:r>
    </w:p>
    <w:p w14:paraId="3763A181" w14:textId="06271FEF" w:rsidR="00860DA9" w:rsidRDefault="003C0FFF" w:rsidP="003C0FFF">
      <w:pPr>
        <w:pStyle w:val="Caption"/>
      </w:pPr>
      <w:r>
        <w:t xml:space="preserve">Figure </w:t>
      </w:r>
      <w:r>
        <w:fldChar w:fldCharType="begin"/>
      </w:r>
      <w:r>
        <w:instrText xml:space="preserve"> SEQ Figure \* ARABIC </w:instrText>
      </w:r>
      <w:r>
        <w:fldChar w:fldCharType="separate"/>
      </w:r>
      <w:r w:rsidR="00471945">
        <w:rPr>
          <w:noProof/>
        </w:rPr>
        <w:t>2</w:t>
      </w:r>
      <w:r>
        <w:fldChar w:fldCharType="end"/>
      </w:r>
      <w:r>
        <w:t xml:space="preserve"> </w:t>
      </w:r>
      <w:r w:rsidRPr="00385526">
        <w:t>Alertness consideration table (Form ACTab)</w:t>
      </w:r>
    </w:p>
    <w:p w14:paraId="03D7801E" w14:textId="77777777" w:rsidR="0082568F" w:rsidRDefault="0082568F" w:rsidP="00860DA9">
      <w:pPr>
        <w:suppressAutoHyphens w:val="0"/>
      </w:pPr>
    </w:p>
    <w:p w14:paraId="596FCF6D" w14:textId="77777777" w:rsidR="0082568F" w:rsidRDefault="0082568F" w:rsidP="00860DA9">
      <w:pPr>
        <w:suppressAutoHyphens w:val="0"/>
        <w:sectPr w:rsidR="0082568F" w:rsidSect="00860DA9">
          <w:headerReference w:type="default" r:id="rId27"/>
          <w:footerReference w:type="default" r:id="rId28"/>
          <w:pgSz w:w="16838" w:h="11906" w:orient="landscape" w:code="9"/>
          <w:pgMar w:top="1134" w:right="1134" w:bottom="1134" w:left="1134" w:header="567" w:footer="567" w:gutter="0"/>
          <w:cols w:space="708"/>
          <w:docGrid w:linePitch="360"/>
        </w:sectPr>
      </w:pPr>
    </w:p>
    <w:p w14:paraId="0EC8276D" w14:textId="16997E5B" w:rsidR="00E330C8" w:rsidRDefault="004E6958" w:rsidP="004E6958">
      <w:pPr>
        <w:pStyle w:val="AppendixHeading2"/>
      </w:pPr>
      <w:bookmarkStart w:id="100" w:name="_Toc191553735"/>
      <w:r>
        <w:lastRenderedPageBreak/>
        <w:t>Instructions for using the ACTab prior to duty</w:t>
      </w:r>
      <w:bookmarkEnd w:id="100"/>
    </w:p>
    <w:p w14:paraId="3F05B601" w14:textId="22FE870E" w:rsidR="00E330C8" w:rsidRDefault="00CF6533" w:rsidP="00860DA9">
      <w:pPr>
        <w:suppressAutoHyphens w:val="0"/>
        <w:rPr>
          <w:rStyle w:val="Strong"/>
        </w:rPr>
      </w:pPr>
      <w:r>
        <w:rPr>
          <w:rStyle w:val="Strong"/>
        </w:rPr>
        <w:t>Q1. How alert are you feeling?</w:t>
      </w:r>
    </w:p>
    <w:p w14:paraId="35FCC88F" w14:textId="77777777" w:rsidR="00B366E4" w:rsidRPr="00883015" w:rsidRDefault="00B366E4" w:rsidP="00B366E4">
      <w:r w:rsidRPr="00883015">
        <w:t xml:space="preserve">Question 1 involves the FCM rating their current alertness (ideally close to their report time) using one of the seven options on the alertness scale. The result falls into one of three bands of risk – Low, Moderate, or High. </w:t>
      </w:r>
    </w:p>
    <w:p w14:paraId="3DA6F8B5" w14:textId="77777777" w:rsidR="00B366E4" w:rsidRPr="00883015" w:rsidRDefault="00B366E4" w:rsidP="00B366E4">
      <w:r w:rsidRPr="00883015">
        <w:t xml:space="preserve">If High Risk, the FCM must consider discussing this with other employees or the Chief Pilot </w:t>
      </w:r>
      <w:r w:rsidRPr="00883015">
        <w:rPr>
          <w:highlight w:val="green"/>
        </w:rPr>
        <w:t>(or delegate)</w:t>
      </w:r>
      <w:r w:rsidRPr="00883015">
        <w:t xml:space="preserve"> and may need to address the risk through applying previously defined risk control measures, such as extended rest periods or task rotation. If a decision is made to continue with the duty, proceed to Question 2.</w:t>
      </w:r>
    </w:p>
    <w:p w14:paraId="499FFAAA" w14:textId="77777777" w:rsidR="00B366E4" w:rsidRPr="000D5FBB" w:rsidRDefault="00B366E4" w:rsidP="00B366E4">
      <w:pPr>
        <w:rPr>
          <w:rStyle w:val="Strong"/>
        </w:rPr>
      </w:pPr>
      <w:r w:rsidRPr="000D5FBB">
        <w:rPr>
          <w:rStyle w:val="Strong"/>
        </w:rPr>
        <w:t>Q2. Have you had adequate sleep?</w:t>
      </w:r>
    </w:p>
    <w:p w14:paraId="19602D78" w14:textId="77777777" w:rsidR="00B366E4" w:rsidRPr="00883015" w:rsidRDefault="00B366E4" w:rsidP="00B366E4">
      <w:r w:rsidRPr="00883015">
        <w:t>Question 2 involves the FCM accruing points based on their sleep in the prior 24 hours, 48 hours, and hours wake at the end of the duty. The points sum to produce a final score, which is categorised in terms of risk as Low, Moderate, or High.</w:t>
      </w:r>
    </w:p>
    <w:p w14:paraId="19BD02AD" w14:textId="77777777" w:rsidR="00B366E4" w:rsidRPr="00883015" w:rsidRDefault="00B366E4" w:rsidP="00B366E4">
      <w:pPr>
        <w:pStyle w:val="Note"/>
      </w:pPr>
      <w:r w:rsidRPr="003C2959">
        <w:rPr>
          <w:rStyle w:val="bold"/>
        </w:rPr>
        <w:t>Note:</w:t>
      </w:r>
      <w:r>
        <w:tab/>
      </w:r>
      <w:r w:rsidRPr="00883015">
        <w:t>48 hours is used in this table, because the table focuses almost entirely on acute or transient fatigue and the assumption is that the pilot was well rested prior to this point. If the pilot has a longer period of disrupted or restricted sleep then they should consider that the cumulative fatigue associated with this, will increase the fatigue risk. An increased cumulative fatigue will increase the risk associated with subsequent, shorter than required, sleep periods identified in the table and FCMs should put more weight on any symptoms (response to question 1) and take a more conservative approach to any heightened risk identified by using this table.</w:t>
      </w:r>
    </w:p>
    <w:p w14:paraId="031C7587" w14:textId="77777777" w:rsidR="00B366E4" w:rsidRPr="00883015" w:rsidRDefault="00B366E4" w:rsidP="00B366E4">
      <w:r w:rsidRPr="00883015">
        <w:t xml:space="preserve">If the result is High Risk, the pilot must consider discussing this with other employees or the Chief Pilot </w:t>
      </w:r>
      <w:r w:rsidRPr="00883015">
        <w:rPr>
          <w:highlight w:val="green"/>
        </w:rPr>
        <w:t>(or delegate)</w:t>
      </w:r>
      <w:r w:rsidRPr="00883015">
        <w:t xml:space="preserve"> and may need to address the risk through applying previously defined risk control measures, such as extended rest periods or task rotation. If a decision is made to continue with the duty, proceed to Question 3.</w:t>
      </w:r>
    </w:p>
    <w:p w14:paraId="75D564E0" w14:textId="77777777" w:rsidR="00B366E4" w:rsidRPr="000D5FBB" w:rsidRDefault="00B366E4" w:rsidP="00B366E4">
      <w:pPr>
        <w:rPr>
          <w:rStyle w:val="Strong"/>
        </w:rPr>
      </w:pPr>
      <w:r w:rsidRPr="000D5FBB">
        <w:rPr>
          <w:rStyle w:val="Strong"/>
        </w:rPr>
        <w:t>Q3. What time does the duty occur?</w:t>
      </w:r>
    </w:p>
    <w:p w14:paraId="168BE55C" w14:textId="77777777" w:rsidR="00B366E4" w:rsidRPr="00883015" w:rsidRDefault="00B366E4" w:rsidP="00B366E4">
      <w:r w:rsidRPr="00883015">
        <w:t xml:space="preserve">Question 3 involves the pilot classifying their duty based on the time of day that the duty occurs. The result falls into one of three bands of risk – Low, Moderate, or High. </w:t>
      </w:r>
    </w:p>
    <w:p w14:paraId="0FEAA7E8" w14:textId="77777777" w:rsidR="00B366E4" w:rsidRPr="00883015" w:rsidRDefault="00B366E4" w:rsidP="00B366E4">
      <w:r w:rsidRPr="00883015">
        <w:t>They then continue to Question 4.</w:t>
      </w:r>
    </w:p>
    <w:p w14:paraId="38382C93" w14:textId="77777777" w:rsidR="00B366E4" w:rsidRPr="000D5FBB" w:rsidRDefault="00B366E4" w:rsidP="00B366E4">
      <w:pPr>
        <w:rPr>
          <w:rStyle w:val="Strong"/>
        </w:rPr>
      </w:pPr>
      <w:r w:rsidRPr="000D5FBB">
        <w:rPr>
          <w:rStyle w:val="Strong"/>
        </w:rPr>
        <w:t>Q4. What level of operational risk is associated with the duty?</w:t>
      </w:r>
    </w:p>
    <w:p w14:paraId="5E12CD35" w14:textId="77777777" w:rsidR="00B366E4" w:rsidRPr="00883015" w:rsidRDefault="00B366E4" w:rsidP="00B366E4">
      <w:r w:rsidRPr="00883015">
        <w:t>Question 4 involves the pilot classifying the level of operational risk associated with the duty.</w:t>
      </w:r>
    </w:p>
    <w:p w14:paraId="125740E0" w14:textId="77777777" w:rsidR="00B366E4" w:rsidRPr="00883015" w:rsidRDefault="00B366E4" w:rsidP="00B366E4">
      <w:r w:rsidRPr="00883015">
        <w:t>It is understood that the accumulation of fatigue will eventually diminish performance and increase error rate, to the point where the pilot becomes ‘fatigue impaired’, or simply too tired for the job intended. Aviation systems should be able to tolerate some human error and diminished performance capability, but very often task demands can increase, due to unforeseen circumstances. Consequently, what was previously acceptable in terms of an acceptable performance/error level, now becomes unacceptable.</w:t>
      </w:r>
    </w:p>
    <w:p w14:paraId="386083F4" w14:textId="77777777" w:rsidR="00B366E4" w:rsidRPr="00883015" w:rsidRDefault="00B366E4" w:rsidP="00B366E4">
      <w:r w:rsidRPr="00883015">
        <w:t>Fatigue risk interacts with other areas of human performance, such as workload and task complexity and all of these risks need to be considered and if necessary, addressed.</w:t>
      </w:r>
    </w:p>
    <w:p w14:paraId="69B2F26B" w14:textId="77777777" w:rsidR="00B366E4" w:rsidRPr="00883015" w:rsidRDefault="00B366E4" w:rsidP="00B366E4">
      <w:r w:rsidRPr="00883015">
        <w:t>For fatigue risk, pilots should consider what factors are associated with the tasks allocated to them prior to presenting as fit for duty. This is because it has been well researched that reduced alertness (or the accumulation of fatigue) impacts on ‘real world skills’. Pilots, other employees and the Chief Pilot should consider fatigue risks that may be present in conjunction with other risks, such as the type of task being undertaken, the nature of the airspace, weather considerations, airport demands and aircraft serviceability.</w:t>
      </w:r>
    </w:p>
    <w:p w14:paraId="110AD75A" w14:textId="46D96F07" w:rsidR="00B366E4" w:rsidRPr="00883015" w:rsidRDefault="00B366E4" w:rsidP="00B366E4">
      <w:r w:rsidRPr="00883015">
        <w:t>Furthermore, all should recognise that tasks that involve cognitive performance (e.g. decision making, memory capacity) and threat and error management can potentially be poorly measured or mismanaged by a FCM who is fatigued.</w:t>
      </w:r>
    </w:p>
    <w:p w14:paraId="67F4616C" w14:textId="77777777" w:rsidR="00B366E4" w:rsidRPr="00883015" w:rsidRDefault="00B366E4" w:rsidP="00B366E4">
      <w:r w:rsidRPr="00883015">
        <w:t>Using ACT, the pilot continues to the final step, in order to assist their determination of whether they may have adequate alertness to undertake the duty.</w:t>
      </w:r>
    </w:p>
    <w:p w14:paraId="254A6240" w14:textId="77777777" w:rsidR="00B366E4" w:rsidRPr="00F26100" w:rsidRDefault="00B366E4" w:rsidP="00B366E4">
      <w:pPr>
        <w:rPr>
          <w:rStyle w:val="Strong"/>
        </w:rPr>
      </w:pPr>
      <w:r w:rsidRPr="00F26100">
        <w:rPr>
          <w:rStyle w:val="Strong"/>
        </w:rPr>
        <w:lastRenderedPageBreak/>
        <w:t>Determine the fatigue risk level and what may need to be considered when determining whether to undertake this duty</w:t>
      </w:r>
    </w:p>
    <w:p w14:paraId="31A7E7F3" w14:textId="77777777" w:rsidR="00B366E4" w:rsidRPr="00883015" w:rsidRDefault="00B366E4" w:rsidP="00B366E4">
      <w:r w:rsidRPr="00883015">
        <w:t xml:space="preserve">Based on the results for Questions 1-4, the pilot can use the table provided to determine whether a fatigue risk may be present during this duty. Together with measured levels of alertness, FCMs can begin discussing how to manage possible risks with the Chief Pilot </w:t>
      </w:r>
      <w:r w:rsidRPr="00883015">
        <w:rPr>
          <w:highlight w:val="green"/>
        </w:rPr>
        <w:t>(or delegate)</w:t>
      </w:r>
      <w:r w:rsidRPr="00883015">
        <w:t xml:space="preserve"> and subsequently develop an effective risk management plan.</w:t>
      </w:r>
    </w:p>
    <w:p w14:paraId="117A1FAF" w14:textId="77777777" w:rsidR="00B366E4" w:rsidRPr="003C0FFF" w:rsidRDefault="00B366E4" w:rsidP="00B366E4">
      <w:pPr>
        <w:rPr>
          <w:rStyle w:val="Authorinstructionsbold"/>
          <w:color w:val="AC2C0C"/>
        </w:rPr>
      </w:pPr>
      <w:r w:rsidRPr="003C0FFF">
        <w:rPr>
          <w:rStyle w:val="Authorinstructionsbold"/>
          <w:color w:val="AC2C0C"/>
        </w:rPr>
        <w:t>Sleep requirements [user customisable]</w:t>
      </w:r>
    </w:p>
    <w:p w14:paraId="151E3E37" w14:textId="77777777" w:rsidR="00B366E4" w:rsidRPr="003C0FFF" w:rsidRDefault="00B366E4" w:rsidP="00B366E4">
      <w:pPr>
        <w:rPr>
          <w:rStyle w:val="Authorinstructions"/>
          <w:color w:val="AC2C0C"/>
        </w:rPr>
      </w:pPr>
      <w:r w:rsidRPr="003C0FFF">
        <w:rPr>
          <w:rStyle w:val="Authorinstructions"/>
          <w:color w:val="AC2C0C"/>
        </w:rPr>
        <w:t>Whilst it is easy to understand that adequate sleep is a prerequisite for an alert flight crew member, the notion of what adequate sleep consists of is subject to individual variability and this is further complicated by how easy it is to overestimate the amount and quality of sleep we actually get. As a general guide an individual who was previously well rested prior to the 48-hour window requires at least 6 hours sleep in 24 hours, and 13 hours in 48 hours.</w:t>
      </w:r>
    </w:p>
    <w:p w14:paraId="44457BF4" w14:textId="77777777" w:rsidR="00B366E4" w:rsidRPr="003C0FFF" w:rsidRDefault="00B366E4" w:rsidP="00B366E4">
      <w:pPr>
        <w:rPr>
          <w:rStyle w:val="Authorinstructions"/>
          <w:color w:val="AC2C0C"/>
        </w:rPr>
      </w:pPr>
      <w:r w:rsidRPr="003C0FFF">
        <w:rPr>
          <w:rStyle w:val="Authorinstructions"/>
          <w:color w:val="AC2C0C"/>
        </w:rPr>
        <w:t>An individual can develop section 2 of the ACTab Form to suit themselves. The blue highlighted numbers in section 2 can be individualised, and consequentially, the numbers to the left should be reduced by 1 hour from the number to its right. A good place to start is for an individual understanding how much sleep is needed to feel well rested. This may be ascertained after a day or two of waking normally (to dissipate any accumulated sleep debt). Once this figure is recognised, then a basis is formed for suggesting what reduction from this figure over a 24- and 48-hour period may lead to the risk rising until the accumulated sleep debt becomes too much. As a general guide, if starting from a well-rested state, less than 13 hours sleep in the last 48 hours and 6 in the last 24 hours should be considered significant.</w:t>
      </w:r>
    </w:p>
    <w:p w14:paraId="38B10D6B" w14:textId="77777777" w:rsidR="00B366E4" w:rsidRPr="003C0FFF" w:rsidRDefault="00B366E4" w:rsidP="00B366E4">
      <w:pPr>
        <w:rPr>
          <w:rStyle w:val="Authorinstructions"/>
          <w:color w:val="AC2C0C"/>
        </w:rPr>
      </w:pPr>
      <w:r w:rsidRPr="003C0FFF">
        <w:rPr>
          <w:rStyle w:val="Authorinstructions"/>
          <w:color w:val="AC2C0C"/>
        </w:rPr>
        <w:t>It must be emphasised that the figures in this section of the tool can be tailored to account for individual needs.</w:t>
      </w:r>
    </w:p>
    <w:p w14:paraId="7278C166" w14:textId="77777777" w:rsidR="006A03D7" w:rsidRDefault="006A03D7" w:rsidP="00860DA9">
      <w:pPr>
        <w:suppressAutoHyphens w:val="0"/>
        <w:sectPr w:rsidR="006A03D7" w:rsidSect="0082568F">
          <w:headerReference w:type="default" r:id="rId29"/>
          <w:footerReference w:type="default" r:id="rId30"/>
          <w:pgSz w:w="11906" w:h="16838" w:code="9"/>
          <w:pgMar w:top="1134" w:right="1134" w:bottom="1134" w:left="1134" w:header="567" w:footer="567" w:gutter="0"/>
          <w:cols w:space="708"/>
          <w:docGrid w:linePitch="360"/>
        </w:sectPr>
      </w:pPr>
    </w:p>
    <w:p w14:paraId="618FC03C" w14:textId="35BF418C" w:rsidR="00FE4437" w:rsidRDefault="00D65AA3" w:rsidP="00D65AA3">
      <w:pPr>
        <w:pStyle w:val="AppendixHeading1"/>
      </w:pPr>
      <w:bookmarkStart w:id="101" w:name="_Toc191553736"/>
      <w:r>
        <w:lastRenderedPageBreak/>
        <w:t xml:space="preserve">Extension </w:t>
      </w:r>
      <w:r w:rsidR="003C0FFF">
        <w:t>r</w:t>
      </w:r>
      <w:r>
        <w:t>eport (Form ER)</w:t>
      </w:r>
      <w:bookmarkEnd w:id="101"/>
    </w:p>
    <w:p w14:paraId="1D17FEB0" w14:textId="77777777" w:rsidR="003C0FFF" w:rsidRDefault="003C0FFF" w:rsidP="003C0FFF">
      <w:pPr>
        <w:keepNext/>
        <w:suppressAutoHyphens w:val="0"/>
      </w:pPr>
      <w:r>
        <w:rPr>
          <w:noProof/>
        </w:rPr>
        <w:drawing>
          <wp:inline distT="0" distB="0" distL="0" distR="0" wp14:anchorId="408D6330" wp14:editId="0B230893">
            <wp:extent cx="5407660" cy="7773035"/>
            <wp:effectExtent l="0" t="0" r="2540" b="0"/>
            <wp:docPr id="1469340264" name="Picture 1" descr="A screenshot of a for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9340264" name="Picture 1" descr="A screenshot of a form&#10;&#10;AI-generated content may be incorrect."/>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407660" cy="7773035"/>
                    </a:xfrm>
                    <a:prstGeom prst="rect">
                      <a:avLst/>
                    </a:prstGeom>
                    <a:noFill/>
                  </pic:spPr>
                </pic:pic>
              </a:graphicData>
            </a:graphic>
          </wp:inline>
        </w:drawing>
      </w:r>
    </w:p>
    <w:p w14:paraId="68117A18" w14:textId="00A3D24B" w:rsidR="003C4440" w:rsidRDefault="003C0FFF" w:rsidP="003C0FFF">
      <w:pPr>
        <w:pStyle w:val="Caption"/>
      </w:pPr>
      <w:r>
        <w:t xml:space="preserve">Figure </w:t>
      </w:r>
      <w:r>
        <w:fldChar w:fldCharType="begin"/>
      </w:r>
      <w:r>
        <w:instrText xml:space="preserve"> SEQ Figure \* ARABIC </w:instrText>
      </w:r>
      <w:r>
        <w:fldChar w:fldCharType="separate"/>
      </w:r>
      <w:r w:rsidR="00471945">
        <w:rPr>
          <w:noProof/>
        </w:rPr>
        <w:t>3</w:t>
      </w:r>
      <w:r>
        <w:fldChar w:fldCharType="end"/>
      </w:r>
      <w:r>
        <w:t xml:space="preserve"> </w:t>
      </w:r>
      <w:r w:rsidRPr="00057D33">
        <w:t xml:space="preserve">Extension </w:t>
      </w:r>
      <w:r>
        <w:t>r</w:t>
      </w:r>
      <w:r w:rsidRPr="00057D33">
        <w:t xml:space="preserve">eport </w:t>
      </w:r>
      <w:r>
        <w:t>(</w:t>
      </w:r>
      <w:r w:rsidRPr="00057D33">
        <w:t>Form ER</w:t>
      </w:r>
      <w:r>
        <w:t>)</w:t>
      </w:r>
    </w:p>
    <w:sectPr w:rsidR="003C4440" w:rsidSect="0082568F">
      <w:pgSz w:w="11906" w:h="16838" w:code="9"/>
      <w:pgMar w:top="1134" w:right="1134" w:bottom="1134"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386490" w14:textId="77777777" w:rsidR="003650F6" w:rsidRDefault="003650F6" w:rsidP="008E21DE">
      <w:pPr>
        <w:spacing w:before="0" w:after="0"/>
      </w:pPr>
      <w:r>
        <w:separator/>
      </w:r>
    </w:p>
    <w:p w14:paraId="4376B2CB" w14:textId="77777777" w:rsidR="003650F6" w:rsidRDefault="003650F6"/>
  </w:endnote>
  <w:endnote w:type="continuationSeparator" w:id="0">
    <w:p w14:paraId="4B1FFCE9" w14:textId="77777777" w:rsidR="003650F6" w:rsidRDefault="003650F6" w:rsidP="008E21DE">
      <w:pPr>
        <w:spacing w:before="0" w:after="0"/>
      </w:pPr>
      <w:r>
        <w:continuationSeparator/>
      </w:r>
    </w:p>
    <w:p w14:paraId="253644CC" w14:textId="77777777" w:rsidR="003650F6" w:rsidRDefault="003650F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Bold">
    <w:altName w:val="Arial"/>
    <w:panose1 w:val="020B0704020202020204"/>
    <w:charset w:val="00"/>
    <w:family w:val="roman"/>
    <w:notTrueType/>
    <w:pitch w:val="default"/>
  </w:font>
  <w:font w:name="ZapfDingbats">
    <w:panose1 w:val="00000000000000000000"/>
    <w:charset w:val="02"/>
    <w:family w:val="decorative"/>
    <w:notTrueType/>
    <w:pitch w:val="variable"/>
    <w:sig w:usb0="00000000" w:usb1="10000000" w:usb2="00000000" w:usb3="00000000" w:csb0="80000000"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C0D60" w14:textId="77777777" w:rsidR="00440CA0" w:rsidRDefault="00440CA0"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271A1868" w14:textId="77777777" w:rsidR="00825800" w:rsidRPr="00440CA0" w:rsidRDefault="00440CA0" w:rsidP="00440CA0">
    <w:pPr>
      <w:pStyle w:val="SecurityClassification"/>
      <w:rPr>
        <w:color w:val="auto"/>
      </w:rPr>
    </w:pPr>
    <w:r w:rsidRPr="00363FE8">
      <w:rPr>
        <w:color w:val="auto"/>
      </w:rPr>
      <w:t>UNCONTROLLED WHEN PRINTED</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E5631" w14:textId="34004D20" w:rsidR="000444B5" w:rsidRPr="00A54D77" w:rsidRDefault="000444B5" w:rsidP="00A54D77">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7AFFB4" w14:textId="4D84968E" w:rsidR="00883AB1" w:rsidRPr="00A365CA" w:rsidRDefault="003E79C3" w:rsidP="00883AB1">
    <w:pPr>
      <w:pStyle w:val="SecurityClassification"/>
    </w:pPr>
    <w:r>
      <w:fldChar w:fldCharType="begin"/>
    </w:r>
    <w:r>
      <w:instrText xml:space="preserve"> STYLEREF  "Security Classification"  \* MERGEFORMAT </w:instrText>
    </w:r>
    <w:r>
      <w:fldChar w:fldCharType="separate"/>
    </w:r>
    <w:r w:rsidR="00471945">
      <w:rPr>
        <w:b w:val="0"/>
        <w:bCs/>
        <w:noProof/>
        <w:lang w:val="en-US"/>
      </w:rPr>
      <w:t>Error! No text of specified style in document.</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44E6BF" w14:textId="77777777" w:rsidR="000444B5" w:rsidRDefault="000444B5"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6A54F504" w14:textId="77777777" w:rsidR="000444B5" w:rsidRPr="00440CA0" w:rsidRDefault="000444B5" w:rsidP="00440CA0">
    <w:pPr>
      <w:pStyle w:val="SecurityClassification"/>
      <w:rPr>
        <w:color w:val="auto"/>
      </w:rPr>
    </w:pPr>
    <w:r w:rsidRPr="00363FE8">
      <w:rPr>
        <w:color w:val="auto"/>
      </w:rPr>
      <w:t>UNCONTROLLED WHEN PRINTED</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64678F" w14:textId="77777777" w:rsidR="00A54D77" w:rsidRDefault="00A54D77"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6DE5D507" w14:textId="77777777" w:rsidR="00A54D77" w:rsidRPr="00440CA0" w:rsidRDefault="00A54D77" w:rsidP="00440CA0">
    <w:pPr>
      <w:pStyle w:val="SecurityClassification"/>
      <w:rPr>
        <w:color w:val="auto"/>
      </w:rPr>
    </w:pPr>
    <w:r w:rsidRPr="00363FE8">
      <w:rPr>
        <w:color w:val="auto"/>
      </w:rPr>
      <w:t>UNCONTROLLED WHEN PRINTED</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0C437E" w14:textId="77777777" w:rsidR="00A54D77" w:rsidRDefault="00A54D77"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1986274C" w14:textId="77777777" w:rsidR="00A54D77" w:rsidRPr="00440CA0" w:rsidRDefault="00A54D77" w:rsidP="00440CA0">
    <w:pPr>
      <w:pStyle w:val="SecurityClassification"/>
      <w:rPr>
        <w:color w:val="auto"/>
      </w:rPr>
    </w:pPr>
    <w:r w:rsidRPr="00363FE8">
      <w:rPr>
        <w:color w:val="auto"/>
      </w:rPr>
      <w:t>UNCONTROLLED WHEN PRINTED</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1A168D" w14:textId="77777777" w:rsidR="00A54D77" w:rsidRDefault="00A54D77"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23DFE9EE" w14:textId="77777777" w:rsidR="00A54D77" w:rsidRPr="00440CA0" w:rsidRDefault="00A54D77" w:rsidP="00440CA0">
    <w:pPr>
      <w:pStyle w:val="SecurityClassification"/>
      <w:rPr>
        <w:color w:val="auto"/>
      </w:rPr>
    </w:pPr>
    <w:r w:rsidRPr="00363FE8">
      <w:rPr>
        <w:color w:val="auto"/>
      </w:rPr>
      <w:t>UNCONTROLLED WHEN PRINTED</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7A245F" w14:textId="77777777" w:rsidR="00A54D77" w:rsidRDefault="00A54D77"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46D23D88" w14:textId="77777777" w:rsidR="00A54D77" w:rsidRPr="00440CA0" w:rsidRDefault="00A54D77" w:rsidP="00440CA0">
    <w:pPr>
      <w:pStyle w:val="SecurityClassification"/>
      <w:rPr>
        <w:color w:val="auto"/>
      </w:rPr>
    </w:pPr>
    <w:r w:rsidRPr="00363FE8">
      <w:rPr>
        <w:color w:val="auto"/>
      </w:rPr>
      <w:t>UNCONTROLLED WHEN PRINTED</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0E7996F" w14:textId="77777777" w:rsidR="003650F6" w:rsidRPr="0022402E" w:rsidRDefault="003650F6" w:rsidP="0022402E">
      <w:pPr>
        <w:spacing w:before="240"/>
        <w:rPr>
          <w:lang w:val="en-US"/>
        </w:rPr>
      </w:pPr>
      <w:r w:rsidRPr="001546AD">
        <w:rPr>
          <w:color w:val="auto"/>
          <w:lang w:val="en-US"/>
        </w:rPr>
        <w:t>____</w:t>
      </w:r>
    </w:p>
  </w:footnote>
  <w:footnote w:type="continuationSeparator" w:id="0">
    <w:p w14:paraId="4CF1F5F5" w14:textId="77777777" w:rsidR="003650F6" w:rsidRDefault="003650F6" w:rsidP="008E21DE">
      <w:pPr>
        <w:spacing w:before="0" w:after="0"/>
      </w:pPr>
      <w:r>
        <w:continuationSeparator/>
      </w:r>
    </w:p>
    <w:p w14:paraId="79759117" w14:textId="77777777" w:rsidR="003650F6" w:rsidRDefault="003650F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F7A9B7" w14:textId="03936E44" w:rsidR="004508A5" w:rsidRDefault="00471945" w:rsidP="004508A5">
    <w:pPr>
      <w:pStyle w:val="Header"/>
    </w:pPr>
    <w:fldSimple w:instr=" DOCPROPERTY  Title  \* MERGEFORMAT ">
      <w:r>
        <w:t>Fatigue Management - Appendix 5A - Any daylight aerial work operations</w:t>
      </w:r>
    </w:fldSimple>
    <w:r w:rsidR="004508A5">
      <w:t xml:space="preserve"> </w:t>
    </w:r>
    <w:fldSimple w:instr=" DOCPROPERTY  Version  \* MERGEFORMAT ">
      <w:r>
        <w:t>V2.0</w:t>
      </w:r>
    </w:fldSimple>
  </w:p>
  <w:p w14:paraId="6BA15A0F" w14:textId="6EC6D574" w:rsidR="00363FE8" w:rsidRPr="004508A5" w:rsidRDefault="00363FE8" w:rsidP="004508A5">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E80E1F" w14:textId="77777777" w:rsidR="0063401A" w:rsidRDefault="0063401A" w:rsidP="0082580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D90E74" w14:textId="6B66E941" w:rsidR="000444B5" w:rsidRDefault="000444B5" w:rsidP="004508A5">
    <w:pPr>
      <w:pStyle w:val="Header"/>
    </w:pPr>
  </w:p>
  <w:p w14:paraId="520C6E74" w14:textId="77777777" w:rsidR="000444B5" w:rsidRPr="004508A5" w:rsidRDefault="000444B5" w:rsidP="004508A5">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0D92BE" w14:textId="4C4E40AE" w:rsidR="009A1E31" w:rsidRDefault="003E79C3" w:rsidP="00925DE0">
    <w:pPr>
      <w:pStyle w:val="SecurityClassification"/>
      <w:spacing w:after="1800"/>
    </w:pPr>
    <w:r>
      <w:fldChar w:fldCharType="begin"/>
    </w:r>
    <w:r>
      <w:instrText xml:space="preserve"> STYLEREF  "Security Classification"  \* MERGEFORMAT </w:instrText>
    </w:r>
    <w:r>
      <w:fldChar w:fldCharType="separate"/>
    </w:r>
    <w:r w:rsidR="00471945">
      <w:rPr>
        <w:b w:val="0"/>
        <w:bCs/>
        <w:noProof/>
        <w:lang w:val="en-US"/>
      </w:rPr>
      <w:t>Error! No text of specified style in document.</w:t>
    </w:r>
    <w:r>
      <w:rPr>
        <w:noProof/>
      </w:rPr>
      <w:fldChar w:fldCharType="end"/>
    </w:r>
    <w:r w:rsidR="003D0AF7">
      <w:rPr>
        <w:noProof/>
      </w:rPr>
      <w:drawing>
        <wp:anchor distT="0" distB="0" distL="114300" distR="114300" simplePos="0" relativeHeight="251659264" behindDoc="1" locked="1" layoutInCell="1" allowOverlap="1" wp14:anchorId="4760EE2F" wp14:editId="6C9E5F68">
          <wp:simplePos x="0" y="0"/>
          <wp:positionH relativeFrom="page">
            <wp:align>right</wp:align>
          </wp:positionH>
          <wp:positionV relativeFrom="page">
            <wp:align>bottom</wp:align>
          </wp:positionV>
          <wp:extent cx="7559640" cy="8174880"/>
          <wp:effectExtent l="0" t="0" r="3810" b="0"/>
          <wp:wrapNone/>
          <wp:docPr id="5"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640" cy="8174880"/>
                  </a:xfrm>
                  <a:prstGeom prst="rect">
                    <a:avLst/>
                  </a:prstGeom>
                </pic:spPr>
              </pic:pic>
            </a:graphicData>
          </a:graphic>
          <wp14:sizeRelH relativeFrom="margin">
            <wp14:pctWidth>0</wp14:pctWidth>
          </wp14:sizeRelH>
          <wp14:sizeRelV relativeFrom="margin">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78CEB0" w14:textId="31B1053A" w:rsidR="000444B5" w:rsidRDefault="00471945" w:rsidP="004508A5">
    <w:pPr>
      <w:pStyle w:val="Header"/>
    </w:pPr>
    <w:fldSimple w:instr=" DOCPROPERTY  Title  \* MERGEFORMAT ">
      <w:r>
        <w:t>Fatigue Management - Appendix 5A - Any daylight aerial work operations</w:t>
      </w:r>
    </w:fldSimple>
  </w:p>
  <w:p w14:paraId="239E1699" w14:textId="77777777" w:rsidR="000444B5" w:rsidRPr="004508A5" w:rsidRDefault="000444B5" w:rsidP="004508A5">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9EBD29" w14:textId="13079883" w:rsidR="00A54D77" w:rsidRDefault="00471945" w:rsidP="004508A5">
    <w:pPr>
      <w:pStyle w:val="Header"/>
    </w:pPr>
    <w:fldSimple w:instr=" DOCPROPERTY  Title  \* MERGEFORMAT ">
      <w:r>
        <w:t>Fatigue Management - Appendix 5A - Any daylight aerial work operations</w:t>
      </w:r>
    </w:fldSimple>
  </w:p>
  <w:p w14:paraId="3ECB86EA" w14:textId="77777777" w:rsidR="00A54D77" w:rsidRPr="004508A5" w:rsidRDefault="00A54D77" w:rsidP="004508A5">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716D22" w14:textId="364A1A78" w:rsidR="00A54D77" w:rsidRDefault="00471945" w:rsidP="004508A5">
    <w:pPr>
      <w:pStyle w:val="Header"/>
    </w:pPr>
    <w:fldSimple w:instr=" DOCPROPERTY  Title  \* MERGEFORMAT ">
      <w:r>
        <w:t>Fatigue Management - Appendix 5A - Any daylight aerial work operations</w:t>
      </w:r>
    </w:fldSimple>
  </w:p>
  <w:p w14:paraId="5B749275" w14:textId="77777777" w:rsidR="00A54D77" w:rsidRPr="004508A5" w:rsidRDefault="00A54D77" w:rsidP="004508A5">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CEDDB7" w14:textId="44497F41" w:rsidR="00A54D77" w:rsidRDefault="00471945" w:rsidP="004508A5">
    <w:pPr>
      <w:pStyle w:val="Header"/>
    </w:pPr>
    <w:fldSimple w:instr=" DOCPROPERTY  Title  \* MERGEFORMAT ">
      <w:r>
        <w:t>Fatigue Management - Appendix 5A - Any daylight aerial work operations</w:t>
      </w:r>
    </w:fldSimple>
  </w:p>
  <w:p w14:paraId="061C9E89" w14:textId="77777777" w:rsidR="00A54D77" w:rsidRPr="004508A5" w:rsidRDefault="00A54D77" w:rsidP="004508A5">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56C6D8" w14:textId="6F5FB85C" w:rsidR="00A54D77" w:rsidRDefault="00471945" w:rsidP="004508A5">
    <w:pPr>
      <w:pStyle w:val="Header"/>
    </w:pPr>
    <w:fldSimple w:instr=" DOCPROPERTY  Title  \* MERGEFORMAT ">
      <w:r>
        <w:t>Fatigue Management - Appendix 5A - Any daylight aerial work operations</w:t>
      </w:r>
    </w:fldSimple>
  </w:p>
  <w:p w14:paraId="551701BE" w14:textId="77777777" w:rsidR="00A54D77" w:rsidRPr="004508A5" w:rsidRDefault="00A54D77" w:rsidP="004508A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2FE02450"/>
    <w:lvl w:ilvl="0">
      <w:start w:val="1"/>
      <w:numFmt w:val="bullet"/>
      <w:lvlText w:val=""/>
      <w:lvlJc w:val="left"/>
      <w:pPr>
        <w:tabs>
          <w:tab w:val="num" w:pos="1492"/>
        </w:tabs>
        <w:ind w:left="1492" w:hanging="360"/>
      </w:pPr>
      <w:rPr>
        <w:rFonts w:ascii="Symbol" w:hAnsi="Symbol" w:hint="default"/>
      </w:rPr>
    </w:lvl>
  </w:abstractNum>
  <w:abstractNum w:abstractNumId="1" w15:restartNumberingAfterBreak="0">
    <w:nsid w:val="FFFFFF82"/>
    <w:multiLevelType w:val="singleLevel"/>
    <w:tmpl w:val="2AE854D6"/>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8"/>
    <w:multiLevelType w:val="singleLevel"/>
    <w:tmpl w:val="F7E6C9F2"/>
    <w:lvl w:ilvl="0">
      <w:start w:val="1"/>
      <w:numFmt w:val="decimal"/>
      <w:lvlText w:val="%1."/>
      <w:lvlJc w:val="left"/>
      <w:pPr>
        <w:tabs>
          <w:tab w:val="num" w:pos="360"/>
        </w:tabs>
        <w:ind w:left="360" w:hanging="360"/>
      </w:pPr>
    </w:lvl>
  </w:abstractNum>
  <w:abstractNum w:abstractNumId="3" w15:restartNumberingAfterBreak="0">
    <w:nsid w:val="05E43011"/>
    <w:multiLevelType w:val="multilevel"/>
    <w:tmpl w:val="27D6BF50"/>
    <w:numStyleLink w:val="ACListaiA1"/>
  </w:abstractNum>
  <w:abstractNum w:abstractNumId="4" w15:restartNumberingAfterBreak="0">
    <w:nsid w:val="088B6CEE"/>
    <w:multiLevelType w:val="multilevel"/>
    <w:tmpl w:val="EC588D7A"/>
    <w:styleLink w:val="AnnexNumbers"/>
    <w:lvl w:ilvl="0">
      <w:start w:val="1"/>
      <w:numFmt w:val="upperLetter"/>
      <w:suff w:val="space"/>
      <w:lvlText w:val="Annex %1 –"/>
      <w:lvlJc w:val="left"/>
      <w:pPr>
        <w:ind w:left="0" w:firstLine="0"/>
      </w:pPr>
      <w:rPr>
        <w:rFonts w:hint="default"/>
      </w:rPr>
    </w:lvl>
    <w:lvl w:ilvl="1">
      <w:start w:val="1"/>
      <w:numFmt w:val="decimal"/>
      <w:lvlText w:val="%1.%2"/>
      <w:lvlJc w:val="left"/>
      <w:pPr>
        <w:ind w:left="1134" w:hanging="1134"/>
      </w:pPr>
      <w:rPr>
        <w:rFonts w:hint="default"/>
      </w:rPr>
    </w:lvl>
    <w:lvl w:ilvl="2">
      <w:start w:val="1"/>
      <w:numFmt w:val="decimal"/>
      <w:pStyle w:val="AnnexNumbered3"/>
      <w:lvlText w:val="%1.%2.%3"/>
      <w:lvlJc w:val="left"/>
      <w:pPr>
        <w:ind w:left="1134" w:hanging="1134"/>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B624FC1"/>
    <w:multiLevelType w:val="multilevel"/>
    <w:tmpl w:val="49909F16"/>
    <w:styleLink w:val="List2Numbered"/>
    <w:lvl w:ilvl="0">
      <w:start w:val="1"/>
      <w:numFmt w:val="decimal"/>
      <w:lvlText w:val="%1."/>
      <w:lvlJc w:val="left"/>
      <w:pPr>
        <w:ind w:left="340" w:hanging="340"/>
      </w:pPr>
      <w:rPr>
        <w:rFonts w:hint="default"/>
      </w:rPr>
    </w:lvl>
    <w:lvl w:ilvl="1">
      <w:start w:val="1"/>
      <w:numFmt w:val="decimal"/>
      <w:lvlText w:val="%1.%2"/>
      <w:lvlJc w:val="left"/>
      <w:pPr>
        <w:ind w:left="1021" w:hanging="681"/>
      </w:pPr>
      <w:rPr>
        <w:rFonts w:hint="default"/>
      </w:rPr>
    </w:lvl>
    <w:lvl w:ilvl="2">
      <w:start w:val="1"/>
      <w:numFmt w:val="decimal"/>
      <w:lvlText w:val="%1.%2.%3"/>
      <w:lvlJc w:val="left"/>
      <w:pPr>
        <w:ind w:left="1701" w:hanging="68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0F0148AA"/>
    <w:multiLevelType w:val="multilevel"/>
    <w:tmpl w:val="0C09001D"/>
    <w:name w:val="Appendix headings list22222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 w15:restartNumberingAfterBreak="0">
    <w:nsid w:val="158A7A72"/>
    <w:multiLevelType w:val="multilevel"/>
    <w:tmpl w:val="BC72D000"/>
    <w:styleLink w:val="TableBullets"/>
    <w:lvl w:ilvl="0">
      <w:start w:val="1"/>
      <w:numFmt w:val="bullet"/>
      <w:pStyle w:val="Tablebullet"/>
      <w:lvlText w:val=""/>
      <w:lvlJc w:val="left"/>
      <w:pPr>
        <w:ind w:left="284" w:hanging="284"/>
      </w:pPr>
      <w:rPr>
        <w:rFonts w:ascii="Symbol" w:hAnsi="Symbol" w:hint="default"/>
        <w:color w:val="auto"/>
      </w:rPr>
    </w:lvl>
    <w:lvl w:ilvl="1">
      <w:start w:val="1"/>
      <w:numFmt w:val="bullet"/>
      <w:pStyle w:val="Tablebullet2"/>
      <w:lvlText w:val="–"/>
      <w:lvlJc w:val="left"/>
      <w:pPr>
        <w:ind w:left="568" w:hanging="284"/>
      </w:pPr>
      <w:rPr>
        <w:rFonts w:ascii="Arial" w:hAnsi="Arial" w:hint="default"/>
        <w:color w:val="auto"/>
      </w:rPr>
    </w:lvl>
    <w:lvl w:ilvl="2">
      <w:start w:val="1"/>
      <w:numFmt w:val="bullet"/>
      <w:lvlText w:val="»"/>
      <w:lvlJc w:val="left"/>
      <w:pPr>
        <w:ind w:left="852" w:hanging="284"/>
      </w:pPr>
      <w:rPr>
        <w:rFonts w:ascii="Arial" w:hAnsi="Arial" w:hint="default"/>
      </w:rPr>
    </w:lvl>
    <w:lvl w:ilvl="3">
      <w:start w:val="1"/>
      <w:numFmt w:val="bullet"/>
      <w:lvlText w:val="+"/>
      <w:lvlJc w:val="left"/>
      <w:pPr>
        <w:ind w:left="1136" w:hanging="284"/>
      </w:pPr>
      <w:rPr>
        <w:rFonts w:ascii="Arial" w:hAnsi="Arial" w:hint="default"/>
      </w:rPr>
    </w:lvl>
    <w:lvl w:ilvl="4">
      <w:start w:val="1"/>
      <w:numFmt w:val="bullet"/>
      <w:lvlText w:val=""/>
      <w:lvlJc w:val="left"/>
      <w:pPr>
        <w:ind w:left="1420" w:hanging="284"/>
      </w:pPr>
      <w:rPr>
        <w:rFonts w:ascii="Wingdings" w:hAnsi="Wingdings" w:hint="default"/>
        <w:color w:val="auto"/>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8" w15:restartNumberingAfterBreak="0">
    <w:nsid w:val="18AB159B"/>
    <w:multiLevelType w:val="hybridMultilevel"/>
    <w:tmpl w:val="DD1C299A"/>
    <w:lvl w:ilvl="0" w:tplc="7C1EEEFC">
      <w:start w:val="2"/>
      <w:numFmt w:val="bullet"/>
      <w:pStyle w:val="CASADotPoint2"/>
      <w:lvlText w:val="-"/>
      <w:lvlJc w:val="left"/>
      <w:pPr>
        <w:ind w:left="1352" w:hanging="360"/>
      </w:pPr>
      <w:rPr>
        <w:rFonts w:ascii="Arial" w:eastAsia="Times New Roman" w:hAnsi="Arial" w:cs="Arial"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A8F0F7B"/>
    <w:multiLevelType w:val="multilevel"/>
    <w:tmpl w:val="57A47F6E"/>
    <w:styleLink w:val="SDtablelist"/>
    <w:lvl w:ilvl="0">
      <w:start w:val="1"/>
      <w:numFmt w:val="none"/>
      <w:lvlText w:val="%1"/>
      <w:lvlJc w:val="left"/>
      <w:pPr>
        <w:ind w:left="284" w:hanging="284"/>
      </w:pPr>
      <w:rPr>
        <w:rFonts w:hint="default"/>
      </w:rPr>
    </w:lvl>
    <w:lvl w:ilvl="1">
      <w:start w:val="1"/>
      <w:numFmt w:val="decimal"/>
      <w:lvlText w:val="%2."/>
      <w:lvlJc w:val="left"/>
      <w:pPr>
        <w:ind w:left="284" w:hanging="284"/>
      </w:pPr>
      <w:rPr>
        <w:rFonts w:hint="default"/>
      </w:rPr>
    </w:lvl>
    <w:lvl w:ilvl="2">
      <w:start w:val="1"/>
      <w:numFmt w:val="lowerLetter"/>
      <w:lvlText w:val="%3."/>
      <w:lvlJc w:val="left"/>
      <w:pPr>
        <w:ind w:left="851" w:hanging="284"/>
      </w:pPr>
      <w:rPr>
        <w:rFonts w:hint="default"/>
      </w:rPr>
    </w:lvl>
    <w:lvl w:ilvl="3">
      <w:start w:val="1"/>
      <w:numFmt w:val="lowerRoman"/>
      <w:lvlText w:val="%4."/>
      <w:lvlJc w:val="left"/>
      <w:pPr>
        <w:ind w:left="1134" w:hanging="283"/>
      </w:pPr>
      <w:rPr>
        <w:rFonts w:hint="default"/>
      </w:rPr>
    </w:lvl>
    <w:lvl w:ilvl="4">
      <w:start w:val="1"/>
      <w:numFmt w:val="lowerLetter"/>
      <w:lvlText w:val="(%5)"/>
      <w:lvlJc w:val="left"/>
      <w:pPr>
        <w:ind w:left="1418" w:hanging="28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1C19155C"/>
    <w:multiLevelType w:val="multilevel"/>
    <w:tmpl w:val="4D26FDF8"/>
    <w:numStyleLink w:val="AppendixList"/>
  </w:abstractNum>
  <w:abstractNum w:abstractNumId="11" w15:restartNumberingAfterBreak="0">
    <w:nsid w:val="1C8A0942"/>
    <w:multiLevelType w:val="multilevel"/>
    <w:tmpl w:val="749E2B62"/>
    <w:lvl w:ilvl="0">
      <w:start w:val="1"/>
      <w:numFmt w:val="decimal"/>
      <w:lvlText w:val="%1"/>
      <w:lvlJc w:val="left"/>
      <w:pPr>
        <w:ind w:left="851" w:hanging="851"/>
      </w:pPr>
      <w:rPr>
        <w:rFonts w:hint="default"/>
      </w:rPr>
    </w:lvl>
    <w:lvl w:ilvl="1">
      <w:start w:val="1"/>
      <w:numFmt w:val="decimal"/>
      <w:lvlText w:val="%1.%2"/>
      <w:lvlJc w:val="left"/>
      <w:pPr>
        <w:tabs>
          <w:tab w:val="num" w:pos="794"/>
        </w:tabs>
        <w:ind w:left="851" w:hanging="851"/>
      </w:pPr>
      <w:rPr>
        <w:rFonts w:hint="default"/>
      </w:rPr>
    </w:lvl>
    <w:lvl w:ilvl="2">
      <w:start w:val="1"/>
      <w:numFmt w:val="decimal"/>
      <w:lvlText w:val="%1.%2.%3"/>
      <w:lvlJc w:val="left"/>
      <w:pPr>
        <w:tabs>
          <w:tab w:val="num" w:pos="794"/>
        </w:tabs>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0" w:firstLine="0"/>
      </w:pPr>
      <w:rPr>
        <w:rFonts w:hint="default"/>
      </w:rPr>
    </w:lvl>
    <w:lvl w:ilvl="5">
      <w:start w:val="1"/>
      <w:numFmt w:val="upperLetter"/>
      <w:lvlRestart w:val="0"/>
      <w:lvlText w:val="Appendix %6"/>
      <w:lvlJc w:val="left"/>
      <w:pPr>
        <w:ind w:left="0" w:firstLine="0"/>
      </w:pPr>
      <w:rPr>
        <w:rFonts w:ascii="Arial Bold" w:hAnsi="Arial Bold" w:hint="default"/>
        <w:bCs w:val="0"/>
        <w:i w:val="0"/>
        <w:iCs w:val="0"/>
        <w:caps w:val="0"/>
        <w:smallCaps w:val="0"/>
        <w:strike w:val="0"/>
        <w:dstrike w:val="0"/>
        <w:noProof w:val="0"/>
        <w:vanish w:val="0"/>
        <w:color w:val="023E5C" w:themeColor="text2"/>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lvlText w:val="%6.%7"/>
      <w:lvlJc w:val="left"/>
      <w:pPr>
        <w:tabs>
          <w:tab w:val="num" w:pos="851"/>
        </w:tabs>
        <w:ind w:left="851" w:hanging="851"/>
      </w:pPr>
      <w:rPr>
        <w:rFonts w:hint="default"/>
      </w:rPr>
    </w:lvl>
    <w:lvl w:ilvl="7">
      <w:start w:val="1"/>
      <w:numFmt w:val="decimal"/>
      <w:lvlText w:val="%6.%7.%8"/>
      <w:lvlJc w:val="left"/>
      <w:pPr>
        <w:tabs>
          <w:tab w:val="num" w:pos="851"/>
        </w:tabs>
        <w:ind w:left="851" w:hanging="851"/>
      </w:pPr>
      <w:rPr>
        <w:rFonts w:hint="default"/>
      </w:rPr>
    </w:lvl>
    <w:lvl w:ilvl="8">
      <w:start w:val="1"/>
      <w:numFmt w:val="decimal"/>
      <w:lvlText w:val="%6.%7.%8.%9"/>
      <w:lvlJc w:val="left"/>
      <w:pPr>
        <w:tabs>
          <w:tab w:val="num" w:pos="851"/>
        </w:tabs>
        <w:ind w:left="851" w:hanging="851"/>
      </w:pPr>
      <w:rPr>
        <w:rFonts w:hint="default"/>
      </w:rPr>
    </w:lvl>
  </w:abstractNum>
  <w:abstractNum w:abstractNumId="12" w15:restartNumberingAfterBreak="0">
    <w:nsid w:val="1CC862E1"/>
    <w:multiLevelType w:val="multilevel"/>
    <w:tmpl w:val="C284D0B0"/>
    <w:styleLink w:val="FigureNumbers"/>
    <w:lvl w:ilvl="0">
      <w:start w:val="1"/>
      <w:numFmt w:val="decimal"/>
      <w:pStyle w:val="FigureTitle"/>
      <w:lvlText w:val="Figure %1."/>
      <w:lvlJc w:val="left"/>
      <w:pPr>
        <w:ind w:left="1134" w:hanging="1134"/>
      </w:pPr>
      <w:rPr>
        <w:rFonts w:hint="default"/>
        <w:b/>
        <w:i w:val="0"/>
        <w:caps w:val="0"/>
        <w:color w:val="023E5C" w:themeColor="tex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1D9A5394"/>
    <w:multiLevelType w:val="multilevel"/>
    <w:tmpl w:val="69BE1636"/>
    <w:styleLink w:val="SDbulletlist"/>
    <w:lvl w:ilvl="0">
      <w:start w:val="1"/>
      <w:numFmt w:val="bullet"/>
      <w:pStyle w:val="ListBullet"/>
      <w:lvlText w:val=""/>
      <w:lvlJc w:val="left"/>
      <w:pPr>
        <w:ind w:left="284" w:hanging="284"/>
      </w:pPr>
      <w:rPr>
        <w:rFonts w:ascii="Symbol" w:hAnsi="Symbol" w:hint="default"/>
      </w:rPr>
    </w:lvl>
    <w:lvl w:ilvl="1">
      <w:numFmt w:val="bullet"/>
      <w:pStyle w:val="ListBullet2"/>
      <w:lvlText w:val="–"/>
      <w:lvlJc w:val="left"/>
      <w:pPr>
        <w:ind w:left="568" w:hanging="284"/>
      </w:pPr>
      <w:rPr>
        <w:rFonts w:ascii="Arial" w:hAnsi="Arial" w:hint="default"/>
        <w:color w:val="auto"/>
      </w:rPr>
    </w:lvl>
    <w:lvl w:ilvl="2">
      <w:numFmt w:val="bullet"/>
      <w:pStyle w:val="ListBullet3"/>
      <w:lvlText w:val="»"/>
      <w:lvlJc w:val="left"/>
      <w:pPr>
        <w:ind w:left="852" w:hanging="284"/>
      </w:pPr>
      <w:rPr>
        <w:rFonts w:ascii="Arial" w:hAnsi="Arial" w:hint="default"/>
      </w:rPr>
    </w:lvl>
    <w:lvl w:ilvl="3">
      <w:numFmt w:val="bullet"/>
      <w:pStyle w:val="ListBullet4"/>
      <w:lvlText w:val="+"/>
      <w:lvlJc w:val="left"/>
      <w:pPr>
        <w:ind w:left="1136" w:hanging="284"/>
      </w:pPr>
      <w:rPr>
        <w:rFonts w:ascii="Arial" w:hAnsi="Arial" w:hint="default"/>
      </w:rPr>
    </w:lvl>
    <w:lvl w:ilvl="4">
      <w:numFmt w:val="bullet"/>
      <w:pStyle w:val="ListBullet5"/>
      <w:lvlText w:val=""/>
      <w:lvlJc w:val="left"/>
      <w:pPr>
        <w:ind w:left="1420" w:hanging="284"/>
      </w:pPr>
      <w:rPr>
        <w:rFonts w:ascii="Symbol" w:hAnsi="Symbol" w:hint="default"/>
        <w:color w:val="auto"/>
      </w:rPr>
    </w:lvl>
    <w:lvl w:ilvl="5">
      <w:numFmt w:val="bullet"/>
      <w:lvlText w:val="–"/>
      <w:lvlJc w:val="left"/>
      <w:pPr>
        <w:ind w:left="1704" w:hanging="284"/>
      </w:pPr>
      <w:rPr>
        <w:rFonts w:ascii="Arial" w:hAnsi="Arial" w:hint="default"/>
        <w:color w:val="auto"/>
      </w:rPr>
    </w:lvl>
    <w:lvl w:ilvl="6">
      <w:numFmt w:val="bullet"/>
      <w:lvlText w:val="»"/>
      <w:lvlJc w:val="left"/>
      <w:pPr>
        <w:tabs>
          <w:tab w:val="num" w:pos="2064"/>
        </w:tabs>
        <w:ind w:left="1988" w:hanging="284"/>
      </w:pPr>
      <w:rPr>
        <w:rFonts w:ascii="Arial" w:hAnsi="Arial" w:hint="default"/>
      </w:rPr>
    </w:lvl>
    <w:lvl w:ilvl="7">
      <w:numFmt w:val="bullet"/>
      <w:lvlText w:val="+"/>
      <w:lvlJc w:val="left"/>
      <w:pPr>
        <w:tabs>
          <w:tab w:val="num" w:pos="2348"/>
        </w:tabs>
        <w:ind w:left="2272" w:hanging="284"/>
      </w:pPr>
      <w:rPr>
        <w:rFonts w:ascii="Arial" w:hAnsi="Arial" w:hint="default"/>
      </w:rPr>
    </w:lvl>
    <w:lvl w:ilvl="8">
      <w:numFmt w:val="bullet"/>
      <w:lvlText w:val=""/>
      <w:lvlJc w:val="left"/>
      <w:pPr>
        <w:tabs>
          <w:tab w:val="num" w:pos="2632"/>
        </w:tabs>
        <w:ind w:left="2556" w:hanging="284"/>
      </w:pPr>
      <w:rPr>
        <w:rFonts w:ascii="Wingdings" w:hAnsi="Wingdings" w:hint="default"/>
        <w:color w:val="auto"/>
      </w:rPr>
    </w:lvl>
  </w:abstractNum>
  <w:abstractNum w:abstractNumId="14" w15:restartNumberingAfterBreak="0">
    <w:nsid w:val="20336ADE"/>
    <w:multiLevelType w:val="multilevel"/>
    <w:tmpl w:val="131EEC6C"/>
    <w:styleLink w:val="TableNumbers"/>
    <w:lvl w:ilvl="0">
      <w:start w:val="1"/>
      <w:numFmt w:val="decimal"/>
      <w:pStyle w:val="TableTitle"/>
      <w:lvlText w:val="Table %1."/>
      <w:lvlJc w:val="left"/>
      <w:pPr>
        <w:ind w:left="1134" w:hanging="1134"/>
      </w:pPr>
      <w:rPr>
        <w:rFonts w:hint="default"/>
        <w:b/>
        <w:i w:val="0"/>
        <w:caps w:val="0"/>
        <w:color w:val="023E5C" w:themeColor="tex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23F92F27"/>
    <w:multiLevelType w:val="multilevel"/>
    <w:tmpl w:val="E7AE98CC"/>
    <w:lvl w:ilvl="0">
      <w:start w:val="1"/>
      <w:numFmt w:val="decimal"/>
      <w:lvlText w:val="%1."/>
      <w:lvlJc w:val="left"/>
      <w:pPr>
        <w:ind w:left="360" w:hanging="360"/>
      </w:pPr>
    </w:lvl>
    <w:lvl w:ilvl="1">
      <w:start w:val="6"/>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16" w15:restartNumberingAfterBreak="0">
    <w:nsid w:val="27F64226"/>
    <w:multiLevelType w:val="multilevel"/>
    <w:tmpl w:val="F47CFCCE"/>
    <w:styleLink w:val="ExampleBoxBullets"/>
    <w:lvl w:ilvl="0">
      <w:start w:val="1"/>
      <w:numFmt w:val="bullet"/>
      <w:pStyle w:val="ExampleBoxBullet"/>
      <w:lvlText w:val=""/>
      <w:lvlJc w:val="left"/>
      <w:pPr>
        <w:tabs>
          <w:tab w:val="num" w:pos="284"/>
        </w:tabs>
        <w:ind w:left="567" w:hanging="283"/>
      </w:pPr>
      <w:rPr>
        <w:rFonts w:ascii="Symbol" w:hAnsi="Symbol" w:hint="default"/>
        <w:color w:val="auto"/>
      </w:rPr>
    </w:lvl>
    <w:lvl w:ilvl="1">
      <w:start w:val="1"/>
      <w:numFmt w:val="bullet"/>
      <w:lvlText w:val=""/>
      <w:lvlJc w:val="left"/>
      <w:pPr>
        <w:tabs>
          <w:tab w:val="num" w:pos="284"/>
        </w:tabs>
        <w:ind w:left="567" w:hanging="283"/>
      </w:pPr>
      <w:rPr>
        <w:rFonts w:ascii="Symbol" w:hAnsi="Symbol" w:hint="default"/>
        <w:color w:val="auto"/>
      </w:rPr>
    </w:lvl>
    <w:lvl w:ilvl="2">
      <w:start w:val="1"/>
      <w:numFmt w:val="bullet"/>
      <w:lvlText w:val="–"/>
      <w:lvlJc w:val="left"/>
      <w:pPr>
        <w:ind w:left="624" w:hanging="340"/>
      </w:pPr>
      <w:rPr>
        <w:rFonts w:ascii="Arial" w:hAnsi="Arial" w:hint="default"/>
        <w:color w:val="023E5C" w:themeColor="text2"/>
      </w:rPr>
    </w:lvl>
    <w:lvl w:ilvl="3">
      <w:start w:val="1"/>
      <w:numFmt w:val="bullet"/>
      <w:lvlText w:val="»"/>
      <w:lvlJc w:val="left"/>
      <w:pPr>
        <w:ind w:left="794" w:hanging="510"/>
      </w:pPr>
      <w:rPr>
        <w:rFonts w:ascii="Arial" w:hAnsi="Arial" w:hint="default"/>
        <w:color w:val="023E5C" w:themeColor="text2"/>
      </w:rPr>
    </w:lvl>
    <w:lvl w:ilvl="4">
      <w:start w:val="1"/>
      <w:numFmt w:val="lowerLetter"/>
      <w:lvlText w:val="(%5)"/>
      <w:lvlJc w:val="left"/>
      <w:pPr>
        <w:ind w:left="850" w:hanging="170"/>
      </w:pPr>
      <w:rPr>
        <w:rFonts w:hint="default"/>
      </w:rPr>
    </w:lvl>
    <w:lvl w:ilvl="5">
      <w:start w:val="1"/>
      <w:numFmt w:val="lowerRoman"/>
      <w:lvlText w:val="(%6)"/>
      <w:lvlJc w:val="left"/>
      <w:pPr>
        <w:ind w:left="1020" w:hanging="170"/>
      </w:pPr>
      <w:rPr>
        <w:rFonts w:hint="default"/>
      </w:rPr>
    </w:lvl>
    <w:lvl w:ilvl="6">
      <w:start w:val="1"/>
      <w:numFmt w:val="decimal"/>
      <w:lvlText w:val="%7."/>
      <w:lvlJc w:val="left"/>
      <w:pPr>
        <w:ind w:left="1190" w:hanging="170"/>
      </w:pPr>
      <w:rPr>
        <w:rFonts w:hint="default"/>
      </w:rPr>
    </w:lvl>
    <w:lvl w:ilvl="7">
      <w:start w:val="1"/>
      <w:numFmt w:val="lowerLetter"/>
      <w:lvlText w:val="%8."/>
      <w:lvlJc w:val="left"/>
      <w:pPr>
        <w:ind w:left="1360" w:hanging="170"/>
      </w:pPr>
      <w:rPr>
        <w:rFonts w:hint="default"/>
      </w:rPr>
    </w:lvl>
    <w:lvl w:ilvl="8">
      <w:start w:val="1"/>
      <w:numFmt w:val="lowerRoman"/>
      <w:lvlText w:val="%9."/>
      <w:lvlJc w:val="left"/>
      <w:pPr>
        <w:ind w:left="1530" w:hanging="170"/>
      </w:pPr>
      <w:rPr>
        <w:rFonts w:hint="default"/>
      </w:rPr>
    </w:lvl>
  </w:abstractNum>
  <w:abstractNum w:abstractNumId="17" w15:restartNumberingAfterBreak="0">
    <w:nsid w:val="2AE26146"/>
    <w:multiLevelType w:val="multilevel"/>
    <w:tmpl w:val="13B2010E"/>
    <w:numStyleLink w:val="NumberedHeadings"/>
  </w:abstractNum>
  <w:abstractNum w:abstractNumId="18" w15:restartNumberingAfterBreak="0">
    <w:nsid w:val="2CE80DD9"/>
    <w:multiLevelType w:val="multilevel"/>
    <w:tmpl w:val="8744E50C"/>
    <w:styleLink w:val="NPRMListaiA1"/>
    <w:lvl w:ilvl="0">
      <w:start w:val="1"/>
      <w:numFmt w:val="none"/>
      <w:pStyle w:val="ListNumber"/>
      <w:suff w:val="nothing"/>
      <w:lvlText w:val="%1"/>
      <w:lvlJc w:val="left"/>
      <w:pPr>
        <w:ind w:left="0" w:firstLine="0"/>
      </w:pPr>
      <w:rPr>
        <w:rFonts w:hint="default"/>
      </w:rPr>
    </w:lvl>
    <w:lvl w:ilvl="1">
      <w:start w:val="1"/>
      <w:numFmt w:val="lowerLetter"/>
      <w:pStyle w:val="ListNumber2"/>
      <w:lvlText w:val="%2."/>
      <w:lvlJc w:val="left"/>
      <w:pPr>
        <w:ind w:left="568" w:hanging="284"/>
      </w:pPr>
      <w:rPr>
        <w:rFonts w:hint="default"/>
      </w:rPr>
    </w:lvl>
    <w:lvl w:ilvl="2">
      <w:start w:val="1"/>
      <w:numFmt w:val="lowerRoman"/>
      <w:pStyle w:val="ListNumber3"/>
      <w:lvlText w:val="%3."/>
      <w:lvlJc w:val="left"/>
      <w:pPr>
        <w:ind w:left="852" w:hanging="284"/>
      </w:pPr>
      <w:rPr>
        <w:rFonts w:hint="default"/>
      </w:rPr>
    </w:lvl>
    <w:lvl w:ilvl="3">
      <w:start w:val="1"/>
      <w:numFmt w:val="upperLetter"/>
      <w:pStyle w:val="ListNumber4"/>
      <w:lvlText w:val="%4."/>
      <w:lvlJc w:val="left"/>
      <w:pPr>
        <w:ind w:left="1136" w:hanging="284"/>
      </w:pPr>
      <w:rPr>
        <w:rFonts w:hint="default"/>
      </w:rPr>
    </w:lvl>
    <w:lvl w:ilvl="4">
      <w:start w:val="1"/>
      <w:numFmt w:val="decimal"/>
      <w:pStyle w:val="ListNumber5"/>
      <w:lvlText w:val="%5."/>
      <w:lvlJc w:val="left"/>
      <w:pPr>
        <w:ind w:left="1420" w:hanging="284"/>
      </w:pPr>
      <w:rPr>
        <w:rFonts w:hint="default"/>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8" w:hanging="284"/>
      </w:pPr>
      <w:rPr>
        <w:rFonts w:ascii="Arial" w:hAnsi="Arial" w:hint="default"/>
        <w:color w:val="auto"/>
      </w:rPr>
    </w:lvl>
    <w:lvl w:ilvl="7">
      <w:start w:val="1"/>
      <w:numFmt w:val="bullet"/>
      <w:lvlText w:val="»"/>
      <w:lvlJc w:val="left"/>
      <w:pPr>
        <w:ind w:left="2272" w:hanging="284"/>
      </w:pPr>
      <w:rPr>
        <w:rFonts w:ascii="Arial" w:hAnsi="Arial" w:hint="default"/>
      </w:rPr>
    </w:lvl>
    <w:lvl w:ilvl="8">
      <w:start w:val="1"/>
      <w:numFmt w:val="lowerRoman"/>
      <w:lvlText w:val="%9."/>
      <w:lvlJc w:val="left"/>
      <w:pPr>
        <w:ind w:left="2556" w:hanging="284"/>
      </w:pPr>
      <w:rPr>
        <w:rFonts w:hint="default"/>
      </w:rPr>
    </w:lvl>
  </w:abstractNum>
  <w:abstractNum w:abstractNumId="19" w15:restartNumberingAfterBreak="0">
    <w:nsid w:val="2D890E47"/>
    <w:multiLevelType w:val="hybridMultilevel"/>
    <w:tmpl w:val="53B83F20"/>
    <w:lvl w:ilvl="0" w:tplc="6B982C78">
      <w:start w:val="1"/>
      <w:numFmt w:val="decimal"/>
      <w:pStyle w:val="SourceNotesNumbered"/>
      <w:lvlText w:val="%1."/>
      <w:lvlJc w:val="left"/>
      <w:pPr>
        <w:ind w:left="720" w:hanging="360"/>
      </w:pPr>
      <w:rPr>
        <w:rFonts w:hint="default"/>
        <w:caps w:val="0"/>
        <w:vanish w:val="0"/>
        <w:color w:val="000000" w:themeColor="text1"/>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31316138"/>
    <w:multiLevelType w:val="multilevel"/>
    <w:tmpl w:val="A3380760"/>
    <w:numStyleLink w:val="List1Legal"/>
  </w:abstractNum>
  <w:abstractNum w:abstractNumId="21" w15:restartNumberingAfterBreak="0">
    <w:nsid w:val="31A8391D"/>
    <w:multiLevelType w:val="multilevel"/>
    <w:tmpl w:val="C284D0B0"/>
    <w:numStyleLink w:val="FigureNumbers"/>
  </w:abstractNum>
  <w:abstractNum w:abstractNumId="22" w15:restartNumberingAfterBreak="0">
    <w:nsid w:val="374F11D6"/>
    <w:multiLevelType w:val="multilevel"/>
    <w:tmpl w:val="131EEC6C"/>
    <w:numStyleLink w:val="TableNumbers"/>
  </w:abstractNum>
  <w:abstractNum w:abstractNumId="23" w15:restartNumberingAfterBreak="0">
    <w:nsid w:val="37FA238A"/>
    <w:multiLevelType w:val="multilevel"/>
    <w:tmpl w:val="4D26FDF8"/>
    <w:styleLink w:val="AppendixList"/>
    <w:lvl w:ilvl="0">
      <w:start w:val="1"/>
      <w:numFmt w:val="upperLetter"/>
      <w:pStyle w:val="AppendixHeading1"/>
      <w:lvlText w:val="Appendix %1"/>
      <w:lvlJc w:val="left"/>
      <w:pPr>
        <w:ind w:left="0" w:firstLine="0"/>
      </w:pPr>
      <w:rPr>
        <w:rFonts w:hint="default"/>
      </w:rPr>
    </w:lvl>
    <w:lvl w:ilvl="1">
      <w:start w:val="1"/>
      <w:numFmt w:val="decimal"/>
      <w:pStyle w:val="AppendixHeading2"/>
      <w:lvlText w:val="%1.%2"/>
      <w:lvlJc w:val="left"/>
      <w:pPr>
        <w:ind w:left="1134" w:hanging="1134"/>
      </w:pPr>
      <w:rPr>
        <w:rFonts w:hint="default"/>
      </w:rPr>
    </w:lvl>
    <w:lvl w:ilvl="2">
      <w:start w:val="1"/>
      <w:numFmt w:val="decimal"/>
      <w:pStyle w:val="AppendixHeading3"/>
      <w:lvlText w:val="%1.%2.%3"/>
      <w:lvlJc w:val="left"/>
      <w:pPr>
        <w:ind w:left="1134" w:hanging="1134"/>
      </w:pPr>
      <w:rPr>
        <w:rFonts w:hint="default"/>
      </w:rPr>
    </w:lvl>
    <w:lvl w:ilvl="3">
      <w:start w:val="1"/>
      <w:numFmt w:val="decimal"/>
      <w:pStyle w:val="AppendixHeading4"/>
      <w:lvlText w:val="%1.%2.%3.%4"/>
      <w:lvlJc w:val="left"/>
      <w:pPr>
        <w:ind w:left="1134" w:hanging="1134"/>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41D83F71"/>
    <w:multiLevelType w:val="hybridMultilevel"/>
    <w:tmpl w:val="0FE87730"/>
    <w:lvl w:ilvl="0" w:tplc="A1FCD08C">
      <w:start w:val="3"/>
      <w:numFmt w:val="decimal"/>
      <w:lvlText w:val="%1."/>
      <w:lvlJc w:val="left"/>
      <w:pPr>
        <w:tabs>
          <w:tab w:val="num" w:pos="720"/>
        </w:tabs>
        <w:ind w:left="720" w:hanging="360"/>
      </w:pPr>
    </w:lvl>
    <w:lvl w:ilvl="1" w:tplc="397829BC" w:tentative="1">
      <w:start w:val="1"/>
      <w:numFmt w:val="decimal"/>
      <w:lvlText w:val="%2."/>
      <w:lvlJc w:val="left"/>
      <w:pPr>
        <w:tabs>
          <w:tab w:val="num" w:pos="1440"/>
        </w:tabs>
        <w:ind w:left="1440" w:hanging="360"/>
      </w:pPr>
    </w:lvl>
    <w:lvl w:ilvl="2" w:tplc="5ABA20D4" w:tentative="1">
      <w:start w:val="1"/>
      <w:numFmt w:val="decimal"/>
      <w:lvlText w:val="%3."/>
      <w:lvlJc w:val="left"/>
      <w:pPr>
        <w:tabs>
          <w:tab w:val="num" w:pos="2160"/>
        </w:tabs>
        <w:ind w:left="2160" w:hanging="360"/>
      </w:pPr>
    </w:lvl>
    <w:lvl w:ilvl="3" w:tplc="DDD60804" w:tentative="1">
      <w:start w:val="1"/>
      <w:numFmt w:val="decimal"/>
      <w:lvlText w:val="%4."/>
      <w:lvlJc w:val="left"/>
      <w:pPr>
        <w:tabs>
          <w:tab w:val="num" w:pos="2880"/>
        </w:tabs>
        <w:ind w:left="2880" w:hanging="360"/>
      </w:pPr>
    </w:lvl>
    <w:lvl w:ilvl="4" w:tplc="BBECF0B6" w:tentative="1">
      <w:start w:val="1"/>
      <w:numFmt w:val="decimal"/>
      <w:lvlText w:val="%5."/>
      <w:lvlJc w:val="left"/>
      <w:pPr>
        <w:tabs>
          <w:tab w:val="num" w:pos="3600"/>
        </w:tabs>
        <w:ind w:left="3600" w:hanging="360"/>
      </w:pPr>
    </w:lvl>
    <w:lvl w:ilvl="5" w:tplc="FD82216C" w:tentative="1">
      <w:start w:val="1"/>
      <w:numFmt w:val="decimal"/>
      <w:lvlText w:val="%6."/>
      <w:lvlJc w:val="left"/>
      <w:pPr>
        <w:tabs>
          <w:tab w:val="num" w:pos="4320"/>
        </w:tabs>
        <w:ind w:left="4320" w:hanging="360"/>
      </w:pPr>
    </w:lvl>
    <w:lvl w:ilvl="6" w:tplc="B62C2AB2" w:tentative="1">
      <w:start w:val="1"/>
      <w:numFmt w:val="decimal"/>
      <w:lvlText w:val="%7."/>
      <w:lvlJc w:val="left"/>
      <w:pPr>
        <w:tabs>
          <w:tab w:val="num" w:pos="5040"/>
        </w:tabs>
        <w:ind w:left="5040" w:hanging="360"/>
      </w:pPr>
    </w:lvl>
    <w:lvl w:ilvl="7" w:tplc="75360C38" w:tentative="1">
      <w:start w:val="1"/>
      <w:numFmt w:val="decimal"/>
      <w:lvlText w:val="%8."/>
      <w:lvlJc w:val="left"/>
      <w:pPr>
        <w:tabs>
          <w:tab w:val="num" w:pos="5760"/>
        </w:tabs>
        <w:ind w:left="5760" w:hanging="360"/>
      </w:pPr>
    </w:lvl>
    <w:lvl w:ilvl="8" w:tplc="3BEAFA60" w:tentative="1">
      <w:start w:val="1"/>
      <w:numFmt w:val="decimal"/>
      <w:lvlText w:val="%9."/>
      <w:lvlJc w:val="left"/>
      <w:pPr>
        <w:tabs>
          <w:tab w:val="num" w:pos="6480"/>
        </w:tabs>
        <w:ind w:left="6480" w:hanging="360"/>
      </w:pPr>
    </w:lvl>
  </w:abstractNum>
  <w:abstractNum w:abstractNumId="25" w15:restartNumberingAfterBreak="0">
    <w:nsid w:val="46F55FB4"/>
    <w:multiLevelType w:val="multilevel"/>
    <w:tmpl w:val="CA34E4BA"/>
    <w:styleLink w:val="TablelistAC"/>
    <w:lvl w:ilvl="0">
      <w:start w:val="1"/>
      <w:numFmt w:val="none"/>
      <w:pStyle w:val="tablelistAC1"/>
      <w:lvlText w:val="%1"/>
      <w:lvlJc w:val="left"/>
      <w:pPr>
        <w:ind w:left="0" w:firstLine="0"/>
      </w:pPr>
      <w:rPr>
        <w:rFonts w:hint="default"/>
      </w:rPr>
    </w:lvl>
    <w:lvl w:ilvl="1">
      <w:start w:val="1"/>
      <w:numFmt w:val="decimal"/>
      <w:pStyle w:val="tablelistAC2"/>
      <w:lvlText w:val="%2."/>
      <w:lvlJc w:val="left"/>
      <w:pPr>
        <w:ind w:left="284" w:hanging="284"/>
      </w:pPr>
      <w:rPr>
        <w:rFonts w:hint="default"/>
      </w:rPr>
    </w:lvl>
    <w:lvl w:ilvl="2">
      <w:start w:val="1"/>
      <w:numFmt w:val="lowerLetter"/>
      <w:pStyle w:val="tablelistAC3"/>
      <w:lvlText w:val="%3."/>
      <w:lvlJc w:val="left"/>
      <w:pPr>
        <w:ind w:left="568" w:hanging="284"/>
      </w:pPr>
      <w:rPr>
        <w:rFonts w:hint="default"/>
      </w:rPr>
    </w:lvl>
    <w:lvl w:ilvl="3">
      <w:start w:val="1"/>
      <w:numFmt w:val="lowerRoman"/>
      <w:pStyle w:val="tablelistAC4"/>
      <w:lvlText w:val="%4."/>
      <w:lvlJc w:val="left"/>
      <w:pPr>
        <w:ind w:left="852" w:hanging="285"/>
      </w:pPr>
      <w:rPr>
        <w:rFonts w:hint="default"/>
      </w:rPr>
    </w:lvl>
    <w:lvl w:ilvl="4">
      <w:start w:val="1"/>
      <w:numFmt w:val="upperLetter"/>
      <w:lvlText w:val="%5."/>
      <w:lvlJc w:val="left"/>
      <w:pPr>
        <w:ind w:left="1136" w:hanging="285"/>
      </w:pPr>
      <w:rPr>
        <w:rFonts w:hint="default"/>
      </w:rPr>
    </w:lvl>
    <w:lvl w:ilvl="5">
      <w:start w:val="1"/>
      <w:numFmt w:val="bullet"/>
      <w:lvlText w:val=""/>
      <w:lvlJc w:val="left"/>
      <w:pPr>
        <w:ind w:left="1420" w:hanging="286"/>
      </w:pPr>
      <w:rPr>
        <w:rFonts w:ascii="Symbol" w:hAnsi="Symbol" w:hint="default"/>
      </w:rPr>
    </w:lvl>
    <w:lvl w:ilvl="6">
      <w:start w:val="1"/>
      <w:numFmt w:val="bullet"/>
      <w:lvlText w:val="–"/>
      <w:lvlJc w:val="left"/>
      <w:pPr>
        <w:ind w:left="1701" w:hanging="283"/>
      </w:pPr>
      <w:rPr>
        <w:rFonts w:ascii="Arial" w:hAnsi="Arial" w:hint="default"/>
        <w:color w:val="auto"/>
      </w:rPr>
    </w:lvl>
    <w:lvl w:ilvl="7">
      <w:start w:val="1"/>
      <w:numFmt w:val="bullet"/>
      <w:lvlText w:val="»"/>
      <w:lvlJc w:val="left"/>
      <w:pPr>
        <w:ind w:left="1988" w:firstLine="0"/>
      </w:pPr>
      <w:rPr>
        <w:rFonts w:ascii="Arial" w:hAnsi="Arial" w:hint="default"/>
      </w:rPr>
    </w:lvl>
    <w:lvl w:ilvl="8">
      <w:start w:val="1"/>
      <w:numFmt w:val="bullet"/>
      <w:lvlText w:val="+"/>
      <w:lvlJc w:val="left"/>
      <w:pPr>
        <w:ind w:left="2272" w:firstLine="0"/>
      </w:pPr>
      <w:rPr>
        <w:rFonts w:ascii="Arial" w:hAnsi="Arial" w:hint="default"/>
      </w:rPr>
    </w:lvl>
  </w:abstractNum>
  <w:abstractNum w:abstractNumId="26" w15:restartNumberingAfterBreak="0">
    <w:nsid w:val="4A9F7B60"/>
    <w:multiLevelType w:val="singleLevel"/>
    <w:tmpl w:val="A81E2D50"/>
    <w:lvl w:ilvl="0">
      <w:start w:val="1"/>
      <w:numFmt w:val="bullet"/>
      <w:lvlText w:val=""/>
      <w:lvlJc w:val="left"/>
      <w:pPr>
        <w:tabs>
          <w:tab w:val="num" w:pos="1559"/>
        </w:tabs>
        <w:ind w:left="1559" w:hanging="425"/>
      </w:pPr>
      <w:rPr>
        <w:rFonts w:ascii="ZapfDingbats" w:hAnsi="ZapfDingbats" w:hint="default"/>
        <w:sz w:val="12"/>
      </w:rPr>
    </w:lvl>
  </w:abstractNum>
  <w:abstractNum w:abstractNumId="27" w15:restartNumberingAfterBreak="0">
    <w:nsid w:val="51531AEA"/>
    <w:multiLevelType w:val="multilevel"/>
    <w:tmpl w:val="02CEE1AA"/>
    <w:styleLink w:val="AnnexHeadingList"/>
    <w:lvl w:ilvl="0">
      <w:start w:val="1"/>
      <w:numFmt w:val="upperLetter"/>
      <w:pStyle w:val="Annexidentifier"/>
      <w:lvlText w:val="Annex %1"/>
      <w:lvlJc w:val="left"/>
      <w:pPr>
        <w:ind w:left="0" w:firstLine="0"/>
      </w:pPr>
      <w:rPr>
        <w:rFonts w:hint="default"/>
      </w:rPr>
    </w:lvl>
    <w:lvl w:ilvl="1">
      <w:start w:val="1"/>
      <w:numFmt w:val="decimal"/>
      <w:pStyle w:val="Annexidentifier2numbered"/>
      <w:lvlText w:val="%1.%2"/>
      <w:lvlJc w:val="left"/>
      <w:pPr>
        <w:ind w:left="1134" w:hanging="1134"/>
      </w:pPr>
      <w:rPr>
        <w:rFonts w:hint="default"/>
      </w:rPr>
    </w:lvl>
    <w:lvl w:ilvl="2">
      <w:start w:val="1"/>
      <w:numFmt w:val="decimal"/>
      <w:pStyle w:val="Annexidentifier3numbered"/>
      <w:lvlText w:val="%1.%2.%3"/>
      <w:lvlJc w:val="left"/>
      <w:pPr>
        <w:ind w:left="1134" w:hanging="1134"/>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535249AF"/>
    <w:multiLevelType w:val="multilevel"/>
    <w:tmpl w:val="945E4078"/>
    <w:styleLink w:val="AppendixNumbers"/>
    <w:lvl w:ilvl="0">
      <w:start w:val="1"/>
      <w:numFmt w:val="upperLetter"/>
      <w:suff w:val="space"/>
      <w:lvlText w:val="Appendix %1 –"/>
      <w:lvlJc w:val="left"/>
      <w:pPr>
        <w:ind w:left="5104" w:firstLine="0"/>
      </w:pPr>
      <w:rPr>
        <w:rFonts w:hint="default"/>
      </w:rPr>
    </w:lvl>
    <w:lvl w:ilvl="1">
      <w:start w:val="1"/>
      <w:numFmt w:val="decimal"/>
      <w:pStyle w:val="AppendixNumbered2"/>
      <w:lvlText w:val="%1.%2"/>
      <w:lvlJc w:val="left"/>
      <w:pPr>
        <w:ind w:left="1560" w:hanging="1134"/>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9" w15:restartNumberingAfterBreak="0">
    <w:nsid w:val="56DB5F4C"/>
    <w:multiLevelType w:val="multilevel"/>
    <w:tmpl w:val="13B2010E"/>
    <w:styleLink w:val="NumberedHeadings"/>
    <w:lvl w:ilvl="0">
      <w:start w:val="1"/>
      <w:numFmt w:val="decimal"/>
      <w:pStyle w:val="Heading1"/>
      <w:lvlText w:val="%1"/>
      <w:lvlJc w:val="left"/>
      <w:pPr>
        <w:ind w:left="1134" w:hanging="1134"/>
      </w:pPr>
      <w:rPr>
        <w:rFonts w:hint="default"/>
      </w:rPr>
    </w:lvl>
    <w:lvl w:ilvl="1">
      <w:start w:val="1"/>
      <w:numFmt w:val="decimal"/>
      <w:pStyle w:val="Heading2"/>
      <w:lvlText w:val="%1.%2"/>
      <w:lvlJc w:val="left"/>
      <w:pPr>
        <w:ind w:left="1134" w:hanging="1134"/>
      </w:pPr>
      <w:rPr>
        <w:rFonts w:hint="default"/>
      </w:rPr>
    </w:lvl>
    <w:lvl w:ilvl="2">
      <w:start w:val="1"/>
      <w:numFmt w:val="decimal"/>
      <w:pStyle w:val="Heading3"/>
      <w:lvlText w:val="%1.%2.%3"/>
      <w:lvlJc w:val="left"/>
      <w:pPr>
        <w:ind w:left="1134" w:hanging="1134"/>
      </w:pPr>
      <w:rPr>
        <w:rFonts w:hint="default"/>
      </w:rPr>
    </w:lvl>
    <w:lvl w:ilvl="3">
      <w:start w:val="1"/>
      <w:numFmt w:val="decimal"/>
      <w:pStyle w:val="Heading4"/>
      <w:lvlText w:val="%1.%2.%3.%4"/>
      <w:lvlJc w:val="left"/>
      <w:pPr>
        <w:ind w:left="1134" w:hanging="1134"/>
      </w:pPr>
      <w:rPr>
        <w:rFonts w:hint="default"/>
      </w:rPr>
    </w:lvl>
    <w:lvl w:ilvl="4">
      <w:start w:val="1"/>
      <w:numFmt w:val="decimal"/>
      <w:pStyle w:val="Heading5"/>
      <w:lvlText w:val="%1.%2.%3.%4.%5"/>
      <w:lvlJc w:val="left"/>
      <w:pPr>
        <w:ind w:left="1418" w:hanging="1418"/>
      </w:pPr>
      <w:rPr>
        <w:rFonts w:hint="default"/>
      </w:rPr>
    </w:lvl>
    <w:lvl w:ilvl="5">
      <w:start w:val="1"/>
      <w:numFmt w:val="lowerRoman"/>
      <w:lvlText w:val="(%6)"/>
      <w:lvlJc w:val="left"/>
      <w:pPr>
        <w:ind w:left="1134" w:hanging="1134"/>
      </w:pPr>
      <w:rPr>
        <w:rFonts w:hint="default"/>
      </w:rPr>
    </w:lvl>
    <w:lvl w:ilvl="6">
      <w:start w:val="1"/>
      <w:numFmt w:val="decimal"/>
      <w:lvlText w:val="%7."/>
      <w:lvlJc w:val="left"/>
      <w:pPr>
        <w:ind w:left="1134" w:hanging="1134"/>
      </w:pPr>
      <w:rPr>
        <w:rFonts w:hint="default"/>
      </w:rPr>
    </w:lvl>
    <w:lvl w:ilvl="7">
      <w:start w:val="1"/>
      <w:numFmt w:val="lowerLetter"/>
      <w:lvlText w:val="%8."/>
      <w:lvlJc w:val="left"/>
      <w:pPr>
        <w:ind w:left="1134" w:hanging="1134"/>
      </w:pPr>
      <w:rPr>
        <w:rFonts w:hint="default"/>
      </w:rPr>
    </w:lvl>
    <w:lvl w:ilvl="8">
      <w:start w:val="1"/>
      <w:numFmt w:val="lowerRoman"/>
      <w:lvlText w:val="%9."/>
      <w:lvlJc w:val="left"/>
      <w:pPr>
        <w:ind w:left="1134" w:hanging="1134"/>
      </w:pPr>
      <w:rPr>
        <w:rFonts w:hint="default"/>
      </w:rPr>
    </w:lvl>
  </w:abstractNum>
  <w:abstractNum w:abstractNumId="30" w15:restartNumberingAfterBreak="0">
    <w:nsid w:val="59794637"/>
    <w:multiLevelType w:val="multilevel"/>
    <w:tmpl w:val="27D6BF50"/>
    <w:styleLink w:val="ACListaiA1"/>
    <w:lvl w:ilvl="0">
      <w:start w:val="1"/>
      <w:numFmt w:val="none"/>
      <w:pStyle w:val="List"/>
      <w:suff w:val="nothing"/>
      <w:lvlText w:val="%1"/>
      <w:lvlJc w:val="left"/>
      <w:pPr>
        <w:ind w:left="567" w:firstLine="0"/>
      </w:pPr>
      <w:rPr>
        <w:rFonts w:hint="default"/>
      </w:rPr>
    </w:lvl>
    <w:lvl w:ilvl="1">
      <w:start w:val="1"/>
      <w:numFmt w:val="lowerLetter"/>
      <w:pStyle w:val="List2"/>
      <w:lvlText w:val="%2."/>
      <w:lvlJc w:val="left"/>
      <w:pPr>
        <w:tabs>
          <w:tab w:val="num" w:pos="1135"/>
        </w:tabs>
        <w:ind w:left="1135" w:hanging="284"/>
      </w:pPr>
      <w:rPr>
        <w:rFonts w:hint="default"/>
      </w:rPr>
    </w:lvl>
    <w:lvl w:ilvl="2">
      <w:start w:val="1"/>
      <w:numFmt w:val="lowerRoman"/>
      <w:pStyle w:val="List3"/>
      <w:lvlText w:val="%3."/>
      <w:lvlJc w:val="left"/>
      <w:pPr>
        <w:tabs>
          <w:tab w:val="num" w:pos="1419"/>
        </w:tabs>
        <w:ind w:left="1419" w:hanging="284"/>
      </w:pPr>
      <w:rPr>
        <w:rFonts w:hint="default"/>
      </w:rPr>
    </w:lvl>
    <w:lvl w:ilvl="3">
      <w:start w:val="1"/>
      <w:numFmt w:val="upperLetter"/>
      <w:pStyle w:val="List4"/>
      <w:lvlText w:val="%4"/>
      <w:lvlJc w:val="left"/>
      <w:pPr>
        <w:tabs>
          <w:tab w:val="num" w:pos="1703"/>
        </w:tabs>
        <w:ind w:left="1703" w:hanging="284"/>
      </w:pPr>
      <w:rPr>
        <w:rFonts w:hint="default"/>
      </w:rPr>
    </w:lvl>
    <w:lvl w:ilvl="4">
      <w:start w:val="1"/>
      <w:numFmt w:val="decimal"/>
      <w:pStyle w:val="List5"/>
      <w:lvlText w:val="%5."/>
      <w:lvlJc w:val="left"/>
      <w:pPr>
        <w:tabs>
          <w:tab w:val="num" w:pos="1987"/>
        </w:tabs>
        <w:ind w:left="1987" w:hanging="284"/>
      </w:pPr>
      <w:rPr>
        <w:rFonts w:hint="default"/>
      </w:rPr>
    </w:lvl>
    <w:lvl w:ilvl="5">
      <w:start w:val="1"/>
      <w:numFmt w:val="bullet"/>
      <w:lvlText w:val=""/>
      <w:lvlJc w:val="left"/>
      <w:pPr>
        <w:tabs>
          <w:tab w:val="num" w:pos="2271"/>
        </w:tabs>
        <w:ind w:left="2271" w:hanging="284"/>
      </w:pPr>
      <w:rPr>
        <w:rFonts w:ascii="Symbol" w:hAnsi="Symbol" w:hint="default"/>
        <w:color w:val="auto"/>
      </w:rPr>
    </w:lvl>
    <w:lvl w:ilvl="6">
      <w:start w:val="1"/>
      <w:numFmt w:val="bullet"/>
      <w:lvlText w:val="–"/>
      <w:lvlJc w:val="left"/>
      <w:pPr>
        <w:tabs>
          <w:tab w:val="num" w:pos="2555"/>
        </w:tabs>
        <w:ind w:left="2555" w:hanging="284"/>
      </w:pPr>
      <w:rPr>
        <w:rFonts w:ascii="Arial" w:hAnsi="Arial" w:hint="default"/>
        <w:color w:val="auto"/>
      </w:rPr>
    </w:lvl>
    <w:lvl w:ilvl="7">
      <w:start w:val="1"/>
      <w:numFmt w:val="bullet"/>
      <w:lvlText w:val="»"/>
      <w:lvlJc w:val="left"/>
      <w:pPr>
        <w:tabs>
          <w:tab w:val="num" w:pos="2839"/>
        </w:tabs>
        <w:ind w:left="2839" w:hanging="284"/>
      </w:pPr>
      <w:rPr>
        <w:rFonts w:ascii="Arial" w:hAnsi="Arial" w:hint="default"/>
      </w:rPr>
    </w:lvl>
    <w:lvl w:ilvl="8">
      <w:start w:val="1"/>
      <w:numFmt w:val="lowerRoman"/>
      <w:lvlText w:val="%9."/>
      <w:lvlJc w:val="left"/>
      <w:pPr>
        <w:tabs>
          <w:tab w:val="num" w:pos="3123"/>
        </w:tabs>
        <w:ind w:left="3123" w:hanging="284"/>
      </w:pPr>
      <w:rPr>
        <w:rFonts w:hint="default"/>
      </w:rPr>
    </w:lvl>
  </w:abstractNum>
  <w:abstractNum w:abstractNumId="31" w15:restartNumberingAfterBreak="0">
    <w:nsid w:val="5B7728AC"/>
    <w:multiLevelType w:val="multilevel"/>
    <w:tmpl w:val="A3380760"/>
    <w:styleLink w:val="List1Legal"/>
    <w:lvl w:ilvl="0">
      <w:start w:val="1"/>
      <w:numFmt w:val="decimal"/>
      <w:lvlText w:val="%1."/>
      <w:lvlJc w:val="left"/>
      <w:pPr>
        <w:ind w:left="340" w:hanging="340"/>
      </w:pPr>
      <w:rPr>
        <w:rFonts w:hint="default"/>
        <w:b w:val="0"/>
        <w:i w:val="0"/>
        <w:color w:val="auto"/>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lef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left"/>
      <w:pPr>
        <w:ind w:left="3060" w:hanging="340"/>
      </w:pPr>
      <w:rPr>
        <w:rFonts w:hint="default"/>
      </w:rPr>
    </w:lvl>
  </w:abstractNum>
  <w:abstractNum w:abstractNumId="32" w15:restartNumberingAfterBreak="0">
    <w:nsid w:val="65F53007"/>
    <w:multiLevelType w:val="hybridMultilevel"/>
    <w:tmpl w:val="5772127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67F61808"/>
    <w:multiLevelType w:val="multilevel"/>
    <w:tmpl w:val="D5E070CC"/>
    <w:styleLink w:val="WarningBoxBullets"/>
    <w:lvl w:ilvl="0">
      <w:start w:val="1"/>
      <w:numFmt w:val="bullet"/>
      <w:pStyle w:val="WarningBoxBullet"/>
      <w:lvlText w:val=""/>
      <w:lvlJc w:val="left"/>
      <w:pPr>
        <w:ind w:left="567" w:hanging="283"/>
      </w:pPr>
      <w:rPr>
        <w:rFonts w:ascii="Symbol" w:hAnsi="Symbol" w:hint="default"/>
        <w:color w:val="auto"/>
      </w:rPr>
    </w:lvl>
    <w:lvl w:ilvl="1">
      <w:start w:val="1"/>
      <w:numFmt w:val="bullet"/>
      <w:lvlText w:val="–"/>
      <w:lvlJc w:val="left"/>
      <w:pPr>
        <w:ind w:left="851" w:hanging="283"/>
      </w:pPr>
      <w:rPr>
        <w:rFonts w:ascii="Arial" w:hAnsi="Arial" w:hint="default"/>
        <w:color w:val="auto"/>
      </w:rPr>
    </w:lvl>
    <w:lvl w:ilvl="2">
      <w:start w:val="1"/>
      <w:numFmt w:val="bullet"/>
      <w:lvlText w:val="»"/>
      <w:lvlJc w:val="left"/>
      <w:pPr>
        <w:ind w:left="1135" w:hanging="283"/>
      </w:pPr>
      <w:rPr>
        <w:rFonts w:ascii="Arial" w:hAnsi="Arial" w:hint="default"/>
        <w:color w:val="auto"/>
      </w:rPr>
    </w:lvl>
    <w:lvl w:ilvl="3">
      <w:start w:val="1"/>
      <w:numFmt w:val="decimal"/>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Roman"/>
      <w:lvlText w:val="(%6)"/>
      <w:lvlJc w:val="left"/>
      <w:pPr>
        <w:ind w:left="1987" w:hanging="283"/>
      </w:pPr>
      <w:rPr>
        <w:rFonts w:hint="default"/>
      </w:rPr>
    </w:lvl>
    <w:lvl w:ilvl="6">
      <w:start w:val="1"/>
      <w:numFmt w:val="decimal"/>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Roman"/>
      <w:lvlText w:val="%9."/>
      <w:lvlJc w:val="left"/>
      <w:pPr>
        <w:ind w:left="2839" w:hanging="283"/>
      </w:pPr>
      <w:rPr>
        <w:rFonts w:hint="default"/>
      </w:rPr>
    </w:lvl>
  </w:abstractNum>
  <w:abstractNum w:abstractNumId="34" w15:restartNumberingAfterBreak="0">
    <w:nsid w:val="686D589A"/>
    <w:multiLevelType w:val="hybridMultilevel"/>
    <w:tmpl w:val="DA2ECDDE"/>
    <w:lvl w:ilvl="0" w:tplc="22C067A0">
      <w:start w:val="1"/>
      <w:numFmt w:val="bullet"/>
      <w:pStyle w:val="CASADotPoint1"/>
      <w:lvlText w:val=""/>
      <w:lvlJc w:val="left"/>
      <w:pPr>
        <w:ind w:left="927" w:hanging="360"/>
      </w:pPr>
      <w:rPr>
        <w:rFonts w:ascii="Symbol" w:hAnsi="Symbol" w:hint="default"/>
      </w:rPr>
    </w:lvl>
    <w:lvl w:ilvl="1" w:tplc="0C090003">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5" w15:restartNumberingAfterBreak="0">
    <w:nsid w:val="6A481094"/>
    <w:multiLevelType w:val="hybridMultilevel"/>
    <w:tmpl w:val="9078E700"/>
    <w:lvl w:ilvl="0" w:tplc="E948FA50">
      <w:start w:val="1"/>
      <w:numFmt w:val="decimal"/>
      <w:lvlText w:val="%1."/>
      <w:lvlJc w:val="left"/>
      <w:pPr>
        <w:tabs>
          <w:tab w:val="num" w:pos="720"/>
        </w:tabs>
        <w:ind w:left="720" w:hanging="360"/>
      </w:pPr>
      <w:rPr>
        <w:rFonts w:hint="default"/>
        <w:sz w:val="20"/>
      </w:rPr>
    </w:lvl>
    <w:lvl w:ilvl="1" w:tplc="6BFAF67E" w:tentative="1">
      <w:start w:val="1"/>
      <w:numFmt w:val="bullet"/>
      <w:lvlText w:val=""/>
      <w:lvlJc w:val="left"/>
      <w:pPr>
        <w:tabs>
          <w:tab w:val="num" w:pos="1440"/>
        </w:tabs>
        <w:ind w:left="1440" w:hanging="360"/>
      </w:pPr>
      <w:rPr>
        <w:rFonts w:ascii="Symbol" w:hAnsi="Symbol" w:hint="default"/>
        <w:sz w:val="20"/>
      </w:rPr>
    </w:lvl>
    <w:lvl w:ilvl="2" w:tplc="F1F27B98" w:tentative="1">
      <w:start w:val="1"/>
      <w:numFmt w:val="bullet"/>
      <w:lvlText w:val=""/>
      <w:lvlJc w:val="left"/>
      <w:pPr>
        <w:tabs>
          <w:tab w:val="num" w:pos="2160"/>
        </w:tabs>
        <w:ind w:left="2160" w:hanging="360"/>
      </w:pPr>
      <w:rPr>
        <w:rFonts w:ascii="Symbol" w:hAnsi="Symbol" w:hint="default"/>
        <w:sz w:val="20"/>
      </w:rPr>
    </w:lvl>
    <w:lvl w:ilvl="3" w:tplc="FF7E4FB4" w:tentative="1">
      <w:start w:val="1"/>
      <w:numFmt w:val="bullet"/>
      <w:lvlText w:val=""/>
      <w:lvlJc w:val="left"/>
      <w:pPr>
        <w:tabs>
          <w:tab w:val="num" w:pos="2880"/>
        </w:tabs>
        <w:ind w:left="2880" w:hanging="360"/>
      </w:pPr>
      <w:rPr>
        <w:rFonts w:ascii="Symbol" w:hAnsi="Symbol" w:hint="default"/>
        <w:sz w:val="20"/>
      </w:rPr>
    </w:lvl>
    <w:lvl w:ilvl="4" w:tplc="FAF070A6" w:tentative="1">
      <w:start w:val="1"/>
      <w:numFmt w:val="bullet"/>
      <w:lvlText w:val=""/>
      <w:lvlJc w:val="left"/>
      <w:pPr>
        <w:tabs>
          <w:tab w:val="num" w:pos="3600"/>
        </w:tabs>
        <w:ind w:left="3600" w:hanging="360"/>
      </w:pPr>
      <w:rPr>
        <w:rFonts w:ascii="Symbol" w:hAnsi="Symbol" w:hint="default"/>
        <w:sz w:val="20"/>
      </w:rPr>
    </w:lvl>
    <w:lvl w:ilvl="5" w:tplc="0D3E82B8" w:tentative="1">
      <w:start w:val="1"/>
      <w:numFmt w:val="bullet"/>
      <w:lvlText w:val=""/>
      <w:lvlJc w:val="left"/>
      <w:pPr>
        <w:tabs>
          <w:tab w:val="num" w:pos="4320"/>
        </w:tabs>
        <w:ind w:left="4320" w:hanging="360"/>
      </w:pPr>
      <w:rPr>
        <w:rFonts w:ascii="Symbol" w:hAnsi="Symbol" w:hint="default"/>
        <w:sz w:val="20"/>
      </w:rPr>
    </w:lvl>
    <w:lvl w:ilvl="6" w:tplc="6BF862B8" w:tentative="1">
      <w:start w:val="1"/>
      <w:numFmt w:val="bullet"/>
      <w:lvlText w:val=""/>
      <w:lvlJc w:val="left"/>
      <w:pPr>
        <w:tabs>
          <w:tab w:val="num" w:pos="5040"/>
        </w:tabs>
        <w:ind w:left="5040" w:hanging="360"/>
      </w:pPr>
      <w:rPr>
        <w:rFonts w:ascii="Symbol" w:hAnsi="Symbol" w:hint="default"/>
        <w:sz w:val="20"/>
      </w:rPr>
    </w:lvl>
    <w:lvl w:ilvl="7" w:tplc="B052C7D8" w:tentative="1">
      <w:start w:val="1"/>
      <w:numFmt w:val="bullet"/>
      <w:lvlText w:val=""/>
      <w:lvlJc w:val="left"/>
      <w:pPr>
        <w:tabs>
          <w:tab w:val="num" w:pos="5760"/>
        </w:tabs>
        <w:ind w:left="5760" w:hanging="360"/>
      </w:pPr>
      <w:rPr>
        <w:rFonts w:ascii="Symbol" w:hAnsi="Symbol" w:hint="default"/>
        <w:sz w:val="20"/>
      </w:rPr>
    </w:lvl>
    <w:lvl w:ilvl="8" w:tplc="22D252C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6F6F3CD2"/>
    <w:multiLevelType w:val="multilevel"/>
    <w:tmpl w:val="02CEE1AA"/>
    <w:numStyleLink w:val="AnnexHeadingList"/>
  </w:abstractNum>
  <w:abstractNum w:abstractNumId="37" w15:restartNumberingAfterBreak="0">
    <w:nsid w:val="72933A47"/>
    <w:multiLevelType w:val="multilevel"/>
    <w:tmpl w:val="57DE6570"/>
    <w:styleLink w:val="NotesBoxBullets"/>
    <w:lvl w:ilvl="0">
      <w:start w:val="1"/>
      <w:numFmt w:val="bullet"/>
      <w:pStyle w:val="NotesBoxBullet"/>
      <w:lvlText w:val=""/>
      <w:lvlJc w:val="left"/>
      <w:pPr>
        <w:ind w:left="567" w:hanging="283"/>
      </w:pPr>
      <w:rPr>
        <w:rFonts w:ascii="Symbol" w:hAnsi="Symbol" w:hint="default"/>
        <w:color w:val="auto"/>
      </w:rPr>
    </w:lvl>
    <w:lvl w:ilvl="1">
      <w:start w:val="1"/>
      <w:numFmt w:val="bullet"/>
      <w:lvlText w:val="–"/>
      <w:lvlJc w:val="left"/>
      <w:pPr>
        <w:ind w:left="851" w:hanging="283"/>
      </w:pPr>
      <w:rPr>
        <w:rFonts w:ascii="Arial" w:hAnsi="Arial" w:hint="default"/>
        <w:color w:val="auto"/>
      </w:rPr>
    </w:lvl>
    <w:lvl w:ilvl="2">
      <w:start w:val="1"/>
      <w:numFmt w:val="bullet"/>
      <w:lvlText w:val="»"/>
      <w:lvlJc w:val="left"/>
      <w:pPr>
        <w:ind w:left="1135" w:hanging="283"/>
      </w:pPr>
      <w:rPr>
        <w:rFonts w:ascii="Arial" w:hAnsi="Arial" w:hint="default"/>
        <w:color w:val="auto"/>
      </w:rPr>
    </w:lvl>
    <w:lvl w:ilvl="3">
      <w:start w:val="1"/>
      <w:numFmt w:val="decimal"/>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Roman"/>
      <w:lvlText w:val="(%6)"/>
      <w:lvlJc w:val="left"/>
      <w:pPr>
        <w:ind w:left="1987" w:hanging="283"/>
      </w:pPr>
      <w:rPr>
        <w:rFonts w:hint="default"/>
      </w:rPr>
    </w:lvl>
    <w:lvl w:ilvl="6">
      <w:start w:val="1"/>
      <w:numFmt w:val="decimal"/>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Roman"/>
      <w:lvlText w:val="%9."/>
      <w:lvlJc w:val="left"/>
      <w:pPr>
        <w:ind w:left="2839" w:hanging="283"/>
      </w:pPr>
      <w:rPr>
        <w:rFonts w:hint="default"/>
      </w:rPr>
    </w:lvl>
  </w:abstractNum>
  <w:abstractNum w:abstractNumId="38" w15:restartNumberingAfterBreak="0">
    <w:nsid w:val="738A4D83"/>
    <w:multiLevelType w:val="multilevel"/>
    <w:tmpl w:val="C6761868"/>
    <w:styleLink w:val="DefaultBullets"/>
    <w:lvl w:ilvl="0">
      <w:start w:val="1"/>
      <w:numFmt w:val="bullet"/>
      <w:pStyle w:val="Bullet1"/>
      <w:lvlText w:val=""/>
      <w:lvlJc w:val="left"/>
      <w:pPr>
        <w:ind w:left="340" w:hanging="340"/>
      </w:pPr>
      <w:rPr>
        <w:rFonts w:ascii="Symbol" w:hAnsi="Symbol" w:hint="default"/>
        <w:color w:val="auto"/>
      </w:rPr>
    </w:lvl>
    <w:lvl w:ilvl="1">
      <w:start w:val="1"/>
      <w:numFmt w:val="bullet"/>
      <w:pStyle w:val="Bullet2"/>
      <w:lvlText w:val="–"/>
      <w:lvlJc w:val="left"/>
      <w:pPr>
        <w:ind w:left="680" w:hanging="340"/>
      </w:pPr>
      <w:rPr>
        <w:rFonts w:ascii="Arial" w:hAnsi="Arial" w:hint="default"/>
        <w:color w:val="auto"/>
      </w:rPr>
    </w:lvl>
    <w:lvl w:ilvl="2">
      <w:start w:val="1"/>
      <w:numFmt w:val="bullet"/>
      <w:pStyle w:val="Bullet3"/>
      <w:lvlText w:val="o"/>
      <w:lvlJc w:val="left"/>
      <w:pPr>
        <w:ind w:left="1040" w:hanging="360"/>
      </w:pPr>
      <w:rPr>
        <w:rFonts w:ascii="Courier New" w:hAnsi="Courier New" w:cs="Courier New"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lef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left"/>
      <w:pPr>
        <w:ind w:left="3060" w:hanging="340"/>
      </w:pPr>
      <w:rPr>
        <w:rFonts w:hint="default"/>
      </w:rPr>
    </w:lvl>
  </w:abstractNum>
  <w:abstractNum w:abstractNumId="39" w15:restartNumberingAfterBreak="0">
    <w:nsid w:val="7AD504A3"/>
    <w:multiLevelType w:val="hybridMultilevel"/>
    <w:tmpl w:val="D870F6A0"/>
    <w:lvl w:ilvl="0" w:tplc="C75CC0E2">
      <w:start w:val="1"/>
      <w:numFmt w:val="bullet"/>
      <w:pStyle w:val="Tablebullet20"/>
      <w:lvlText w:val=""/>
      <w:lvlJc w:val="left"/>
      <w:pPr>
        <w:ind w:left="1463" w:hanging="360"/>
      </w:pPr>
      <w:rPr>
        <w:rFonts w:ascii="Symbol" w:hAnsi="Symbol" w:hint="default"/>
      </w:rPr>
    </w:lvl>
    <w:lvl w:ilvl="1" w:tplc="DABCDBCA">
      <w:start w:val="1"/>
      <w:numFmt w:val="bullet"/>
      <w:pStyle w:val="Tablebullet3"/>
      <w:lvlText w:val="o"/>
      <w:lvlJc w:val="left"/>
      <w:pPr>
        <w:ind w:left="2183" w:hanging="360"/>
      </w:pPr>
      <w:rPr>
        <w:rFonts w:ascii="Courier New" w:hAnsi="Courier New" w:cs="Courier New" w:hint="default"/>
      </w:rPr>
    </w:lvl>
    <w:lvl w:ilvl="2" w:tplc="0C090005" w:tentative="1">
      <w:start w:val="1"/>
      <w:numFmt w:val="bullet"/>
      <w:lvlText w:val=""/>
      <w:lvlJc w:val="left"/>
      <w:pPr>
        <w:ind w:left="2903" w:hanging="360"/>
      </w:pPr>
      <w:rPr>
        <w:rFonts w:ascii="Wingdings" w:hAnsi="Wingdings" w:hint="default"/>
      </w:rPr>
    </w:lvl>
    <w:lvl w:ilvl="3" w:tplc="0C090001" w:tentative="1">
      <w:start w:val="1"/>
      <w:numFmt w:val="bullet"/>
      <w:lvlText w:val=""/>
      <w:lvlJc w:val="left"/>
      <w:pPr>
        <w:ind w:left="3623" w:hanging="360"/>
      </w:pPr>
      <w:rPr>
        <w:rFonts w:ascii="Symbol" w:hAnsi="Symbol" w:hint="default"/>
      </w:rPr>
    </w:lvl>
    <w:lvl w:ilvl="4" w:tplc="0C090003" w:tentative="1">
      <w:start w:val="1"/>
      <w:numFmt w:val="bullet"/>
      <w:lvlText w:val="o"/>
      <w:lvlJc w:val="left"/>
      <w:pPr>
        <w:ind w:left="4343" w:hanging="360"/>
      </w:pPr>
      <w:rPr>
        <w:rFonts w:ascii="Courier New" w:hAnsi="Courier New" w:cs="Courier New" w:hint="default"/>
      </w:rPr>
    </w:lvl>
    <w:lvl w:ilvl="5" w:tplc="0C090005" w:tentative="1">
      <w:start w:val="1"/>
      <w:numFmt w:val="bullet"/>
      <w:lvlText w:val=""/>
      <w:lvlJc w:val="left"/>
      <w:pPr>
        <w:ind w:left="5063" w:hanging="360"/>
      </w:pPr>
      <w:rPr>
        <w:rFonts w:ascii="Wingdings" w:hAnsi="Wingdings" w:hint="default"/>
      </w:rPr>
    </w:lvl>
    <w:lvl w:ilvl="6" w:tplc="0C090001" w:tentative="1">
      <w:start w:val="1"/>
      <w:numFmt w:val="bullet"/>
      <w:lvlText w:val=""/>
      <w:lvlJc w:val="left"/>
      <w:pPr>
        <w:ind w:left="5783" w:hanging="360"/>
      </w:pPr>
      <w:rPr>
        <w:rFonts w:ascii="Symbol" w:hAnsi="Symbol" w:hint="default"/>
      </w:rPr>
    </w:lvl>
    <w:lvl w:ilvl="7" w:tplc="0C090003" w:tentative="1">
      <w:start w:val="1"/>
      <w:numFmt w:val="bullet"/>
      <w:lvlText w:val="o"/>
      <w:lvlJc w:val="left"/>
      <w:pPr>
        <w:ind w:left="6503" w:hanging="360"/>
      </w:pPr>
      <w:rPr>
        <w:rFonts w:ascii="Courier New" w:hAnsi="Courier New" w:cs="Courier New" w:hint="default"/>
      </w:rPr>
    </w:lvl>
    <w:lvl w:ilvl="8" w:tplc="0C090005" w:tentative="1">
      <w:start w:val="1"/>
      <w:numFmt w:val="bullet"/>
      <w:lvlText w:val=""/>
      <w:lvlJc w:val="left"/>
      <w:pPr>
        <w:ind w:left="7223" w:hanging="360"/>
      </w:pPr>
      <w:rPr>
        <w:rFonts w:ascii="Wingdings" w:hAnsi="Wingdings" w:hint="default"/>
      </w:rPr>
    </w:lvl>
  </w:abstractNum>
  <w:abstractNum w:abstractNumId="40" w15:restartNumberingAfterBreak="0">
    <w:nsid w:val="7CF517EB"/>
    <w:multiLevelType w:val="hybridMultilevel"/>
    <w:tmpl w:val="C7A8FAEA"/>
    <w:lvl w:ilvl="0" w:tplc="DA1A9594">
      <w:start w:val="1"/>
      <w:numFmt w:val="bullet"/>
      <w:lvlText w:val=""/>
      <w:lvlJc w:val="left"/>
      <w:pPr>
        <w:ind w:left="1080" w:hanging="360"/>
      </w:pPr>
      <w:rPr>
        <w:rFonts w:ascii="Symbol" w:hAnsi="Symbol" w:hint="default"/>
      </w:rPr>
    </w:lvl>
    <w:lvl w:ilvl="1" w:tplc="0C090003">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41" w15:restartNumberingAfterBreak="0">
    <w:nsid w:val="7FEE1516"/>
    <w:multiLevelType w:val="multilevel"/>
    <w:tmpl w:val="0C09001F"/>
    <w:name w:val="Appendix headings list22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58985625">
    <w:abstractNumId w:val="16"/>
  </w:num>
  <w:num w:numId="2" w16cid:durableId="392626198">
    <w:abstractNumId w:val="29"/>
  </w:num>
  <w:num w:numId="3" w16cid:durableId="1728528022">
    <w:abstractNumId w:val="37"/>
  </w:num>
  <w:num w:numId="4" w16cid:durableId="1036194052">
    <w:abstractNumId w:val="33"/>
  </w:num>
  <w:num w:numId="5" w16cid:durableId="752505262">
    <w:abstractNumId w:val="19"/>
  </w:num>
  <w:num w:numId="6" w16cid:durableId="1176767731">
    <w:abstractNumId w:val="4"/>
  </w:num>
  <w:num w:numId="7" w16cid:durableId="1365599108">
    <w:abstractNumId w:val="13"/>
  </w:num>
  <w:num w:numId="8" w16cid:durableId="1856920386">
    <w:abstractNumId w:val="27"/>
  </w:num>
  <w:num w:numId="9" w16cid:durableId="229389759">
    <w:abstractNumId w:val="36"/>
  </w:num>
  <w:num w:numId="10" w16cid:durableId="932276502">
    <w:abstractNumId w:val="28"/>
  </w:num>
  <w:num w:numId="11" w16cid:durableId="333916509">
    <w:abstractNumId w:val="38"/>
  </w:num>
  <w:num w:numId="12" w16cid:durableId="1871842610">
    <w:abstractNumId w:val="12"/>
  </w:num>
  <w:num w:numId="13" w16cid:durableId="1888252410">
    <w:abstractNumId w:val="21"/>
  </w:num>
  <w:num w:numId="14" w16cid:durableId="681057066">
    <w:abstractNumId w:val="3"/>
  </w:num>
  <w:num w:numId="15" w16cid:durableId="2092508358">
    <w:abstractNumId w:val="31"/>
  </w:num>
  <w:num w:numId="16" w16cid:durableId="1174223808">
    <w:abstractNumId w:val="5"/>
  </w:num>
  <w:num w:numId="17" w16cid:durableId="465053816">
    <w:abstractNumId w:val="9"/>
  </w:num>
  <w:num w:numId="18" w16cid:durableId="878663996">
    <w:abstractNumId w:val="7"/>
  </w:num>
  <w:num w:numId="19" w16cid:durableId="228806976">
    <w:abstractNumId w:val="14"/>
  </w:num>
  <w:num w:numId="20" w16cid:durableId="1303851147">
    <w:abstractNumId w:val="22"/>
  </w:num>
  <w:num w:numId="21" w16cid:durableId="720985332">
    <w:abstractNumId w:val="30"/>
  </w:num>
  <w:num w:numId="22" w16cid:durableId="239751575">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721514997">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84834375">
    <w:abstractNumId w:val="10"/>
  </w:num>
  <w:num w:numId="25" w16cid:durableId="1497263645">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405102670">
    <w:abstractNumId w:val="17"/>
  </w:num>
  <w:num w:numId="27" w16cid:durableId="1844932007">
    <w:abstractNumId w:val="39"/>
  </w:num>
  <w:num w:numId="28" w16cid:durableId="377626365">
    <w:abstractNumId w:val="18"/>
  </w:num>
  <w:num w:numId="29" w16cid:durableId="393436971">
    <w:abstractNumId w:val="23"/>
  </w:num>
  <w:num w:numId="30" w16cid:durableId="962616693">
    <w:abstractNumId w:val="25"/>
  </w:num>
  <w:num w:numId="31" w16cid:durableId="1677878863">
    <w:abstractNumId w:val="20"/>
  </w:num>
  <w:num w:numId="32" w16cid:durableId="1914047937">
    <w:abstractNumId w:val="11"/>
  </w:num>
  <w:num w:numId="33" w16cid:durableId="1720663081">
    <w:abstractNumId w:val="35"/>
  </w:num>
  <w:num w:numId="34" w16cid:durableId="894394437">
    <w:abstractNumId w:val="29"/>
    <w:lvlOverride w:ilvl="0">
      <w:lvl w:ilvl="0">
        <w:start w:val="1"/>
        <w:numFmt w:val="decimal"/>
        <w:pStyle w:val="Heading1"/>
        <w:lvlText w:val="%1."/>
        <w:lvlJc w:val="left"/>
        <w:pPr>
          <w:ind w:left="851" w:hanging="851"/>
        </w:pPr>
        <w:rPr>
          <w:rFonts w:hint="default"/>
        </w:rPr>
      </w:lvl>
    </w:lvlOverride>
    <w:lvlOverride w:ilvl="1">
      <w:lvl w:ilvl="1">
        <w:start w:val="1"/>
        <w:numFmt w:val="decimal"/>
        <w:pStyle w:val="Heading2"/>
        <w:lvlText w:val="%1.%2"/>
        <w:lvlJc w:val="left"/>
        <w:pPr>
          <w:ind w:left="1134" w:hanging="1134"/>
        </w:pPr>
        <w:rPr>
          <w:rFonts w:hint="default"/>
        </w:rPr>
      </w:lvl>
    </w:lvlOverride>
    <w:lvlOverride w:ilvl="2">
      <w:lvl w:ilvl="2">
        <w:start w:val="1"/>
        <w:numFmt w:val="decimal"/>
        <w:pStyle w:val="Heading3"/>
        <w:lvlText w:val="%1.%2.%3"/>
        <w:lvlJc w:val="left"/>
        <w:pPr>
          <w:ind w:left="1134" w:hanging="1134"/>
        </w:pPr>
        <w:rPr>
          <w:rFonts w:hint="default"/>
        </w:rPr>
      </w:lvl>
    </w:lvlOverride>
    <w:lvlOverride w:ilvl="3">
      <w:lvl w:ilvl="3">
        <w:start w:val="1"/>
        <w:numFmt w:val="decimal"/>
        <w:pStyle w:val="Heading4"/>
        <w:lvlText w:val="%1.%2.%3.%4"/>
        <w:lvlJc w:val="left"/>
        <w:pPr>
          <w:ind w:left="1134" w:hanging="1134"/>
        </w:pPr>
        <w:rPr>
          <w:rFonts w:hint="default"/>
        </w:rPr>
      </w:lvl>
    </w:lvlOverride>
    <w:lvlOverride w:ilvl="4">
      <w:lvl w:ilvl="4">
        <w:start w:val="1"/>
        <w:numFmt w:val="decimal"/>
        <w:pStyle w:val="Heading5"/>
        <w:lvlText w:val="%1.%2.%3.%4.%5"/>
        <w:lvlJc w:val="left"/>
        <w:pPr>
          <w:ind w:left="1418" w:hanging="1418"/>
        </w:pPr>
        <w:rPr>
          <w:rFonts w:hint="default"/>
        </w:rPr>
      </w:lvl>
    </w:lvlOverride>
    <w:lvlOverride w:ilvl="5">
      <w:lvl w:ilvl="5">
        <w:start w:val="1"/>
        <w:numFmt w:val="decimal"/>
        <w:lvlText w:val="%1.%2.%3.%4.%5.%6"/>
        <w:lvlJc w:val="left"/>
        <w:pPr>
          <w:ind w:left="1701" w:hanging="1701"/>
        </w:pPr>
        <w:rPr>
          <w:rFonts w:hint="default"/>
        </w:rPr>
      </w:lvl>
    </w:lvlOverride>
    <w:lvlOverride w:ilvl="6">
      <w:lvl w:ilvl="6">
        <w:start w:val="1"/>
        <w:numFmt w:val="decimal"/>
        <w:lvlText w:val="%1.%2.%3.%4.%5.%6.%7"/>
        <w:lvlJc w:val="left"/>
        <w:pPr>
          <w:ind w:left="1701" w:hanging="1701"/>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35" w16cid:durableId="2004627272">
    <w:abstractNumId w:val="24"/>
  </w:num>
  <w:num w:numId="36" w16cid:durableId="1432244487">
    <w:abstractNumId w:val="32"/>
  </w:num>
  <w:num w:numId="37" w16cid:durableId="420028479">
    <w:abstractNumId w:val="3"/>
  </w:num>
  <w:num w:numId="38" w16cid:durableId="1888183740">
    <w:abstractNumId w:val="26"/>
  </w:num>
  <w:num w:numId="39" w16cid:durableId="1033072098">
    <w:abstractNumId w:val="28"/>
    <w:lvlOverride w:ilvl="0">
      <w:lvl w:ilvl="0">
        <w:start w:val="1"/>
        <w:numFmt w:val="upperLetter"/>
        <w:suff w:val="space"/>
        <w:lvlText w:val="Appendix %1 –"/>
        <w:lvlJc w:val="left"/>
        <w:pPr>
          <w:ind w:left="5104" w:firstLine="0"/>
        </w:pPr>
        <w:rPr>
          <w:rFonts w:hint="default"/>
          <w:b/>
          <w:bCs/>
        </w:rPr>
      </w:lvl>
    </w:lvlOverride>
  </w:num>
  <w:num w:numId="40" w16cid:durableId="1675720434">
    <w:abstractNumId w:val="2"/>
  </w:num>
  <w:num w:numId="41" w16cid:durableId="112483804">
    <w:abstractNumId w:val="0"/>
  </w:num>
  <w:num w:numId="42" w16cid:durableId="1886407814">
    <w:abstractNumId w:val="40"/>
  </w:num>
  <w:num w:numId="43" w16cid:durableId="678582006">
    <w:abstractNumId w:val="1"/>
  </w:num>
  <w:num w:numId="44" w16cid:durableId="1699627199">
    <w:abstractNumId w:val="41"/>
  </w:num>
  <w:num w:numId="45" w16cid:durableId="32925691">
    <w:abstractNumId w:val="6"/>
  </w:num>
  <w:num w:numId="46" w16cid:durableId="1520316071">
    <w:abstractNumId w:val="34"/>
  </w:num>
  <w:num w:numId="47" w16cid:durableId="972715945">
    <w:abstractNumId w:val="8"/>
  </w:num>
  <w:num w:numId="48" w16cid:durableId="232587774">
    <w:abstractNumId w:val="15"/>
  </w:num>
  <w:numIdMacAtCleanup w:val="27"/>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Gosper, Alison">
    <w15:presenceInfo w15:providerId="AD" w15:userId="S::ALISON.GOSPER@casa.gov.au::78102b87-5796-4e9f-8ddd-5cec6424a3b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ocumentProtection w:formatting="1" w:enforcement="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E79C3"/>
    <w:rsid w:val="000014DA"/>
    <w:rsid w:val="0000399F"/>
    <w:rsid w:val="000154CA"/>
    <w:rsid w:val="00016524"/>
    <w:rsid w:val="0002613C"/>
    <w:rsid w:val="000334E0"/>
    <w:rsid w:val="00033869"/>
    <w:rsid w:val="000444B5"/>
    <w:rsid w:val="00063784"/>
    <w:rsid w:val="000644F8"/>
    <w:rsid w:val="00074F43"/>
    <w:rsid w:val="00080615"/>
    <w:rsid w:val="00081EE6"/>
    <w:rsid w:val="000831DB"/>
    <w:rsid w:val="00091E2E"/>
    <w:rsid w:val="000920C1"/>
    <w:rsid w:val="00094614"/>
    <w:rsid w:val="00094FBB"/>
    <w:rsid w:val="000B30CD"/>
    <w:rsid w:val="000B753C"/>
    <w:rsid w:val="000C0C66"/>
    <w:rsid w:val="000C252F"/>
    <w:rsid w:val="000C2F60"/>
    <w:rsid w:val="000C4005"/>
    <w:rsid w:val="000C42BE"/>
    <w:rsid w:val="000D6562"/>
    <w:rsid w:val="000D6798"/>
    <w:rsid w:val="000E1AF2"/>
    <w:rsid w:val="000E5170"/>
    <w:rsid w:val="000E5D10"/>
    <w:rsid w:val="000F7648"/>
    <w:rsid w:val="000F7A6B"/>
    <w:rsid w:val="00103366"/>
    <w:rsid w:val="00111CCB"/>
    <w:rsid w:val="00111D20"/>
    <w:rsid w:val="001254ED"/>
    <w:rsid w:val="00141E25"/>
    <w:rsid w:val="001446C1"/>
    <w:rsid w:val="001501FB"/>
    <w:rsid w:val="001546AD"/>
    <w:rsid w:val="00156AFF"/>
    <w:rsid w:val="00173FF0"/>
    <w:rsid w:val="0017696D"/>
    <w:rsid w:val="001843B6"/>
    <w:rsid w:val="001968A3"/>
    <w:rsid w:val="001A63E3"/>
    <w:rsid w:val="001A67C4"/>
    <w:rsid w:val="001B0D2E"/>
    <w:rsid w:val="001B5A6A"/>
    <w:rsid w:val="001B7013"/>
    <w:rsid w:val="001B7885"/>
    <w:rsid w:val="001D2108"/>
    <w:rsid w:val="001E5B71"/>
    <w:rsid w:val="001E7011"/>
    <w:rsid w:val="00207C76"/>
    <w:rsid w:val="0022402E"/>
    <w:rsid w:val="002313B2"/>
    <w:rsid w:val="0023153A"/>
    <w:rsid w:val="00235725"/>
    <w:rsid w:val="00236A41"/>
    <w:rsid w:val="002418CC"/>
    <w:rsid w:val="00243C58"/>
    <w:rsid w:val="00250D38"/>
    <w:rsid w:val="002511A1"/>
    <w:rsid w:val="002573ED"/>
    <w:rsid w:val="00264006"/>
    <w:rsid w:val="00267647"/>
    <w:rsid w:val="00270A54"/>
    <w:rsid w:val="00271F57"/>
    <w:rsid w:val="0027677B"/>
    <w:rsid w:val="002804D3"/>
    <w:rsid w:val="0028166B"/>
    <w:rsid w:val="0028219C"/>
    <w:rsid w:val="00282D49"/>
    <w:rsid w:val="00284FF7"/>
    <w:rsid w:val="002856C9"/>
    <w:rsid w:val="00287C18"/>
    <w:rsid w:val="0029184A"/>
    <w:rsid w:val="00296706"/>
    <w:rsid w:val="002A42D7"/>
    <w:rsid w:val="002B086B"/>
    <w:rsid w:val="002B097E"/>
    <w:rsid w:val="002B38A4"/>
    <w:rsid w:val="002B601D"/>
    <w:rsid w:val="002B7CCF"/>
    <w:rsid w:val="002C0C26"/>
    <w:rsid w:val="002C6698"/>
    <w:rsid w:val="002C6DCB"/>
    <w:rsid w:val="002E0F4B"/>
    <w:rsid w:val="002E12E3"/>
    <w:rsid w:val="002F455A"/>
    <w:rsid w:val="002F54F5"/>
    <w:rsid w:val="00300842"/>
    <w:rsid w:val="00306A6E"/>
    <w:rsid w:val="00306CA1"/>
    <w:rsid w:val="00316207"/>
    <w:rsid w:val="003202A9"/>
    <w:rsid w:val="00326F49"/>
    <w:rsid w:val="003318A5"/>
    <w:rsid w:val="003449A0"/>
    <w:rsid w:val="003505CB"/>
    <w:rsid w:val="003535FC"/>
    <w:rsid w:val="00356D05"/>
    <w:rsid w:val="00362A9B"/>
    <w:rsid w:val="00363FE8"/>
    <w:rsid w:val="003650F6"/>
    <w:rsid w:val="0036548B"/>
    <w:rsid w:val="003660AD"/>
    <w:rsid w:val="00372616"/>
    <w:rsid w:val="00376077"/>
    <w:rsid w:val="0037669C"/>
    <w:rsid w:val="00391C57"/>
    <w:rsid w:val="00393599"/>
    <w:rsid w:val="00393E0B"/>
    <w:rsid w:val="00395A80"/>
    <w:rsid w:val="003976B5"/>
    <w:rsid w:val="003A16C8"/>
    <w:rsid w:val="003C0FFF"/>
    <w:rsid w:val="003C391B"/>
    <w:rsid w:val="003C4440"/>
    <w:rsid w:val="003C75F7"/>
    <w:rsid w:val="003D0AF7"/>
    <w:rsid w:val="003D4E12"/>
    <w:rsid w:val="003D7717"/>
    <w:rsid w:val="003E07D4"/>
    <w:rsid w:val="003E3675"/>
    <w:rsid w:val="003E515C"/>
    <w:rsid w:val="003E7919"/>
    <w:rsid w:val="003E79C3"/>
    <w:rsid w:val="003F0928"/>
    <w:rsid w:val="003F3739"/>
    <w:rsid w:val="003F3FFF"/>
    <w:rsid w:val="003F7B7D"/>
    <w:rsid w:val="004033D6"/>
    <w:rsid w:val="00403CF3"/>
    <w:rsid w:val="00405A64"/>
    <w:rsid w:val="004154E2"/>
    <w:rsid w:val="00420273"/>
    <w:rsid w:val="00420CF5"/>
    <w:rsid w:val="00424DC0"/>
    <w:rsid w:val="004317E0"/>
    <w:rsid w:val="004320D2"/>
    <w:rsid w:val="0043261B"/>
    <w:rsid w:val="0043262A"/>
    <w:rsid w:val="0043474F"/>
    <w:rsid w:val="004348CA"/>
    <w:rsid w:val="00434AE3"/>
    <w:rsid w:val="00440CA0"/>
    <w:rsid w:val="00441979"/>
    <w:rsid w:val="004462E4"/>
    <w:rsid w:val="004508A5"/>
    <w:rsid w:val="00465567"/>
    <w:rsid w:val="00465ECB"/>
    <w:rsid w:val="004668FC"/>
    <w:rsid w:val="00471945"/>
    <w:rsid w:val="004736D9"/>
    <w:rsid w:val="0047580F"/>
    <w:rsid w:val="004809B1"/>
    <w:rsid w:val="004832EB"/>
    <w:rsid w:val="004906E3"/>
    <w:rsid w:val="0049318D"/>
    <w:rsid w:val="004944A8"/>
    <w:rsid w:val="00494877"/>
    <w:rsid w:val="00496391"/>
    <w:rsid w:val="004A6B98"/>
    <w:rsid w:val="004B139A"/>
    <w:rsid w:val="004B225D"/>
    <w:rsid w:val="004B5F77"/>
    <w:rsid w:val="004C4D58"/>
    <w:rsid w:val="004C5263"/>
    <w:rsid w:val="004D0C4E"/>
    <w:rsid w:val="004D1680"/>
    <w:rsid w:val="004D7A28"/>
    <w:rsid w:val="004E4449"/>
    <w:rsid w:val="004E59F7"/>
    <w:rsid w:val="004E63DE"/>
    <w:rsid w:val="004E6958"/>
    <w:rsid w:val="004F0F7B"/>
    <w:rsid w:val="00502240"/>
    <w:rsid w:val="0050437D"/>
    <w:rsid w:val="00505D91"/>
    <w:rsid w:val="00506748"/>
    <w:rsid w:val="00506A95"/>
    <w:rsid w:val="0051746B"/>
    <w:rsid w:val="0052559E"/>
    <w:rsid w:val="00527F77"/>
    <w:rsid w:val="00534D53"/>
    <w:rsid w:val="00546F0F"/>
    <w:rsid w:val="005611E7"/>
    <w:rsid w:val="0056195F"/>
    <w:rsid w:val="00561C24"/>
    <w:rsid w:val="00574678"/>
    <w:rsid w:val="0058603F"/>
    <w:rsid w:val="005872EE"/>
    <w:rsid w:val="00593CFA"/>
    <w:rsid w:val="00597CE1"/>
    <w:rsid w:val="005A1CFB"/>
    <w:rsid w:val="005A368C"/>
    <w:rsid w:val="005A3D6F"/>
    <w:rsid w:val="005A747E"/>
    <w:rsid w:val="005A7617"/>
    <w:rsid w:val="005C7C8E"/>
    <w:rsid w:val="005D5C2C"/>
    <w:rsid w:val="005E1382"/>
    <w:rsid w:val="005E704D"/>
    <w:rsid w:val="005F0775"/>
    <w:rsid w:val="005F3192"/>
    <w:rsid w:val="005F5662"/>
    <w:rsid w:val="006000A2"/>
    <w:rsid w:val="0060199D"/>
    <w:rsid w:val="006040E4"/>
    <w:rsid w:val="00610260"/>
    <w:rsid w:val="00610430"/>
    <w:rsid w:val="00610904"/>
    <w:rsid w:val="006109F2"/>
    <w:rsid w:val="006300AD"/>
    <w:rsid w:val="00630F17"/>
    <w:rsid w:val="0063401A"/>
    <w:rsid w:val="00644424"/>
    <w:rsid w:val="00644D1E"/>
    <w:rsid w:val="0064542C"/>
    <w:rsid w:val="00645A83"/>
    <w:rsid w:val="00645E3C"/>
    <w:rsid w:val="00647E24"/>
    <w:rsid w:val="006521C4"/>
    <w:rsid w:val="006529CE"/>
    <w:rsid w:val="0065343E"/>
    <w:rsid w:val="00664D78"/>
    <w:rsid w:val="00670CFD"/>
    <w:rsid w:val="00671415"/>
    <w:rsid w:val="0067397F"/>
    <w:rsid w:val="00676B03"/>
    <w:rsid w:val="00680F04"/>
    <w:rsid w:val="006954AD"/>
    <w:rsid w:val="006A03D7"/>
    <w:rsid w:val="006A1D56"/>
    <w:rsid w:val="006A4F32"/>
    <w:rsid w:val="006B38E2"/>
    <w:rsid w:val="006B413F"/>
    <w:rsid w:val="006C6375"/>
    <w:rsid w:val="006D1F05"/>
    <w:rsid w:val="006D28DF"/>
    <w:rsid w:val="006D46D2"/>
    <w:rsid w:val="006D4A3D"/>
    <w:rsid w:val="006E0D28"/>
    <w:rsid w:val="006E386E"/>
    <w:rsid w:val="006E6164"/>
    <w:rsid w:val="006F0720"/>
    <w:rsid w:val="006F0DCD"/>
    <w:rsid w:val="006F66F6"/>
    <w:rsid w:val="00702560"/>
    <w:rsid w:val="00707AA5"/>
    <w:rsid w:val="00713ACC"/>
    <w:rsid w:val="00715AD2"/>
    <w:rsid w:val="007176F9"/>
    <w:rsid w:val="00722A96"/>
    <w:rsid w:val="007365C5"/>
    <w:rsid w:val="00737F2F"/>
    <w:rsid w:val="00744AD3"/>
    <w:rsid w:val="00761DF2"/>
    <w:rsid w:val="0076765C"/>
    <w:rsid w:val="00770DE8"/>
    <w:rsid w:val="00773D1F"/>
    <w:rsid w:val="007765B9"/>
    <w:rsid w:val="00791A5A"/>
    <w:rsid w:val="00792EB0"/>
    <w:rsid w:val="007948E4"/>
    <w:rsid w:val="00795C48"/>
    <w:rsid w:val="007A1DC3"/>
    <w:rsid w:val="007A658F"/>
    <w:rsid w:val="007A66C6"/>
    <w:rsid w:val="007B0B08"/>
    <w:rsid w:val="007B74A4"/>
    <w:rsid w:val="007C00CF"/>
    <w:rsid w:val="007C50B9"/>
    <w:rsid w:val="007C6848"/>
    <w:rsid w:val="007F72A4"/>
    <w:rsid w:val="007F7B96"/>
    <w:rsid w:val="007F7FFC"/>
    <w:rsid w:val="00803423"/>
    <w:rsid w:val="008149D9"/>
    <w:rsid w:val="00817393"/>
    <w:rsid w:val="00820E04"/>
    <w:rsid w:val="00822918"/>
    <w:rsid w:val="0082568F"/>
    <w:rsid w:val="00825800"/>
    <w:rsid w:val="00825833"/>
    <w:rsid w:val="008321DE"/>
    <w:rsid w:val="00832A3C"/>
    <w:rsid w:val="0084604C"/>
    <w:rsid w:val="0085489A"/>
    <w:rsid w:val="00860DA9"/>
    <w:rsid w:val="008769A6"/>
    <w:rsid w:val="00876B16"/>
    <w:rsid w:val="00883AB1"/>
    <w:rsid w:val="00884576"/>
    <w:rsid w:val="00884F61"/>
    <w:rsid w:val="0089113F"/>
    <w:rsid w:val="00892A14"/>
    <w:rsid w:val="008946AE"/>
    <w:rsid w:val="00894D84"/>
    <w:rsid w:val="008A4EE2"/>
    <w:rsid w:val="008A5460"/>
    <w:rsid w:val="008A78C3"/>
    <w:rsid w:val="008B62F1"/>
    <w:rsid w:val="008B7A57"/>
    <w:rsid w:val="008C7AFF"/>
    <w:rsid w:val="008E10CE"/>
    <w:rsid w:val="008E21DE"/>
    <w:rsid w:val="008E72BD"/>
    <w:rsid w:val="008E740B"/>
    <w:rsid w:val="008E7CA3"/>
    <w:rsid w:val="008F5038"/>
    <w:rsid w:val="008F65B7"/>
    <w:rsid w:val="0090556F"/>
    <w:rsid w:val="00916C5E"/>
    <w:rsid w:val="00925DE0"/>
    <w:rsid w:val="00927187"/>
    <w:rsid w:val="009271CF"/>
    <w:rsid w:val="00947810"/>
    <w:rsid w:val="0095263A"/>
    <w:rsid w:val="00954F8B"/>
    <w:rsid w:val="00962D25"/>
    <w:rsid w:val="00962E7D"/>
    <w:rsid w:val="00971C95"/>
    <w:rsid w:val="009752BE"/>
    <w:rsid w:val="00975350"/>
    <w:rsid w:val="0098055F"/>
    <w:rsid w:val="00983987"/>
    <w:rsid w:val="009919A4"/>
    <w:rsid w:val="009953C7"/>
    <w:rsid w:val="00995E7D"/>
    <w:rsid w:val="009A1E31"/>
    <w:rsid w:val="009A6D43"/>
    <w:rsid w:val="009B01B6"/>
    <w:rsid w:val="009B0B2A"/>
    <w:rsid w:val="009B121B"/>
    <w:rsid w:val="009B71D0"/>
    <w:rsid w:val="009E2644"/>
    <w:rsid w:val="009E49F5"/>
    <w:rsid w:val="009F200E"/>
    <w:rsid w:val="00A028DE"/>
    <w:rsid w:val="00A07476"/>
    <w:rsid w:val="00A07E4A"/>
    <w:rsid w:val="00A1519C"/>
    <w:rsid w:val="00A21095"/>
    <w:rsid w:val="00A25148"/>
    <w:rsid w:val="00A327CA"/>
    <w:rsid w:val="00A365CA"/>
    <w:rsid w:val="00A4071F"/>
    <w:rsid w:val="00A41BFB"/>
    <w:rsid w:val="00A4524E"/>
    <w:rsid w:val="00A51A9F"/>
    <w:rsid w:val="00A54D77"/>
    <w:rsid w:val="00A557AC"/>
    <w:rsid w:val="00A55BE0"/>
    <w:rsid w:val="00A56018"/>
    <w:rsid w:val="00A62B32"/>
    <w:rsid w:val="00A63627"/>
    <w:rsid w:val="00A6606C"/>
    <w:rsid w:val="00A670E9"/>
    <w:rsid w:val="00A673E2"/>
    <w:rsid w:val="00A67C8F"/>
    <w:rsid w:val="00A84330"/>
    <w:rsid w:val="00A8475F"/>
    <w:rsid w:val="00A85B3D"/>
    <w:rsid w:val="00A85DE5"/>
    <w:rsid w:val="00A86AA3"/>
    <w:rsid w:val="00A92916"/>
    <w:rsid w:val="00A97671"/>
    <w:rsid w:val="00A976AF"/>
    <w:rsid w:val="00A97B58"/>
    <w:rsid w:val="00AA33C0"/>
    <w:rsid w:val="00AA45A4"/>
    <w:rsid w:val="00AB0F56"/>
    <w:rsid w:val="00AB12D5"/>
    <w:rsid w:val="00AD1247"/>
    <w:rsid w:val="00AD735D"/>
    <w:rsid w:val="00AD7446"/>
    <w:rsid w:val="00AE0B60"/>
    <w:rsid w:val="00AE0CC7"/>
    <w:rsid w:val="00AE3453"/>
    <w:rsid w:val="00AF0899"/>
    <w:rsid w:val="00B1045B"/>
    <w:rsid w:val="00B11CA4"/>
    <w:rsid w:val="00B166C3"/>
    <w:rsid w:val="00B20142"/>
    <w:rsid w:val="00B273E2"/>
    <w:rsid w:val="00B36280"/>
    <w:rsid w:val="00B366E4"/>
    <w:rsid w:val="00B41731"/>
    <w:rsid w:val="00B44245"/>
    <w:rsid w:val="00B45F97"/>
    <w:rsid w:val="00B603C0"/>
    <w:rsid w:val="00B72D2D"/>
    <w:rsid w:val="00B76201"/>
    <w:rsid w:val="00B80AE4"/>
    <w:rsid w:val="00B84F23"/>
    <w:rsid w:val="00B87743"/>
    <w:rsid w:val="00B9203D"/>
    <w:rsid w:val="00B9265A"/>
    <w:rsid w:val="00BA5BB8"/>
    <w:rsid w:val="00BB001A"/>
    <w:rsid w:val="00BB3F3A"/>
    <w:rsid w:val="00BB6D57"/>
    <w:rsid w:val="00BC7A95"/>
    <w:rsid w:val="00BE2ACA"/>
    <w:rsid w:val="00C003DA"/>
    <w:rsid w:val="00C01AD0"/>
    <w:rsid w:val="00C02D20"/>
    <w:rsid w:val="00C0421C"/>
    <w:rsid w:val="00C06E3A"/>
    <w:rsid w:val="00C108D7"/>
    <w:rsid w:val="00C25260"/>
    <w:rsid w:val="00C43A8E"/>
    <w:rsid w:val="00C52496"/>
    <w:rsid w:val="00C52914"/>
    <w:rsid w:val="00C541D5"/>
    <w:rsid w:val="00C57E95"/>
    <w:rsid w:val="00C6742C"/>
    <w:rsid w:val="00C7195E"/>
    <w:rsid w:val="00C71CFF"/>
    <w:rsid w:val="00C724C2"/>
    <w:rsid w:val="00C75CAF"/>
    <w:rsid w:val="00C837F2"/>
    <w:rsid w:val="00C8624F"/>
    <w:rsid w:val="00CA6BAF"/>
    <w:rsid w:val="00CC37DC"/>
    <w:rsid w:val="00CC43E1"/>
    <w:rsid w:val="00CE48D4"/>
    <w:rsid w:val="00CF0836"/>
    <w:rsid w:val="00CF1389"/>
    <w:rsid w:val="00CF1FBC"/>
    <w:rsid w:val="00CF3868"/>
    <w:rsid w:val="00CF6533"/>
    <w:rsid w:val="00CF6E86"/>
    <w:rsid w:val="00D02689"/>
    <w:rsid w:val="00D041B0"/>
    <w:rsid w:val="00D05020"/>
    <w:rsid w:val="00D25888"/>
    <w:rsid w:val="00D634A4"/>
    <w:rsid w:val="00D64DBD"/>
    <w:rsid w:val="00D65AA3"/>
    <w:rsid w:val="00D720A9"/>
    <w:rsid w:val="00D7380B"/>
    <w:rsid w:val="00D8629B"/>
    <w:rsid w:val="00D90E48"/>
    <w:rsid w:val="00D920DC"/>
    <w:rsid w:val="00D9434B"/>
    <w:rsid w:val="00DA19B6"/>
    <w:rsid w:val="00DA3380"/>
    <w:rsid w:val="00DA681A"/>
    <w:rsid w:val="00DB1609"/>
    <w:rsid w:val="00DB17C7"/>
    <w:rsid w:val="00DB3BD4"/>
    <w:rsid w:val="00DD0D33"/>
    <w:rsid w:val="00DD50A1"/>
    <w:rsid w:val="00DD5AB7"/>
    <w:rsid w:val="00DE6AAD"/>
    <w:rsid w:val="00DE716B"/>
    <w:rsid w:val="00DF39E4"/>
    <w:rsid w:val="00DF74BA"/>
    <w:rsid w:val="00E03F68"/>
    <w:rsid w:val="00E06B80"/>
    <w:rsid w:val="00E2309B"/>
    <w:rsid w:val="00E269D5"/>
    <w:rsid w:val="00E30859"/>
    <w:rsid w:val="00E31D94"/>
    <w:rsid w:val="00E330C8"/>
    <w:rsid w:val="00E33551"/>
    <w:rsid w:val="00E52716"/>
    <w:rsid w:val="00E6036D"/>
    <w:rsid w:val="00E60792"/>
    <w:rsid w:val="00E61FE3"/>
    <w:rsid w:val="00E73373"/>
    <w:rsid w:val="00E7754A"/>
    <w:rsid w:val="00E819EA"/>
    <w:rsid w:val="00E83C4C"/>
    <w:rsid w:val="00E83CE1"/>
    <w:rsid w:val="00E8769C"/>
    <w:rsid w:val="00E9261E"/>
    <w:rsid w:val="00EA3147"/>
    <w:rsid w:val="00EA5A54"/>
    <w:rsid w:val="00EA6E02"/>
    <w:rsid w:val="00EC4D3B"/>
    <w:rsid w:val="00EC536D"/>
    <w:rsid w:val="00EC55F5"/>
    <w:rsid w:val="00ED092A"/>
    <w:rsid w:val="00ED4035"/>
    <w:rsid w:val="00ED772C"/>
    <w:rsid w:val="00EE3ED2"/>
    <w:rsid w:val="00EE651F"/>
    <w:rsid w:val="00EE68EA"/>
    <w:rsid w:val="00EE717B"/>
    <w:rsid w:val="00EF45E1"/>
    <w:rsid w:val="00EF57FE"/>
    <w:rsid w:val="00EF6884"/>
    <w:rsid w:val="00F01344"/>
    <w:rsid w:val="00F03007"/>
    <w:rsid w:val="00F105F6"/>
    <w:rsid w:val="00F140F8"/>
    <w:rsid w:val="00F14CB8"/>
    <w:rsid w:val="00F16A2C"/>
    <w:rsid w:val="00F27908"/>
    <w:rsid w:val="00F3356B"/>
    <w:rsid w:val="00F444E7"/>
    <w:rsid w:val="00F52CFB"/>
    <w:rsid w:val="00F54E71"/>
    <w:rsid w:val="00F57279"/>
    <w:rsid w:val="00F708A9"/>
    <w:rsid w:val="00F83D17"/>
    <w:rsid w:val="00F86604"/>
    <w:rsid w:val="00F86B38"/>
    <w:rsid w:val="00F90278"/>
    <w:rsid w:val="00F9318C"/>
    <w:rsid w:val="00F95D51"/>
    <w:rsid w:val="00F96644"/>
    <w:rsid w:val="00FA20B3"/>
    <w:rsid w:val="00FA3595"/>
    <w:rsid w:val="00FA3CA5"/>
    <w:rsid w:val="00FA6BB6"/>
    <w:rsid w:val="00FC6CA5"/>
    <w:rsid w:val="00FC70DF"/>
    <w:rsid w:val="00FD1F99"/>
    <w:rsid w:val="00FD4B59"/>
    <w:rsid w:val="00FD4C10"/>
    <w:rsid w:val="00FE4437"/>
    <w:rsid w:val="00FE4D12"/>
    <w:rsid w:val="00FF08F5"/>
    <w:rsid w:val="00FF6073"/>
    <w:rsid w:val="00FF7010"/>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65F8231"/>
  <w15:chartTrackingRefBased/>
  <w15:docId w15:val="{B2CC2C6C-6DC9-430A-A107-739AC06AAF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lang w:val="en-AU" w:eastAsia="en-US" w:bidi="ar-SA"/>
      </w:rPr>
    </w:rPrDefault>
    <w:pPrDefault>
      <w:pPr>
        <w:spacing w:before="120" w:after="12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4"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4" w:unhideWhenUsed="1" w:qFormat="1"/>
    <w:lsdException w:name="List Number 3" w:semiHidden="1" w:uiPriority="4" w:unhideWhenUsed="1" w:qFormat="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34"/>
    <w:lsdException w:name="Intense Quote" w:semiHidden="1" w:uiPriority="35"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37" w:unhideWhenUsed="1" w:qFormat="1"/>
    <w:lsdException w:name="Intense Emphasis" w:uiPriority="33"/>
    <w:lsdException w:name="Subtle Reference" w:semiHidden="1" w:uiPriority="37" w:unhideWhenUsed="1" w:qFormat="1"/>
    <w:lsdException w:name="Intense Reference" w:semiHidden="1" w:uiPriority="37" w:unhideWhenUsed="1" w:qFormat="1"/>
    <w:lsdException w:name="Book Title" w:semiHidden="1"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B7885"/>
    <w:pPr>
      <w:suppressAutoHyphens/>
    </w:pPr>
  </w:style>
  <w:style w:type="paragraph" w:styleId="Heading1">
    <w:name w:val="heading 1"/>
    <w:basedOn w:val="Normal"/>
    <w:next w:val="Normal"/>
    <w:link w:val="Heading1Char"/>
    <w:uiPriority w:val="9"/>
    <w:qFormat/>
    <w:rsid w:val="00825800"/>
    <w:pPr>
      <w:keepNext/>
      <w:keepLines/>
      <w:pageBreakBefore/>
      <w:numPr>
        <w:numId w:val="26"/>
      </w:numPr>
      <w:tabs>
        <w:tab w:val="left" w:pos="1134"/>
        <w:tab w:val="left" w:pos="1418"/>
      </w:tabs>
      <w:spacing w:before="300" w:after="300"/>
      <w:contextualSpacing/>
      <w:outlineLvl w:val="0"/>
    </w:pPr>
    <w:rPr>
      <w:rFonts w:asciiTheme="majorHAnsi" w:eastAsiaTheme="majorEastAsia" w:hAnsiTheme="majorHAnsi" w:cstheme="majorBidi"/>
      <w:b/>
      <w:color w:val="023E5C" w:themeColor="text2"/>
      <w:kern w:val="32"/>
      <w:sz w:val="48"/>
      <w:szCs w:val="32"/>
    </w:rPr>
  </w:style>
  <w:style w:type="paragraph" w:styleId="Heading2">
    <w:name w:val="heading 2"/>
    <w:basedOn w:val="Heading1"/>
    <w:next w:val="Normal"/>
    <w:link w:val="Heading2Char"/>
    <w:uiPriority w:val="9"/>
    <w:qFormat/>
    <w:rsid w:val="00825800"/>
    <w:pPr>
      <w:pageBreakBefore w:val="0"/>
      <w:numPr>
        <w:ilvl w:val="1"/>
      </w:numPr>
      <w:spacing w:after="120"/>
      <w:outlineLvl w:val="1"/>
    </w:pPr>
    <w:rPr>
      <w:sz w:val="36"/>
      <w:szCs w:val="26"/>
    </w:rPr>
  </w:style>
  <w:style w:type="paragraph" w:styleId="Heading3">
    <w:name w:val="heading 3"/>
    <w:basedOn w:val="Heading2"/>
    <w:next w:val="Normal"/>
    <w:link w:val="Heading3Char"/>
    <w:uiPriority w:val="9"/>
    <w:qFormat/>
    <w:rsid w:val="00825800"/>
    <w:pPr>
      <w:numPr>
        <w:ilvl w:val="2"/>
      </w:numPr>
      <w:outlineLvl w:val="2"/>
    </w:pPr>
    <w:rPr>
      <w:sz w:val="28"/>
      <w:szCs w:val="24"/>
    </w:rPr>
  </w:style>
  <w:style w:type="paragraph" w:styleId="Heading4">
    <w:name w:val="heading 4"/>
    <w:basedOn w:val="Heading3"/>
    <w:next w:val="Normal"/>
    <w:link w:val="Heading4Char"/>
    <w:uiPriority w:val="9"/>
    <w:qFormat/>
    <w:rsid w:val="00825800"/>
    <w:pPr>
      <w:numPr>
        <w:ilvl w:val="3"/>
      </w:numPr>
      <w:outlineLvl w:val="3"/>
    </w:pPr>
    <w:rPr>
      <w:iCs/>
      <w:sz w:val="24"/>
    </w:rPr>
  </w:style>
  <w:style w:type="paragraph" w:styleId="Heading5">
    <w:name w:val="heading 5"/>
    <w:basedOn w:val="Heading4"/>
    <w:next w:val="Normal"/>
    <w:link w:val="Heading5Char"/>
    <w:uiPriority w:val="9"/>
    <w:unhideWhenUsed/>
    <w:rsid w:val="004F0F7B"/>
    <w:pPr>
      <w:numPr>
        <w:ilvl w:val="4"/>
      </w:numPr>
      <w:tabs>
        <w:tab w:val="clear" w:pos="1418"/>
      </w:tabs>
      <w:ind w:left="1134" w:hanging="1134"/>
      <w:outlineLvl w:val="4"/>
    </w:pPr>
    <w:rPr>
      <w:sz w:val="22"/>
    </w:rPr>
  </w:style>
  <w:style w:type="paragraph" w:styleId="Heading6">
    <w:name w:val="heading 6"/>
    <w:basedOn w:val="Heading5"/>
    <w:next w:val="Normal"/>
    <w:link w:val="Heading6Char"/>
    <w:uiPriority w:val="9"/>
    <w:unhideWhenUsed/>
    <w:rsid w:val="00825800"/>
    <w:pPr>
      <w:numPr>
        <w:ilvl w:val="0"/>
        <w:numId w:val="0"/>
      </w:numPr>
      <w:outlineLvl w:val="5"/>
    </w:pPr>
    <w:rPr>
      <w:color w:val="000000" w:themeColor="text1"/>
      <w:sz w:val="20"/>
    </w:rPr>
  </w:style>
  <w:style w:type="paragraph" w:styleId="Heading7">
    <w:name w:val="heading 7"/>
    <w:basedOn w:val="Normal"/>
    <w:next w:val="Normal"/>
    <w:link w:val="Heading7Char"/>
    <w:uiPriority w:val="9"/>
    <w:unhideWhenUsed/>
    <w:qFormat/>
    <w:rsid w:val="00825800"/>
    <w:pPr>
      <w:keepNext/>
      <w:keepLines/>
      <w:spacing w:before="300"/>
      <w:outlineLvl w:val="6"/>
    </w:pPr>
    <w:rPr>
      <w:rFonts w:asciiTheme="majorHAnsi" w:eastAsiaTheme="majorEastAsia" w:hAnsiTheme="majorHAnsi" w:cstheme="majorBidi"/>
      <w:i/>
      <w:iCs/>
    </w:rPr>
  </w:style>
  <w:style w:type="paragraph" w:styleId="Heading8">
    <w:name w:val="heading 8"/>
    <w:basedOn w:val="Normal"/>
    <w:next w:val="Normal"/>
    <w:link w:val="Heading8Char"/>
    <w:uiPriority w:val="9"/>
    <w:unhideWhenUsed/>
    <w:qFormat/>
    <w:rsid w:val="00825800"/>
    <w:pPr>
      <w:keepNext/>
      <w:keepLines/>
      <w:spacing w:before="240"/>
      <w:outlineLvl w:val="7"/>
    </w:pPr>
    <w:rPr>
      <w:rFonts w:asciiTheme="majorHAnsi" w:eastAsiaTheme="majorEastAsia" w:hAnsiTheme="majorHAnsi" w:cstheme="majorBidi"/>
      <w:b/>
      <w:caps/>
      <w:color w:val="272727" w:themeColor="text1" w:themeTint="D8"/>
      <w:sz w:val="16"/>
      <w:szCs w:val="21"/>
    </w:rPr>
  </w:style>
  <w:style w:type="paragraph" w:styleId="Heading9">
    <w:name w:val="heading 9"/>
    <w:basedOn w:val="Normal"/>
    <w:next w:val="Normal"/>
    <w:link w:val="Heading9Char"/>
    <w:uiPriority w:val="9"/>
    <w:unhideWhenUsed/>
    <w:qFormat/>
    <w:rsid w:val="00825800"/>
    <w:pPr>
      <w:keepNext/>
      <w:keepLines/>
      <w:spacing w:before="240"/>
      <w:outlineLvl w:val="8"/>
    </w:pPr>
    <w:rPr>
      <w:rFonts w:asciiTheme="majorHAnsi" w:eastAsiaTheme="majorEastAsia" w:hAnsiTheme="majorHAnsi" w:cstheme="majorBidi"/>
      <w:i/>
      <w:iCs/>
      <w:caps/>
      <w:color w:val="272727" w:themeColor="text1" w:themeTint="D8"/>
      <w:sz w:val="16"/>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25800"/>
    <w:pPr>
      <w:tabs>
        <w:tab w:val="center" w:pos="4820"/>
        <w:tab w:val="right" w:pos="9639"/>
      </w:tabs>
      <w:spacing w:before="0" w:after="0"/>
      <w:jc w:val="right"/>
    </w:pPr>
    <w:rPr>
      <w:caps/>
      <w:sz w:val="16"/>
    </w:rPr>
  </w:style>
  <w:style w:type="character" w:customStyle="1" w:styleId="HeaderChar">
    <w:name w:val="Header Char"/>
    <w:basedOn w:val="DefaultParagraphFont"/>
    <w:link w:val="Header"/>
    <w:uiPriority w:val="99"/>
    <w:rsid w:val="00825800"/>
    <w:rPr>
      <w:caps/>
      <w:sz w:val="16"/>
    </w:rPr>
  </w:style>
  <w:style w:type="paragraph" w:styleId="Footer">
    <w:name w:val="footer"/>
    <w:basedOn w:val="Normal"/>
    <w:link w:val="FooterChar"/>
    <w:uiPriority w:val="99"/>
    <w:unhideWhenUsed/>
    <w:rsid w:val="00825800"/>
    <w:pPr>
      <w:tabs>
        <w:tab w:val="center" w:pos="4820"/>
        <w:tab w:val="right" w:pos="9639"/>
      </w:tabs>
      <w:spacing w:before="0" w:after="0"/>
    </w:pPr>
    <w:rPr>
      <w:sz w:val="16"/>
    </w:rPr>
  </w:style>
  <w:style w:type="character" w:customStyle="1" w:styleId="FooterChar">
    <w:name w:val="Footer Char"/>
    <w:basedOn w:val="DefaultParagraphFont"/>
    <w:link w:val="Footer"/>
    <w:uiPriority w:val="99"/>
    <w:rsid w:val="00825800"/>
    <w:rPr>
      <w:sz w:val="16"/>
    </w:rPr>
  </w:style>
  <w:style w:type="character" w:customStyle="1" w:styleId="Heading2Char">
    <w:name w:val="Heading 2 Char"/>
    <w:basedOn w:val="DefaultParagraphFont"/>
    <w:link w:val="Heading2"/>
    <w:uiPriority w:val="9"/>
    <w:rsid w:val="00825800"/>
    <w:rPr>
      <w:rFonts w:asciiTheme="majorHAnsi" w:eastAsiaTheme="majorEastAsia" w:hAnsiTheme="majorHAnsi" w:cstheme="majorBidi"/>
      <w:b/>
      <w:color w:val="023E5C" w:themeColor="text2"/>
      <w:kern w:val="32"/>
      <w:sz w:val="36"/>
      <w:szCs w:val="26"/>
    </w:rPr>
  </w:style>
  <w:style w:type="character" w:styleId="Emphasis">
    <w:name w:val="Emphasis"/>
    <w:aliases w:val="CASA-Footer Text"/>
    <w:basedOn w:val="DefaultParagraphFont"/>
    <w:uiPriority w:val="20"/>
    <w:qFormat/>
    <w:rsid w:val="001B7885"/>
    <w:rPr>
      <w:i/>
      <w:iCs/>
    </w:rPr>
  </w:style>
  <w:style w:type="numbering" w:customStyle="1" w:styleId="AppendixNumbers">
    <w:name w:val="Appendix Numbers"/>
    <w:uiPriority w:val="99"/>
    <w:rsid w:val="00825800"/>
    <w:pPr>
      <w:numPr>
        <w:numId w:val="10"/>
      </w:numPr>
    </w:pPr>
  </w:style>
  <w:style w:type="paragraph" w:customStyle="1" w:styleId="ExampleBoxText">
    <w:name w:val="Example Box Text"/>
    <w:basedOn w:val="Normal"/>
    <w:uiPriority w:val="13"/>
    <w:qFormat/>
    <w:rsid w:val="00825800"/>
    <w:pPr>
      <w:pBdr>
        <w:top w:val="single" w:sz="4" w:space="14" w:color="CEE9FA"/>
        <w:left w:val="single" w:sz="4" w:space="14" w:color="CEE9FA"/>
        <w:bottom w:val="single" w:sz="4" w:space="14" w:color="CEE9FA"/>
        <w:right w:val="single" w:sz="4" w:space="14" w:color="CEE9FA"/>
      </w:pBdr>
      <w:shd w:val="clear" w:color="auto" w:fill="CEE9FA"/>
      <w:ind w:left="284" w:right="284"/>
    </w:pPr>
  </w:style>
  <w:style w:type="paragraph" w:customStyle="1" w:styleId="NotesBoxText">
    <w:name w:val="Notes Box Text"/>
    <w:basedOn w:val="Normal"/>
    <w:uiPriority w:val="14"/>
    <w:qFormat/>
    <w:rsid w:val="00825800"/>
    <w:pPr>
      <w:pBdr>
        <w:top w:val="single" w:sz="4" w:space="14" w:color="13B5EA" w:themeColor="accent1"/>
        <w:left w:val="single" w:sz="4" w:space="14" w:color="13B5EA" w:themeColor="accent1"/>
        <w:bottom w:val="single" w:sz="4" w:space="14" w:color="13B5EA" w:themeColor="accent1"/>
        <w:right w:val="single" w:sz="4" w:space="14" w:color="13B5EA" w:themeColor="accent1"/>
      </w:pBdr>
      <w:ind w:left="284" w:right="284"/>
    </w:pPr>
  </w:style>
  <w:style w:type="paragraph" w:customStyle="1" w:styleId="ExampleBoxHeading">
    <w:name w:val="Example Box Heading"/>
    <w:basedOn w:val="ExampleBoxText"/>
    <w:uiPriority w:val="13"/>
    <w:qFormat/>
    <w:rsid w:val="00825800"/>
    <w:pPr>
      <w:spacing w:before="240"/>
    </w:pPr>
    <w:rPr>
      <w:b/>
      <w:bCs/>
      <w:sz w:val="24"/>
      <w:szCs w:val="24"/>
    </w:rPr>
  </w:style>
  <w:style w:type="paragraph" w:customStyle="1" w:styleId="NotesBoxHeading">
    <w:name w:val="Notes Box Heading"/>
    <w:basedOn w:val="NotesBoxText"/>
    <w:uiPriority w:val="14"/>
    <w:qFormat/>
    <w:rsid w:val="00825800"/>
    <w:pPr>
      <w:spacing w:before="240"/>
    </w:pPr>
    <w:rPr>
      <w:b/>
      <w:bCs/>
      <w:sz w:val="24"/>
      <w:szCs w:val="24"/>
    </w:rPr>
  </w:style>
  <w:style w:type="paragraph" w:customStyle="1" w:styleId="ExampleBoxBullet">
    <w:name w:val="Example Box Bullet"/>
    <w:basedOn w:val="ExampleBoxText"/>
    <w:uiPriority w:val="14"/>
    <w:qFormat/>
    <w:rsid w:val="00825800"/>
    <w:pPr>
      <w:numPr>
        <w:numId w:val="1"/>
      </w:numPr>
    </w:pPr>
  </w:style>
  <w:style w:type="paragraph" w:customStyle="1" w:styleId="NotesBoxBullet">
    <w:name w:val="Notes Box Bullet"/>
    <w:basedOn w:val="NotesBoxText"/>
    <w:uiPriority w:val="15"/>
    <w:qFormat/>
    <w:rsid w:val="00825800"/>
    <w:pPr>
      <w:numPr>
        <w:numId w:val="3"/>
      </w:numPr>
    </w:pPr>
  </w:style>
  <w:style w:type="numbering" w:customStyle="1" w:styleId="ExampleBoxBullets">
    <w:name w:val="Example Box Bullets"/>
    <w:uiPriority w:val="99"/>
    <w:rsid w:val="00825800"/>
    <w:pPr>
      <w:numPr>
        <w:numId w:val="1"/>
      </w:numPr>
    </w:pPr>
  </w:style>
  <w:style w:type="paragraph" w:customStyle="1" w:styleId="Bullet1">
    <w:name w:val="Bullet 1"/>
    <w:basedOn w:val="Normal"/>
    <w:uiPriority w:val="2"/>
    <w:qFormat/>
    <w:rsid w:val="00825800"/>
    <w:pPr>
      <w:numPr>
        <w:numId w:val="11"/>
      </w:numPr>
    </w:pPr>
  </w:style>
  <w:style w:type="paragraph" w:customStyle="1" w:styleId="Bullet2">
    <w:name w:val="Bullet 2"/>
    <w:basedOn w:val="Normal"/>
    <w:uiPriority w:val="2"/>
    <w:rsid w:val="00825800"/>
    <w:pPr>
      <w:numPr>
        <w:ilvl w:val="1"/>
        <w:numId w:val="11"/>
      </w:numPr>
    </w:pPr>
  </w:style>
  <w:style w:type="paragraph" w:customStyle="1" w:styleId="Bullet3">
    <w:name w:val="Bullet 3"/>
    <w:basedOn w:val="Normal"/>
    <w:uiPriority w:val="2"/>
    <w:rsid w:val="00825800"/>
    <w:pPr>
      <w:numPr>
        <w:ilvl w:val="2"/>
        <w:numId w:val="11"/>
      </w:numPr>
    </w:pPr>
  </w:style>
  <w:style w:type="paragraph" w:styleId="Caption">
    <w:name w:val="caption"/>
    <w:basedOn w:val="Normal"/>
    <w:next w:val="Normal"/>
    <w:unhideWhenUsed/>
    <w:qFormat/>
    <w:rsid w:val="00420273"/>
    <w:rPr>
      <w:b/>
      <w:iCs/>
      <w:color w:val="023E5C" w:themeColor="text2"/>
      <w:szCs w:val="18"/>
    </w:rPr>
  </w:style>
  <w:style w:type="table" w:styleId="GridTable5Dark-Accent1">
    <w:name w:val="Grid Table 5 Dark Accent 1"/>
    <w:basedOn w:val="TableNormal"/>
    <w:uiPriority w:val="50"/>
    <w:rsid w:val="00825800"/>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FF0F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3B5EA"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3B5EA"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3B5EA"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3B5EA" w:themeFill="accent1"/>
      </w:tcPr>
    </w:tblStylePr>
    <w:tblStylePr w:type="band1Vert">
      <w:tblPr/>
      <w:tcPr>
        <w:shd w:val="clear" w:color="auto" w:fill="9FE1F7" w:themeFill="accent1" w:themeFillTint="66"/>
      </w:tcPr>
    </w:tblStylePr>
    <w:tblStylePr w:type="band1Horz">
      <w:tblPr/>
      <w:tcPr>
        <w:shd w:val="clear" w:color="auto" w:fill="9FE1F7" w:themeFill="accent1" w:themeFillTint="66"/>
      </w:tcPr>
    </w:tblStylePr>
  </w:style>
  <w:style w:type="table" w:customStyle="1" w:styleId="DefaultTable1">
    <w:name w:val="Default Table 1"/>
    <w:basedOn w:val="TableNormal"/>
    <w:uiPriority w:val="99"/>
    <w:rsid w:val="004D0C4E"/>
    <w:pPr>
      <w:spacing w:before="60" w:after="60"/>
    </w:pPr>
    <w:tblPr>
      <w:tblStyleRowBandSize w:val="1"/>
      <w:tblStyleColBandSize w:val="1"/>
      <w:tblBorders>
        <w:top w:val="single" w:sz="4" w:space="0" w:color="0080A2" w:themeColor="accent2"/>
        <w:bottom w:val="single" w:sz="4" w:space="0" w:color="0080A2" w:themeColor="accent2"/>
        <w:insideH w:val="single" w:sz="4" w:space="0" w:color="0080A2" w:themeColor="accent2"/>
      </w:tblBorders>
      <w:tblCellMar>
        <w:top w:w="57" w:type="dxa"/>
        <w:bottom w:w="57" w:type="dxa"/>
      </w:tblCellMar>
    </w:tblPr>
    <w:tblStylePr w:type="firstRow">
      <w:rPr>
        <w:b/>
        <w:color w:val="FFFFFF" w:themeColor="background1"/>
      </w:rPr>
      <w:tblPr/>
      <w:tcPr>
        <w:tcBorders>
          <w:insideV w:val="single" w:sz="4" w:space="0" w:color="FFFFFF" w:themeColor="background1"/>
        </w:tcBorders>
        <w:shd w:val="clear" w:color="auto" w:fill="0080A2" w:themeFill="accent2"/>
      </w:tcPr>
    </w:tblStylePr>
    <w:tblStylePr w:type="lastRow">
      <w:tblPr/>
      <w:tcPr>
        <w:tcBorders>
          <w:top w:val="single" w:sz="4" w:space="0" w:color="FFFFFF" w:themeColor="background1"/>
          <w:bottom w:val="single" w:sz="4" w:space="0" w:color="FFFFFF" w:themeColor="background1"/>
          <w:insideH w:val="single" w:sz="4" w:space="0" w:color="FFFFFF" w:themeColor="background1"/>
        </w:tcBorders>
        <w:shd w:val="clear" w:color="auto" w:fill="F1F9FE"/>
      </w:tcPr>
    </w:tblStylePr>
    <w:tblStylePr w:type="firstCol">
      <w:tblPr/>
      <w:tcPr>
        <w:tcBorders>
          <w:top w:val="single" w:sz="4" w:space="0" w:color="FFFFFF" w:themeColor="background1"/>
          <w:bottom w:val="single" w:sz="4" w:space="0" w:color="FFFFFF" w:themeColor="background1"/>
          <w:insideH w:val="single" w:sz="4" w:space="0" w:color="FFFFFF" w:themeColor="background1"/>
        </w:tcBorders>
        <w:shd w:val="clear" w:color="auto" w:fill="F1F9FE"/>
      </w:tcPr>
    </w:tblStylePr>
    <w:tblStylePr w:type="band1Vert">
      <w:tblPr/>
      <w:tcPr>
        <w:tcBorders>
          <w:top w:val="single" w:sz="4" w:space="0" w:color="FFFFFF" w:themeColor="background1"/>
          <w:bottom w:val="single" w:sz="4" w:space="0" w:color="FFFFFF" w:themeColor="background1"/>
          <w:insideH w:val="single" w:sz="4" w:space="0" w:color="FFFFFF" w:themeColor="background1"/>
        </w:tcBorders>
        <w:shd w:val="clear" w:color="auto" w:fill="E0F1FC"/>
      </w:tcPr>
    </w:tblStylePr>
    <w:tblStylePr w:type="band2Vert">
      <w:tblPr/>
      <w:tcPr>
        <w:tcBorders>
          <w:top w:val="single" w:sz="4" w:space="0" w:color="FFFFFF" w:themeColor="background1"/>
          <w:bottom w:val="single" w:sz="4" w:space="0" w:color="FFFFFF" w:themeColor="background1"/>
          <w:insideH w:val="single" w:sz="4" w:space="0" w:color="FFFFFF" w:themeColor="background1"/>
        </w:tcBorders>
        <w:shd w:val="clear" w:color="auto" w:fill="CEE9FA"/>
      </w:tcPr>
    </w:tblStylePr>
    <w:tblStylePr w:type="band1Horz">
      <w:tblPr/>
      <w:tcPr>
        <w:tcBorders>
          <w:top w:val="single" w:sz="4" w:space="0" w:color="FFFFFF" w:themeColor="background1"/>
          <w:bottom w:val="single" w:sz="4" w:space="0" w:color="FFFFFF" w:themeColor="background1"/>
          <w:insideH w:val="single" w:sz="4" w:space="0" w:color="FFFFFF" w:themeColor="background1"/>
        </w:tcBorders>
        <w:shd w:val="clear" w:color="auto" w:fill="E0F1FC"/>
      </w:tcPr>
    </w:tblStylePr>
    <w:tblStylePr w:type="band2Horz">
      <w:tblPr/>
      <w:tcPr>
        <w:tcBorders>
          <w:top w:val="single" w:sz="4" w:space="0" w:color="FFFFFF" w:themeColor="background1"/>
          <w:bottom w:val="single" w:sz="4" w:space="0" w:color="FFFFFF" w:themeColor="background1"/>
          <w:insideH w:val="nil"/>
        </w:tcBorders>
        <w:shd w:val="clear" w:color="auto" w:fill="CEE9FA"/>
      </w:tcPr>
    </w:tblStylePr>
  </w:style>
  <w:style w:type="table" w:customStyle="1" w:styleId="DefaultTable2">
    <w:name w:val="Default Table 2"/>
    <w:basedOn w:val="TableNormal"/>
    <w:uiPriority w:val="99"/>
    <w:rsid w:val="00825800"/>
    <w:pPr>
      <w:spacing w:before="0" w:after="0"/>
    </w:pPr>
    <w:tblPr>
      <w:tblStyleRowBandSize w:val="1"/>
      <w:tblStyleColBandSize w:val="1"/>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top w:w="28" w:type="dxa"/>
        <w:left w:w="57" w:type="dxa"/>
        <w:bottom w:w="28" w:type="dxa"/>
        <w:right w:w="57" w:type="dxa"/>
      </w:tblCellMar>
    </w:tblPr>
    <w:tblStylePr w:type="firstRow">
      <w:rPr>
        <w:b/>
      </w:rPr>
      <w:tblPr/>
      <w:tcPr>
        <w:shd w:val="clear" w:color="auto" w:fill="BFBFBF" w:themeFill="background1" w:themeFillShade="BF"/>
      </w:tcPr>
    </w:tblStylePr>
    <w:tblStylePr w:type="lastRow">
      <w:rPr>
        <w:b/>
      </w:rPr>
      <w:tblPr/>
      <w:tcPr>
        <w:shd w:val="clear" w:color="auto" w:fill="D9D9D9" w:themeFill="background1" w:themeFillShade="D9"/>
      </w:tcPr>
    </w:tblStylePr>
    <w:tblStylePr w:type="firstCol">
      <w:rPr>
        <w:b/>
      </w:rPr>
      <w:tblPr/>
      <w:tcPr>
        <w:shd w:val="clear" w:color="auto" w:fill="F2F2F2" w:themeFill="background1" w:themeFillShade="F2"/>
      </w:tcPr>
    </w:tblStylePr>
    <w:tblStylePr w:type="lastCol">
      <w:rPr>
        <w:b/>
      </w:rPr>
      <w:tblPr/>
      <w:tcPr>
        <w:shd w:val="clear" w:color="auto" w:fill="F2F2F2" w:themeFill="background1" w:themeFillShade="F2"/>
      </w:tcPr>
    </w:tblStylePr>
    <w:tblStylePr w:type="band1Vert">
      <w:tblPr/>
      <w:tcPr>
        <w:shd w:val="clear" w:color="auto" w:fill="F2F2F2" w:themeFill="background1" w:themeFillShade="F2"/>
      </w:tcPr>
    </w:tblStylePr>
    <w:tblStylePr w:type="band2Vert">
      <w:tblPr/>
      <w:tcPr>
        <w:shd w:val="clear" w:color="auto" w:fill="FFFFFF" w:themeFill="background1"/>
      </w:tcPr>
    </w:tblStylePr>
    <w:tblStylePr w:type="band1Horz">
      <w:tblPr/>
      <w:tcPr>
        <w:shd w:val="clear" w:color="auto" w:fill="F2F2F2" w:themeFill="background1" w:themeFillShade="F2"/>
      </w:tcPr>
    </w:tblStylePr>
    <w:tblStylePr w:type="band2Horz">
      <w:tblPr/>
      <w:tcPr>
        <w:shd w:val="clear" w:color="auto" w:fill="FFFFFF" w:themeFill="background1"/>
      </w:tcPr>
    </w:tblStylePr>
  </w:style>
  <w:style w:type="paragraph" w:customStyle="1" w:styleId="Tablebullet3">
    <w:name w:val="Table bullet 3"/>
    <w:basedOn w:val="Tablebullet20"/>
    <w:qFormat/>
    <w:rsid w:val="00825800"/>
    <w:pPr>
      <w:numPr>
        <w:ilvl w:val="1"/>
      </w:numPr>
      <w:ind w:left="1134" w:hanging="425"/>
    </w:pPr>
  </w:style>
  <w:style w:type="numbering" w:customStyle="1" w:styleId="FigureNumbers">
    <w:name w:val="Figure Numbers"/>
    <w:uiPriority w:val="99"/>
    <w:rsid w:val="00825800"/>
    <w:pPr>
      <w:numPr>
        <w:numId w:val="12"/>
      </w:numPr>
    </w:pPr>
  </w:style>
  <w:style w:type="paragraph" w:customStyle="1" w:styleId="FigureTitle">
    <w:name w:val="Figure Title"/>
    <w:basedOn w:val="Normal"/>
    <w:next w:val="Normal"/>
    <w:uiPriority w:val="12"/>
    <w:qFormat/>
    <w:rsid w:val="00825800"/>
    <w:pPr>
      <w:keepNext/>
      <w:numPr>
        <w:numId w:val="13"/>
      </w:numPr>
      <w:spacing w:before="240"/>
    </w:pPr>
    <w:rPr>
      <w:rFonts w:asciiTheme="majorHAnsi" w:hAnsiTheme="majorHAnsi"/>
      <w:b/>
      <w:color w:val="023E5C" w:themeColor="text2"/>
    </w:rPr>
  </w:style>
  <w:style w:type="character" w:styleId="FollowedHyperlink">
    <w:name w:val="FollowedHyperlink"/>
    <w:basedOn w:val="DefaultParagraphFont"/>
    <w:uiPriority w:val="99"/>
    <w:unhideWhenUsed/>
    <w:rsid w:val="00825800"/>
    <w:rPr>
      <w:color w:val="005AFF"/>
      <w:u w:val="single"/>
    </w:rPr>
  </w:style>
  <w:style w:type="character" w:styleId="FootnoteReference">
    <w:name w:val="footnote reference"/>
    <w:basedOn w:val="DefaultParagraphFont"/>
    <w:uiPriority w:val="99"/>
    <w:unhideWhenUsed/>
    <w:rsid w:val="00825800"/>
    <w:rPr>
      <w:vertAlign w:val="superscript"/>
    </w:rPr>
  </w:style>
  <w:style w:type="paragraph" w:styleId="FootnoteText">
    <w:name w:val="footnote text"/>
    <w:basedOn w:val="Normal"/>
    <w:link w:val="FootnoteTextChar"/>
    <w:uiPriority w:val="99"/>
    <w:unhideWhenUsed/>
    <w:rsid w:val="00825800"/>
    <w:pPr>
      <w:spacing w:before="60" w:after="60"/>
      <w:ind w:left="284" w:hanging="284"/>
    </w:pPr>
    <w:rPr>
      <w:sz w:val="18"/>
    </w:rPr>
  </w:style>
  <w:style w:type="character" w:customStyle="1" w:styleId="FootnoteTextChar">
    <w:name w:val="Footnote Text Char"/>
    <w:basedOn w:val="DefaultParagraphFont"/>
    <w:link w:val="FootnoteText"/>
    <w:uiPriority w:val="99"/>
    <w:rsid w:val="00825800"/>
    <w:rPr>
      <w:sz w:val="18"/>
    </w:rPr>
  </w:style>
  <w:style w:type="character" w:customStyle="1" w:styleId="Heading1Char">
    <w:name w:val="Heading 1 Char"/>
    <w:basedOn w:val="DefaultParagraphFont"/>
    <w:link w:val="Heading1"/>
    <w:uiPriority w:val="9"/>
    <w:rsid w:val="00825800"/>
    <w:rPr>
      <w:rFonts w:asciiTheme="majorHAnsi" w:eastAsiaTheme="majorEastAsia" w:hAnsiTheme="majorHAnsi" w:cstheme="majorBidi"/>
      <w:b/>
      <w:color w:val="023E5C" w:themeColor="text2"/>
      <w:kern w:val="32"/>
      <w:sz w:val="48"/>
      <w:szCs w:val="32"/>
    </w:rPr>
  </w:style>
  <w:style w:type="character" w:customStyle="1" w:styleId="Heading3Char">
    <w:name w:val="Heading 3 Char"/>
    <w:basedOn w:val="DefaultParagraphFont"/>
    <w:link w:val="Heading3"/>
    <w:uiPriority w:val="9"/>
    <w:rsid w:val="00825800"/>
    <w:rPr>
      <w:rFonts w:asciiTheme="majorHAnsi" w:eastAsiaTheme="majorEastAsia" w:hAnsiTheme="majorHAnsi" w:cstheme="majorBidi"/>
      <w:b/>
      <w:color w:val="023E5C" w:themeColor="text2"/>
      <w:kern w:val="32"/>
      <w:sz w:val="28"/>
      <w:szCs w:val="24"/>
    </w:rPr>
  </w:style>
  <w:style w:type="character" w:customStyle="1" w:styleId="Heading4Char">
    <w:name w:val="Heading 4 Char"/>
    <w:basedOn w:val="DefaultParagraphFont"/>
    <w:link w:val="Heading4"/>
    <w:uiPriority w:val="9"/>
    <w:rsid w:val="00825800"/>
    <w:rPr>
      <w:rFonts w:asciiTheme="majorHAnsi" w:eastAsiaTheme="majorEastAsia" w:hAnsiTheme="majorHAnsi" w:cstheme="majorBidi"/>
      <w:b/>
      <w:iCs/>
      <w:color w:val="023E5C" w:themeColor="text2"/>
      <w:kern w:val="32"/>
      <w:sz w:val="24"/>
      <w:szCs w:val="24"/>
    </w:rPr>
  </w:style>
  <w:style w:type="character" w:customStyle="1" w:styleId="Heading5Char">
    <w:name w:val="Heading 5 Char"/>
    <w:basedOn w:val="DefaultParagraphFont"/>
    <w:link w:val="Heading5"/>
    <w:uiPriority w:val="9"/>
    <w:rsid w:val="004F0F7B"/>
    <w:rPr>
      <w:rFonts w:asciiTheme="majorHAnsi" w:eastAsiaTheme="majorEastAsia" w:hAnsiTheme="majorHAnsi" w:cstheme="majorBidi"/>
      <w:b/>
      <w:iCs/>
      <w:color w:val="023E5C" w:themeColor="text2"/>
      <w:kern w:val="32"/>
      <w:sz w:val="22"/>
      <w:szCs w:val="24"/>
    </w:rPr>
  </w:style>
  <w:style w:type="paragraph" w:styleId="Quote">
    <w:name w:val="Quote"/>
    <w:basedOn w:val="Normal"/>
    <w:next w:val="Normal"/>
    <w:link w:val="QuoteChar"/>
    <w:uiPriority w:val="34"/>
    <w:rsid w:val="00825800"/>
    <w:pPr>
      <w:spacing w:before="300" w:after="300" w:line="320" w:lineRule="atLeast"/>
      <w:ind w:left="340" w:right="340"/>
      <w:contextualSpacing/>
    </w:pPr>
    <w:rPr>
      <w:iCs/>
      <w:color w:val="0080A2" w:themeColor="accent2"/>
    </w:rPr>
  </w:style>
  <w:style w:type="character" w:customStyle="1" w:styleId="Heading6Char">
    <w:name w:val="Heading 6 Char"/>
    <w:basedOn w:val="DefaultParagraphFont"/>
    <w:link w:val="Heading6"/>
    <w:uiPriority w:val="9"/>
    <w:rsid w:val="00825800"/>
    <w:rPr>
      <w:rFonts w:asciiTheme="majorHAnsi" w:eastAsiaTheme="majorEastAsia" w:hAnsiTheme="majorHAnsi" w:cstheme="majorBidi"/>
      <w:b/>
      <w:iCs/>
      <w:kern w:val="32"/>
      <w:szCs w:val="24"/>
    </w:rPr>
  </w:style>
  <w:style w:type="character" w:customStyle="1" w:styleId="QuoteChar">
    <w:name w:val="Quote Char"/>
    <w:basedOn w:val="DefaultParagraphFont"/>
    <w:link w:val="Quote"/>
    <w:uiPriority w:val="34"/>
    <w:rsid w:val="00825800"/>
    <w:rPr>
      <w:rFonts w:ascii="Arial" w:hAnsi="Arial"/>
      <w:iCs/>
      <w:color w:val="0080A2" w:themeColor="accent2"/>
      <w:kern w:val="2"/>
      <w14:ligatures w14:val="standardContextual"/>
    </w:rPr>
  </w:style>
  <w:style w:type="character" w:customStyle="1" w:styleId="Heading7Char">
    <w:name w:val="Heading 7 Char"/>
    <w:basedOn w:val="DefaultParagraphFont"/>
    <w:link w:val="Heading7"/>
    <w:uiPriority w:val="9"/>
    <w:rsid w:val="00825800"/>
    <w:rPr>
      <w:rFonts w:asciiTheme="majorHAnsi" w:eastAsiaTheme="majorEastAsia" w:hAnsiTheme="majorHAnsi" w:cstheme="majorBidi"/>
      <w:i/>
      <w:iCs/>
    </w:rPr>
  </w:style>
  <w:style w:type="paragraph" w:customStyle="1" w:styleId="SecurityClassification">
    <w:name w:val="Security Classification"/>
    <w:basedOn w:val="Normal"/>
    <w:uiPriority w:val="99"/>
    <w:qFormat/>
    <w:rsid w:val="00264006"/>
    <w:pPr>
      <w:spacing w:before="240" w:after="240"/>
      <w:jc w:val="center"/>
    </w:pPr>
    <w:rPr>
      <w:b/>
      <w:caps/>
      <w:color w:val="FF0000"/>
    </w:rPr>
  </w:style>
  <w:style w:type="character" w:styleId="Hyperlink">
    <w:name w:val="Hyperlink"/>
    <w:basedOn w:val="DefaultParagraphFont"/>
    <w:uiPriority w:val="99"/>
    <w:unhideWhenUsed/>
    <w:rsid w:val="00825800"/>
    <w:rPr>
      <w:color w:val="005AFF"/>
      <w:u w:val="single"/>
    </w:rPr>
  </w:style>
  <w:style w:type="numbering" w:customStyle="1" w:styleId="List1Legal">
    <w:name w:val="List 1 Legal"/>
    <w:uiPriority w:val="99"/>
    <w:rsid w:val="00825800"/>
    <w:pPr>
      <w:numPr>
        <w:numId w:val="15"/>
      </w:numPr>
    </w:pPr>
  </w:style>
  <w:style w:type="paragraph" w:styleId="NoSpacing">
    <w:name w:val="No Spacing"/>
    <w:link w:val="NoSpacingChar"/>
    <w:uiPriority w:val="1"/>
    <w:qFormat/>
    <w:rsid w:val="00825800"/>
    <w:pPr>
      <w:contextualSpacing/>
    </w:pPr>
  </w:style>
  <w:style w:type="numbering" w:customStyle="1" w:styleId="NumberedHeadings">
    <w:name w:val="Numbered Headings"/>
    <w:uiPriority w:val="99"/>
    <w:rsid w:val="00825800"/>
    <w:pPr>
      <w:numPr>
        <w:numId w:val="2"/>
      </w:numPr>
    </w:pPr>
  </w:style>
  <w:style w:type="paragraph" w:customStyle="1" w:styleId="SourceNotes">
    <w:name w:val="Source Notes"/>
    <w:basedOn w:val="Normal"/>
    <w:uiPriority w:val="21"/>
    <w:qFormat/>
    <w:rsid w:val="00962D25"/>
    <w:rPr>
      <w:sz w:val="16"/>
    </w:rPr>
  </w:style>
  <w:style w:type="paragraph" w:customStyle="1" w:styleId="SourceNotesNumbered">
    <w:name w:val="Source Notes Numbered"/>
    <w:basedOn w:val="SourceNotes"/>
    <w:uiPriority w:val="21"/>
    <w:rsid w:val="00825800"/>
    <w:pPr>
      <w:numPr>
        <w:numId w:val="5"/>
      </w:numPr>
    </w:pPr>
  </w:style>
  <w:style w:type="paragraph" w:styleId="Subtitle">
    <w:name w:val="Subtitle"/>
    <w:basedOn w:val="Normal"/>
    <w:next w:val="Normal"/>
    <w:link w:val="SubtitleChar"/>
    <w:uiPriority w:val="11"/>
    <w:qFormat/>
    <w:rsid w:val="00E9261E"/>
    <w:pPr>
      <w:numPr>
        <w:ilvl w:val="1"/>
      </w:numPr>
      <w:spacing w:before="300" w:after="300"/>
      <w:ind w:right="454"/>
      <w:contextualSpacing/>
    </w:pPr>
    <w:rPr>
      <w:rFonts w:eastAsiaTheme="minorEastAsia"/>
      <w:color w:val="023E5C" w:themeColor="text2"/>
      <w:sz w:val="36"/>
      <w:szCs w:val="22"/>
    </w:rPr>
  </w:style>
  <w:style w:type="character" w:customStyle="1" w:styleId="SubtitleChar">
    <w:name w:val="Subtitle Char"/>
    <w:basedOn w:val="DefaultParagraphFont"/>
    <w:link w:val="Subtitle"/>
    <w:uiPriority w:val="11"/>
    <w:rsid w:val="00E9261E"/>
    <w:rPr>
      <w:rFonts w:eastAsiaTheme="minorEastAsia"/>
      <w:color w:val="023E5C" w:themeColor="text2"/>
      <w:sz w:val="36"/>
      <w:szCs w:val="22"/>
    </w:rPr>
  </w:style>
  <w:style w:type="table" w:styleId="TableGrid">
    <w:name w:val="Table Grid"/>
    <w:basedOn w:val="TableNormal"/>
    <w:uiPriority w:val="39"/>
    <w:rsid w:val="00825800"/>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TableNumbers">
    <w:name w:val="Table Numbers"/>
    <w:uiPriority w:val="99"/>
    <w:rsid w:val="00825800"/>
    <w:pPr>
      <w:numPr>
        <w:numId w:val="19"/>
      </w:numPr>
    </w:pPr>
  </w:style>
  <w:style w:type="paragraph" w:customStyle="1" w:styleId="TableTitle">
    <w:name w:val="Table Title"/>
    <w:basedOn w:val="FigureTitle"/>
    <w:next w:val="Normal"/>
    <w:uiPriority w:val="12"/>
    <w:qFormat/>
    <w:rsid w:val="00962D25"/>
    <w:pPr>
      <w:numPr>
        <w:numId w:val="20"/>
      </w:numPr>
    </w:pPr>
  </w:style>
  <w:style w:type="paragraph" w:styleId="Title">
    <w:name w:val="Title"/>
    <w:basedOn w:val="Normal"/>
    <w:next w:val="Normal"/>
    <w:link w:val="TitleChar"/>
    <w:uiPriority w:val="10"/>
    <w:qFormat/>
    <w:rsid w:val="00440CA0"/>
    <w:pPr>
      <w:spacing w:before="480" w:after="360"/>
      <w:ind w:right="454"/>
      <w:jc w:val="center"/>
    </w:pPr>
    <w:rPr>
      <w:rFonts w:asciiTheme="majorHAnsi" w:eastAsiaTheme="majorEastAsia" w:hAnsiTheme="majorHAnsi" w:cstheme="majorBidi"/>
      <w:b/>
      <w:color w:val="023E5C" w:themeColor="text2"/>
      <w:kern w:val="28"/>
      <w:sz w:val="52"/>
      <w:szCs w:val="56"/>
    </w:rPr>
  </w:style>
  <w:style w:type="character" w:customStyle="1" w:styleId="TitleChar">
    <w:name w:val="Title Char"/>
    <w:basedOn w:val="DefaultParagraphFont"/>
    <w:link w:val="Title"/>
    <w:uiPriority w:val="10"/>
    <w:rsid w:val="00440CA0"/>
    <w:rPr>
      <w:rFonts w:asciiTheme="majorHAnsi" w:eastAsiaTheme="majorEastAsia" w:hAnsiTheme="majorHAnsi" w:cstheme="majorBidi"/>
      <w:b/>
      <w:color w:val="023E5C" w:themeColor="text2"/>
      <w:kern w:val="28"/>
      <w:sz w:val="52"/>
      <w:szCs w:val="56"/>
    </w:rPr>
  </w:style>
  <w:style w:type="paragraph" w:styleId="TOC1">
    <w:name w:val="toc 1"/>
    <w:basedOn w:val="Normal"/>
    <w:next w:val="Normal"/>
    <w:autoRedefine/>
    <w:uiPriority w:val="39"/>
    <w:rsid w:val="004F0F7B"/>
    <w:pPr>
      <w:keepNext/>
      <w:pBdr>
        <w:bottom w:val="single" w:sz="4" w:space="4" w:color="0080A2" w:themeColor="accent2"/>
        <w:between w:val="single" w:sz="4" w:space="4" w:color="0080A2" w:themeColor="accent2"/>
      </w:pBdr>
      <w:tabs>
        <w:tab w:val="left" w:pos="567"/>
        <w:tab w:val="left" w:pos="1418"/>
        <w:tab w:val="right" w:pos="9628"/>
      </w:tabs>
      <w:contextualSpacing/>
    </w:pPr>
    <w:rPr>
      <w:rFonts w:asciiTheme="majorHAnsi" w:hAnsiTheme="majorHAnsi"/>
      <w:b/>
      <w:noProof/>
    </w:rPr>
  </w:style>
  <w:style w:type="paragraph" w:styleId="TOC2">
    <w:name w:val="toc 2"/>
    <w:basedOn w:val="Normal"/>
    <w:next w:val="Normal"/>
    <w:autoRedefine/>
    <w:uiPriority w:val="39"/>
    <w:rsid w:val="00744AD3"/>
    <w:pPr>
      <w:tabs>
        <w:tab w:val="left" w:pos="1418"/>
        <w:tab w:val="right" w:pos="9628"/>
      </w:tabs>
      <w:spacing w:before="60" w:after="60"/>
      <w:ind w:left="567" w:hanging="567"/>
    </w:pPr>
    <w:rPr>
      <w:rFonts w:asciiTheme="majorHAnsi" w:hAnsiTheme="majorHAnsi"/>
    </w:rPr>
  </w:style>
  <w:style w:type="paragraph" w:styleId="TOC3">
    <w:name w:val="toc 3"/>
    <w:basedOn w:val="Normal"/>
    <w:next w:val="Normal"/>
    <w:autoRedefine/>
    <w:uiPriority w:val="39"/>
    <w:rsid w:val="00825800"/>
    <w:pPr>
      <w:tabs>
        <w:tab w:val="right" w:pos="9628"/>
      </w:tabs>
      <w:spacing w:before="60" w:after="60"/>
      <w:ind w:left="1418" w:hanging="851"/>
    </w:pPr>
  </w:style>
  <w:style w:type="paragraph" w:styleId="TOC4">
    <w:name w:val="toc 4"/>
    <w:basedOn w:val="Normal"/>
    <w:next w:val="Normal"/>
    <w:autoRedefine/>
    <w:uiPriority w:val="39"/>
    <w:rsid w:val="00825800"/>
    <w:pPr>
      <w:tabs>
        <w:tab w:val="right" w:pos="9628"/>
      </w:tabs>
      <w:spacing w:before="60"/>
      <w:ind w:left="1135" w:hanging="851"/>
    </w:pPr>
  </w:style>
  <w:style w:type="paragraph" w:styleId="TOCHeading">
    <w:name w:val="TOC Heading"/>
    <w:basedOn w:val="unHeading2"/>
    <w:next w:val="Normal"/>
    <w:uiPriority w:val="39"/>
    <w:unhideWhenUsed/>
    <w:qFormat/>
    <w:rsid w:val="00825800"/>
    <w:pPr>
      <w:tabs>
        <w:tab w:val="clear" w:pos="1134"/>
        <w:tab w:val="clear" w:pos="1418"/>
      </w:tabs>
      <w:spacing w:after="240"/>
      <w:contextualSpacing w:val="0"/>
      <w:outlineLvl w:val="9"/>
    </w:pPr>
    <w:rPr>
      <w:noProof/>
      <w:kern w:val="0"/>
    </w:rPr>
  </w:style>
  <w:style w:type="numbering" w:customStyle="1" w:styleId="DefaultBullets">
    <w:name w:val="Default Bullets"/>
    <w:uiPriority w:val="99"/>
    <w:rsid w:val="00825800"/>
    <w:pPr>
      <w:numPr>
        <w:numId w:val="11"/>
      </w:numPr>
    </w:pPr>
  </w:style>
  <w:style w:type="character" w:styleId="PlaceholderText">
    <w:name w:val="Placeholder Text"/>
    <w:basedOn w:val="DefaultParagraphFont"/>
    <w:uiPriority w:val="99"/>
    <w:semiHidden/>
    <w:rsid w:val="00825800"/>
    <w:rPr>
      <w:color w:val="808080"/>
    </w:rPr>
  </w:style>
  <w:style w:type="paragraph" w:customStyle="1" w:styleId="ChapterSubtitle">
    <w:name w:val="Chapter Subtitle"/>
    <w:basedOn w:val="Normal"/>
    <w:next w:val="Normal"/>
    <w:uiPriority w:val="9"/>
    <w:rsid w:val="00825800"/>
    <w:pPr>
      <w:spacing w:before="300" w:after="300"/>
      <w:contextualSpacing/>
    </w:pPr>
    <w:rPr>
      <w:color w:val="023E5C" w:themeColor="text2"/>
      <w:sz w:val="36"/>
    </w:rPr>
  </w:style>
  <w:style w:type="character" w:styleId="CommentReference">
    <w:name w:val="annotation reference"/>
    <w:basedOn w:val="DefaultParagraphFont"/>
    <w:uiPriority w:val="99"/>
    <w:semiHidden/>
    <w:unhideWhenUsed/>
    <w:rsid w:val="00825800"/>
    <w:rPr>
      <w:sz w:val="16"/>
      <w:szCs w:val="16"/>
    </w:rPr>
  </w:style>
  <w:style w:type="paragraph" w:styleId="CommentText">
    <w:name w:val="annotation text"/>
    <w:basedOn w:val="Normal"/>
    <w:link w:val="CommentTextChar"/>
    <w:uiPriority w:val="99"/>
    <w:unhideWhenUsed/>
    <w:rsid w:val="00825800"/>
  </w:style>
  <w:style w:type="character" w:customStyle="1" w:styleId="CommentTextChar">
    <w:name w:val="Comment Text Char"/>
    <w:basedOn w:val="DefaultParagraphFont"/>
    <w:link w:val="CommentText"/>
    <w:uiPriority w:val="99"/>
    <w:rsid w:val="00825800"/>
    <w:rPr>
      <w:rFonts w:ascii="Arial" w:hAnsi="Arial"/>
      <w:color w:val="auto"/>
      <w:kern w:val="2"/>
      <w14:ligatures w14:val="standardContextual"/>
    </w:rPr>
  </w:style>
  <w:style w:type="paragraph" w:customStyle="1" w:styleId="WarningBoxText">
    <w:name w:val="Warning Box Text"/>
    <w:basedOn w:val="Normal"/>
    <w:uiPriority w:val="16"/>
    <w:qFormat/>
    <w:rsid w:val="00825800"/>
    <w:pPr>
      <w:pBdr>
        <w:top w:val="single" w:sz="4" w:space="14" w:color="FF0000"/>
        <w:left w:val="single" w:sz="4" w:space="14" w:color="FF0000"/>
        <w:bottom w:val="single" w:sz="4" w:space="14" w:color="FF0000"/>
        <w:right w:val="single" w:sz="4" w:space="14" w:color="FF0000"/>
      </w:pBdr>
      <w:ind w:left="280" w:right="280"/>
    </w:pPr>
  </w:style>
  <w:style w:type="paragraph" w:customStyle="1" w:styleId="WarningBoxHeading">
    <w:name w:val="Warning Box Heading"/>
    <w:basedOn w:val="WarningBoxText"/>
    <w:uiPriority w:val="16"/>
    <w:qFormat/>
    <w:rsid w:val="00825800"/>
    <w:pPr>
      <w:spacing w:before="240"/>
    </w:pPr>
    <w:rPr>
      <w:b/>
      <w:sz w:val="24"/>
    </w:rPr>
  </w:style>
  <w:style w:type="paragraph" w:customStyle="1" w:styleId="WarningBoxBullet">
    <w:name w:val="Warning Box Bullet"/>
    <w:basedOn w:val="WarningBoxText"/>
    <w:uiPriority w:val="17"/>
    <w:qFormat/>
    <w:rsid w:val="00825800"/>
    <w:pPr>
      <w:numPr>
        <w:numId w:val="4"/>
      </w:numPr>
    </w:pPr>
  </w:style>
  <w:style w:type="numbering" w:customStyle="1" w:styleId="NotesBoxBullets">
    <w:name w:val="Notes Box Bullets"/>
    <w:uiPriority w:val="99"/>
    <w:rsid w:val="00825800"/>
    <w:pPr>
      <w:numPr>
        <w:numId w:val="3"/>
      </w:numPr>
    </w:pPr>
  </w:style>
  <w:style w:type="numbering" w:customStyle="1" w:styleId="WarningBoxBullets">
    <w:name w:val="Warning Box Bullets"/>
    <w:uiPriority w:val="99"/>
    <w:rsid w:val="00825800"/>
    <w:pPr>
      <w:numPr>
        <w:numId w:val="4"/>
      </w:numPr>
    </w:pPr>
  </w:style>
  <w:style w:type="paragraph" w:customStyle="1" w:styleId="AppendixNumbered2">
    <w:name w:val="Appendix Numbered 2"/>
    <w:basedOn w:val="Heading3"/>
    <w:next w:val="Normal"/>
    <w:uiPriority w:val="11"/>
    <w:qFormat/>
    <w:rsid w:val="00825800"/>
    <w:pPr>
      <w:numPr>
        <w:ilvl w:val="1"/>
        <w:numId w:val="10"/>
      </w:numPr>
    </w:pPr>
  </w:style>
  <w:style w:type="numbering" w:customStyle="1" w:styleId="List2Numbered">
    <w:name w:val="List 2 Numbered"/>
    <w:uiPriority w:val="99"/>
    <w:rsid w:val="00825800"/>
    <w:pPr>
      <w:numPr>
        <w:numId w:val="16"/>
      </w:numPr>
    </w:pPr>
  </w:style>
  <w:style w:type="paragraph" w:styleId="CommentSubject">
    <w:name w:val="annotation subject"/>
    <w:basedOn w:val="CommentText"/>
    <w:next w:val="CommentText"/>
    <w:link w:val="CommentSubjectChar"/>
    <w:uiPriority w:val="99"/>
    <w:semiHidden/>
    <w:unhideWhenUsed/>
    <w:rsid w:val="00825800"/>
    <w:rPr>
      <w:b/>
      <w:bCs/>
    </w:rPr>
  </w:style>
  <w:style w:type="character" w:customStyle="1" w:styleId="CommentSubjectChar">
    <w:name w:val="Comment Subject Char"/>
    <w:basedOn w:val="CommentTextChar"/>
    <w:link w:val="CommentSubject"/>
    <w:uiPriority w:val="99"/>
    <w:semiHidden/>
    <w:rsid w:val="00825800"/>
    <w:rPr>
      <w:rFonts w:ascii="Arial" w:hAnsi="Arial"/>
      <w:b/>
      <w:bCs/>
      <w:color w:val="auto"/>
      <w:kern w:val="2"/>
      <w14:ligatures w14:val="standardContextual"/>
    </w:rPr>
  </w:style>
  <w:style w:type="paragraph" w:customStyle="1" w:styleId="DocumentMetadataProperties">
    <w:name w:val="Document Metadata Properties"/>
    <w:basedOn w:val="Normal"/>
    <w:uiPriority w:val="24"/>
    <w:rsid w:val="00825800"/>
    <w:pPr>
      <w:pBdr>
        <w:top w:val="single" w:sz="8" w:space="14" w:color="BBBEC0" w:themeColor="accent3"/>
        <w:left w:val="single" w:sz="8" w:space="14" w:color="BBBEC0" w:themeColor="accent3"/>
        <w:bottom w:val="single" w:sz="8" w:space="14" w:color="BBBEC0" w:themeColor="accent3"/>
        <w:right w:val="single" w:sz="8" w:space="14" w:color="BBBEC0" w:themeColor="accent3"/>
      </w:pBdr>
      <w:tabs>
        <w:tab w:val="left" w:pos="1134"/>
        <w:tab w:val="left" w:pos="3119"/>
        <w:tab w:val="left" w:pos="6237"/>
        <w:tab w:val="right" w:pos="9639"/>
      </w:tabs>
      <w:ind w:left="284" w:right="284"/>
    </w:pPr>
  </w:style>
  <w:style w:type="paragraph" w:customStyle="1" w:styleId="DOCUMENTTYPE">
    <w:name w:val="DOCUMENT TYPE"/>
    <w:basedOn w:val="Subtitle"/>
    <w:uiPriority w:val="22"/>
    <w:qFormat/>
    <w:rsid w:val="004D0C4E"/>
    <w:pPr>
      <w:outlineLvl w:val="0"/>
    </w:pPr>
    <w:rPr>
      <w:b/>
      <w:caps/>
      <w:color w:val="000000" w:themeColor="text1"/>
    </w:rPr>
  </w:style>
  <w:style w:type="paragraph" w:styleId="ListParagraph">
    <w:name w:val="List Paragraph"/>
    <w:basedOn w:val="Normal"/>
    <w:link w:val="ListParagraphChar"/>
    <w:uiPriority w:val="34"/>
    <w:unhideWhenUsed/>
    <w:qFormat/>
    <w:rsid w:val="00825800"/>
    <w:pPr>
      <w:ind w:left="720"/>
      <w:contextualSpacing/>
    </w:pPr>
  </w:style>
  <w:style w:type="paragraph" w:customStyle="1" w:styleId="NotesBoxTextHanging">
    <w:name w:val="Notes Box Text Hanging"/>
    <w:basedOn w:val="NotesBoxText"/>
    <w:uiPriority w:val="15"/>
    <w:qFormat/>
    <w:rsid w:val="00825800"/>
    <w:pPr>
      <w:ind w:left="1134" w:hanging="850"/>
    </w:pPr>
  </w:style>
  <w:style w:type="paragraph" w:customStyle="1" w:styleId="AnnexNumbered3">
    <w:name w:val="Annex Numbered 3"/>
    <w:basedOn w:val="Normal"/>
    <w:uiPriority w:val="11"/>
    <w:rsid w:val="008E7CA3"/>
    <w:pPr>
      <w:keepNext/>
      <w:numPr>
        <w:ilvl w:val="2"/>
        <w:numId w:val="6"/>
      </w:numPr>
      <w:spacing w:before="300"/>
    </w:pPr>
    <w:rPr>
      <w:b/>
      <w:color w:val="023E5C" w:themeColor="text2"/>
      <w:sz w:val="24"/>
    </w:rPr>
  </w:style>
  <w:style w:type="numbering" w:customStyle="1" w:styleId="AnnexNumbers">
    <w:name w:val="Annex Numbers"/>
    <w:uiPriority w:val="99"/>
    <w:rsid w:val="009752BE"/>
    <w:pPr>
      <w:numPr>
        <w:numId w:val="6"/>
      </w:numPr>
    </w:pPr>
  </w:style>
  <w:style w:type="paragraph" w:styleId="ListBullet">
    <w:name w:val="List Bullet"/>
    <w:basedOn w:val="Normal"/>
    <w:uiPriority w:val="99"/>
    <w:unhideWhenUsed/>
    <w:rsid w:val="00825800"/>
    <w:pPr>
      <w:numPr>
        <w:numId w:val="7"/>
      </w:numPr>
    </w:pPr>
  </w:style>
  <w:style w:type="paragraph" w:styleId="ListBullet2">
    <w:name w:val="List Bullet 2"/>
    <w:basedOn w:val="Normal"/>
    <w:uiPriority w:val="99"/>
    <w:unhideWhenUsed/>
    <w:rsid w:val="00825800"/>
    <w:pPr>
      <w:numPr>
        <w:ilvl w:val="1"/>
        <w:numId w:val="7"/>
      </w:numPr>
    </w:pPr>
  </w:style>
  <w:style w:type="paragraph" w:styleId="ListBullet3">
    <w:name w:val="List Bullet 3"/>
    <w:basedOn w:val="Normal"/>
    <w:uiPriority w:val="99"/>
    <w:unhideWhenUsed/>
    <w:rsid w:val="00825800"/>
    <w:pPr>
      <w:numPr>
        <w:ilvl w:val="2"/>
        <w:numId w:val="7"/>
      </w:numPr>
    </w:pPr>
  </w:style>
  <w:style w:type="paragraph" w:styleId="ListBullet4">
    <w:name w:val="List Bullet 4"/>
    <w:basedOn w:val="Normal"/>
    <w:uiPriority w:val="99"/>
    <w:unhideWhenUsed/>
    <w:rsid w:val="00825800"/>
    <w:pPr>
      <w:numPr>
        <w:ilvl w:val="3"/>
        <w:numId w:val="7"/>
      </w:numPr>
    </w:pPr>
  </w:style>
  <w:style w:type="paragraph" w:styleId="ListBullet5">
    <w:name w:val="List Bullet 5"/>
    <w:basedOn w:val="Normal"/>
    <w:uiPriority w:val="99"/>
    <w:unhideWhenUsed/>
    <w:rsid w:val="00825800"/>
    <w:pPr>
      <w:numPr>
        <w:ilvl w:val="4"/>
        <w:numId w:val="7"/>
      </w:numPr>
    </w:pPr>
  </w:style>
  <w:style w:type="paragraph" w:styleId="List">
    <w:name w:val="List"/>
    <w:basedOn w:val="Normal"/>
    <w:uiPriority w:val="99"/>
    <w:unhideWhenUsed/>
    <w:rsid w:val="00825800"/>
    <w:pPr>
      <w:numPr>
        <w:numId w:val="14"/>
      </w:numPr>
    </w:pPr>
    <w:rPr>
      <w:color w:val="808080" w:themeColor="background1" w:themeShade="80"/>
    </w:rPr>
  </w:style>
  <w:style w:type="paragraph" w:styleId="List2">
    <w:name w:val="List 2"/>
    <w:basedOn w:val="Normal"/>
    <w:uiPriority w:val="99"/>
    <w:unhideWhenUsed/>
    <w:rsid w:val="00CF3868"/>
    <w:pPr>
      <w:numPr>
        <w:ilvl w:val="1"/>
        <w:numId w:val="14"/>
      </w:numPr>
      <w:tabs>
        <w:tab w:val="clear" w:pos="1135"/>
      </w:tabs>
      <w:ind w:left="851" w:hanging="511"/>
    </w:pPr>
  </w:style>
  <w:style w:type="paragraph" w:styleId="List3">
    <w:name w:val="List 3"/>
    <w:basedOn w:val="Normal"/>
    <w:uiPriority w:val="99"/>
    <w:unhideWhenUsed/>
    <w:rsid w:val="00CF3868"/>
    <w:pPr>
      <w:numPr>
        <w:ilvl w:val="2"/>
        <w:numId w:val="14"/>
      </w:numPr>
      <w:tabs>
        <w:tab w:val="clear" w:pos="1419"/>
      </w:tabs>
      <w:ind w:left="1276" w:hanging="425"/>
    </w:pPr>
  </w:style>
  <w:style w:type="paragraph" w:styleId="List4">
    <w:name w:val="List 4"/>
    <w:basedOn w:val="Normal"/>
    <w:uiPriority w:val="99"/>
    <w:unhideWhenUsed/>
    <w:rsid w:val="00CF3868"/>
    <w:pPr>
      <w:numPr>
        <w:ilvl w:val="3"/>
        <w:numId w:val="14"/>
      </w:numPr>
      <w:tabs>
        <w:tab w:val="clear" w:pos="1703"/>
      </w:tabs>
      <w:ind w:left="1702" w:hanging="426"/>
    </w:pPr>
  </w:style>
  <w:style w:type="paragraph" w:styleId="List5">
    <w:name w:val="List 5"/>
    <w:basedOn w:val="Normal"/>
    <w:uiPriority w:val="99"/>
    <w:unhideWhenUsed/>
    <w:rsid w:val="00CF3868"/>
    <w:pPr>
      <w:numPr>
        <w:ilvl w:val="4"/>
        <w:numId w:val="14"/>
      </w:numPr>
      <w:tabs>
        <w:tab w:val="clear" w:pos="1987"/>
      </w:tabs>
      <w:ind w:left="2127" w:hanging="426"/>
    </w:pPr>
  </w:style>
  <w:style w:type="paragraph" w:styleId="ListNumber2">
    <w:name w:val="List Number 2"/>
    <w:basedOn w:val="Normal"/>
    <w:uiPriority w:val="4"/>
    <w:unhideWhenUsed/>
    <w:qFormat/>
    <w:rsid w:val="00825800"/>
    <w:pPr>
      <w:numPr>
        <w:ilvl w:val="1"/>
        <w:numId w:val="22"/>
      </w:numPr>
    </w:pPr>
  </w:style>
  <w:style w:type="character" w:customStyle="1" w:styleId="Strikethrough">
    <w:name w:val="Strikethrough"/>
    <w:basedOn w:val="DefaultParagraphFont"/>
    <w:uiPriority w:val="2"/>
    <w:qFormat/>
    <w:rsid w:val="00825800"/>
    <w:rPr>
      <w:strike/>
      <w:dstrike w:val="0"/>
    </w:rPr>
  </w:style>
  <w:style w:type="paragraph" w:customStyle="1" w:styleId="subNormal">
    <w:name w:val="subNormal"/>
    <w:basedOn w:val="Normal"/>
    <w:qFormat/>
    <w:rsid w:val="00825800"/>
    <w:rPr>
      <w:sz w:val="16"/>
    </w:rPr>
  </w:style>
  <w:style w:type="character" w:customStyle="1" w:styleId="subscript">
    <w:name w:val="subscript"/>
    <w:basedOn w:val="DefaultParagraphFont"/>
    <w:uiPriority w:val="2"/>
    <w:rsid w:val="00825800"/>
    <w:rPr>
      <w:vertAlign w:val="subscript"/>
    </w:rPr>
  </w:style>
  <w:style w:type="character" w:customStyle="1" w:styleId="superscript">
    <w:name w:val="superscript"/>
    <w:basedOn w:val="DefaultParagraphFont"/>
    <w:uiPriority w:val="2"/>
    <w:rsid w:val="00825800"/>
    <w:rPr>
      <w:vertAlign w:val="superscript"/>
    </w:rPr>
  </w:style>
  <w:style w:type="character" w:customStyle="1" w:styleId="Heading8Char">
    <w:name w:val="Heading 8 Char"/>
    <w:basedOn w:val="DefaultParagraphFont"/>
    <w:link w:val="Heading8"/>
    <w:uiPriority w:val="9"/>
    <w:rsid w:val="00825800"/>
    <w:rPr>
      <w:rFonts w:asciiTheme="majorHAnsi" w:eastAsiaTheme="majorEastAsia" w:hAnsiTheme="majorHAnsi" w:cstheme="majorBidi"/>
      <w:b/>
      <w:caps/>
      <w:color w:val="272727" w:themeColor="text1" w:themeTint="D8"/>
      <w:sz w:val="16"/>
      <w:szCs w:val="21"/>
    </w:rPr>
  </w:style>
  <w:style w:type="character" w:customStyle="1" w:styleId="Heading9Char">
    <w:name w:val="Heading 9 Char"/>
    <w:basedOn w:val="DefaultParagraphFont"/>
    <w:link w:val="Heading9"/>
    <w:uiPriority w:val="9"/>
    <w:rsid w:val="00825800"/>
    <w:rPr>
      <w:rFonts w:asciiTheme="majorHAnsi" w:eastAsiaTheme="majorEastAsia" w:hAnsiTheme="majorHAnsi" w:cstheme="majorBidi"/>
      <w:i/>
      <w:iCs/>
      <w:caps/>
      <w:color w:val="272727" w:themeColor="text1" w:themeTint="D8"/>
      <w:sz w:val="16"/>
      <w:szCs w:val="21"/>
    </w:rPr>
  </w:style>
  <w:style w:type="paragraph" w:styleId="Revision">
    <w:name w:val="Revision"/>
    <w:hidden/>
    <w:uiPriority w:val="99"/>
    <w:semiHidden/>
    <w:rsid w:val="00207C76"/>
    <w:pPr>
      <w:spacing w:before="0" w:after="0"/>
    </w:pPr>
  </w:style>
  <w:style w:type="numbering" w:customStyle="1" w:styleId="AnnexHeadingList">
    <w:name w:val="Annex Heading List"/>
    <w:uiPriority w:val="99"/>
    <w:rsid w:val="00825800"/>
    <w:pPr>
      <w:numPr>
        <w:numId w:val="8"/>
      </w:numPr>
    </w:pPr>
  </w:style>
  <w:style w:type="paragraph" w:customStyle="1" w:styleId="unHeading1">
    <w:name w:val="unHeading1"/>
    <w:basedOn w:val="Heading1"/>
    <w:next w:val="Normal"/>
    <w:uiPriority w:val="8"/>
    <w:qFormat/>
    <w:rsid w:val="00825800"/>
    <w:pPr>
      <w:numPr>
        <w:numId w:val="0"/>
      </w:numPr>
    </w:pPr>
  </w:style>
  <w:style w:type="paragraph" w:customStyle="1" w:styleId="Annexidentifier">
    <w:name w:val="Annex identifier"/>
    <w:basedOn w:val="unHeading1"/>
    <w:uiPriority w:val="11"/>
    <w:qFormat/>
    <w:rsid w:val="00825800"/>
    <w:pPr>
      <w:numPr>
        <w:numId w:val="9"/>
      </w:numPr>
    </w:pPr>
  </w:style>
  <w:style w:type="paragraph" w:customStyle="1" w:styleId="unHeading2">
    <w:name w:val="unHeading2"/>
    <w:basedOn w:val="Heading2"/>
    <w:uiPriority w:val="8"/>
    <w:qFormat/>
    <w:rsid w:val="00825800"/>
    <w:pPr>
      <w:numPr>
        <w:ilvl w:val="0"/>
        <w:numId w:val="0"/>
      </w:numPr>
    </w:pPr>
  </w:style>
  <w:style w:type="paragraph" w:customStyle="1" w:styleId="Annextitle">
    <w:name w:val="Annex title"/>
    <w:basedOn w:val="unHeading2"/>
    <w:uiPriority w:val="11"/>
    <w:qFormat/>
    <w:rsid w:val="00825800"/>
    <w:pPr>
      <w:contextualSpacing w:val="0"/>
    </w:pPr>
  </w:style>
  <w:style w:type="paragraph" w:customStyle="1" w:styleId="Annexidentifier2numbered">
    <w:name w:val="Annex identifier 2 numbered"/>
    <w:basedOn w:val="Annextitle"/>
    <w:uiPriority w:val="11"/>
    <w:qFormat/>
    <w:rsid w:val="00825800"/>
    <w:pPr>
      <w:numPr>
        <w:ilvl w:val="1"/>
        <w:numId w:val="9"/>
      </w:numPr>
    </w:pPr>
  </w:style>
  <w:style w:type="paragraph" w:customStyle="1" w:styleId="unHeading3">
    <w:name w:val="unHeading3"/>
    <w:basedOn w:val="Heading3"/>
    <w:uiPriority w:val="8"/>
    <w:qFormat/>
    <w:rsid w:val="00825800"/>
    <w:pPr>
      <w:numPr>
        <w:ilvl w:val="0"/>
        <w:numId w:val="0"/>
      </w:numPr>
    </w:pPr>
  </w:style>
  <w:style w:type="paragraph" w:customStyle="1" w:styleId="Annexidentifier3numbered">
    <w:name w:val="Annex identifier 3 numbered"/>
    <w:basedOn w:val="unHeading3"/>
    <w:uiPriority w:val="11"/>
    <w:qFormat/>
    <w:rsid w:val="00825800"/>
    <w:pPr>
      <w:numPr>
        <w:ilvl w:val="2"/>
        <w:numId w:val="9"/>
      </w:numPr>
    </w:pPr>
  </w:style>
  <w:style w:type="paragraph" w:customStyle="1" w:styleId="AppendixHeading1">
    <w:name w:val="Appendix Heading 1"/>
    <w:basedOn w:val="unHeading1"/>
    <w:link w:val="AppendixHeading1Char"/>
    <w:uiPriority w:val="11"/>
    <w:qFormat/>
    <w:rsid w:val="00825800"/>
    <w:pPr>
      <w:numPr>
        <w:numId w:val="24"/>
      </w:numPr>
    </w:pPr>
  </w:style>
  <w:style w:type="character" w:customStyle="1" w:styleId="AppendixHeading1Char">
    <w:name w:val="Appendix Heading 1 Char"/>
    <w:basedOn w:val="DefaultParagraphFont"/>
    <w:link w:val="AppendixHeading1"/>
    <w:uiPriority w:val="11"/>
    <w:rsid w:val="00825800"/>
    <w:rPr>
      <w:rFonts w:asciiTheme="majorHAnsi" w:eastAsiaTheme="majorEastAsia" w:hAnsiTheme="majorHAnsi" w:cstheme="majorBidi"/>
      <w:b/>
      <w:color w:val="023E5C" w:themeColor="text2"/>
      <w:kern w:val="32"/>
      <w:sz w:val="48"/>
      <w:szCs w:val="32"/>
    </w:rPr>
  </w:style>
  <w:style w:type="paragraph" w:customStyle="1" w:styleId="AppendixA">
    <w:name w:val="Appendix A."/>
    <w:basedOn w:val="AppendixHeading1"/>
    <w:link w:val="AppendixAChar"/>
    <w:qFormat/>
    <w:rsid w:val="00825800"/>
    <w:pPr>
      <w:ind w:left="2275" w:hanging="2275"/>
    </w:pPr>
    <w:rPr>
      <w:rFonts w:ascii="Arial Bold" w:hAnsi="Arial Bold"/>
    </w:rPr>
  </w:style>
  <w:style w:type="character" w:customStyle="1" w:styleId="AppendixAChar">
    <w:name w:val="Appendix A. Char"/>
    <w:basedOn w:val="AppendixHeading1Char"/>
    <w:link w:val="AppendixA"/>
    <w:rsid w:val="00825800"/>
    <w:rPr>
      <w:rFonts w:ascii="Arial Bold" w:eastAsiaTheme="majorEastAsia" w:hAnsi="Arial Bold" w:cstheme="majorBidi"/>
      <w:b/>
      <w:color w:val="023E5C" w:themeColor="text2"/>
      <w:kern w:val="32"/>
      <w:sz w:val="48"/>
      <w:szCs w:val="32"/>
    </w:rPr>
  </w:style>
  <w:style w:type="paragraph" w:customStyle="1" w:styleId="AppendixHeading2">
    <w:name w:val="Appendix Heading 2"/>
    <w:basedOn w:val="unHeading2"/>
    <w:uiPriority w:val="11"/>
    <w:qFormat/>
    <w:rsid w:val="00825800"/>
    <w:pPr>
      <w:numPr>
        <w:ilvl w:val="1"/>
        <w:numId w:val="24"/>
      </w:numPr>
      <w:contextualSpacing w:val="0"/>
    </w:pPr>
  </w:style>
  <w:style w:type="paragraph" w:customStyle="1" w:styleId="AppendixHeading3">
    <w:name w:val="Appendix Heading 3"/>
    <w:basedOn w:val="unHeading3"/>
    <w:uiPriority w:val="11"/>
    <w:qFormat/>
    <w:rsid w:val="00825800"/>
    <w:pPr>
      <w:numPr>
        <w:ilvl w:val="2"/>
        <w:numId w:val="24"/>
      </w:numPr>
      <w:contextualSpacing w:val="0"/>
    </w:pPr>
  </w:style>
  <w:style w:type="paragraph" w:customStyle="1" w:styleId="AppendixHeading3normal">
    <w:name w:val="Appendix Heading 3 normal"/>
    <w:basedOn w:val="AppendixHeading3"/>
    <w:uiPriority w:val="11"/>
    <w:qFormat/>
    <w:rsid w:val="00825800"/>
    <w:pPr>
      <w:spacing w:before="120"/>
    </w:pPr>
    <w:rPr>
      <w:b w:val="0"/>
      <w:color w:val="000000" w:themeColor="text1"/>
      <w:sz w:val="20"/>
    </w:rPr>
  </w:style>
  <w:style w:type="paragraph" w:customStyle="1" w:styleId="unHeading4">
    <w:name w:val="unHeading4"/>
    <w:basedOn w:val="Heading4"/>
    <w:uiPriority w:val="8"/>
    <w:qFormat/>
    <w:rsid w:val="00825800"/>
    <w:pPr>
      <w:numPr>
        <w:ilvl w:val="0"/>
        <w:numId w:val="0"/>
      </w:numPr>
    </w:pPr>
  </w:style>
  <w:style w:type="paragraph" w:customStyle="1" w:styleId="AppendixHeading4">
    <w:name w:val="Appendix Heading 4"/>
    <w:basedOn w:val="unHeading4"/>
    <w:uiPriority w:val="11"/>
    <w:qFormat/>
    <w:rsid w:val="00825800"/>
    <w:pPr>
      <w:numPr>
        <w:ilvl w:val="3"/>
        <w:numId w:val="24"/>
      </w:numPr>
      <w:contextualSpacing w:val="0"/>
    </w:pPr>
  </w:style>
  <w:style w:type="paragraph" w:customStyle="1" w:styleId="Appendixheading4normal">
    <w:name w:val="Appendix heading 4 normal"/>
    <w:basedOn w:val="AppendixHeading4"/>
    <w:uiPriority w:val="11"/>
    <w:qFormat/>
    <w:rsid w:val="00825800"/>
    <w:pPr>
      <w:spacing w:before="120"/>
    </w:pPr>
    <w:rPr>
      <w:b w:val="0"/>
      <w:color w:val="000000" w:themeColor="text1"/>
      <w:sz w:val="20"/>
    </w:rPr>
  </w:style>
  <w:style w:type="numbering" w:customStyle="1" w:styleId="AppendixList">
    <w:name w:val="Appendix List"/>
    <w:uiPriority w:val="99"/>
    <w:rsid w:val="00825800"/>
    <w:pPr>
      <w:numPr>
        <w:numId w:val="29"/>
      </w:numPr>
    </w:pPr>
  </w:style>
  <w:style w:type="character" w:customStyle="1" w:styleId="Authorexampletext">
    <w:name w:val="Author example text"/>
    <w:basedOn w:val="DefaultParagraphFont"/>
    <w:uiPriority w:val="2"/>
    <w:qFormat/>
    <w:rsid w:val="00825800"/>
    <w:rPr>
      <w:color w:val="0080A2" w:themeColor="accent2"/>
    </w:rPr>
  </w:style>
  <w:style w:type="character" w:customStyle="1" w:styleId="Authorinstruction">
    <w:name w:val="Author instruction"/>
    <w:uiPriority w:val="1"/>
    <w:qFormat/>
    <w:rsid w:val="00825800"/>
    <w:rPr>
      <w:color w:val="FF0000"/>
    </w:rPr>
  </w:style>
  <w:style w:type="character" w:customStyle="1" w:styleId="AUTHORTOREVIEW">
    <w:name w:val="AUTHOR TO REVIEW"/>
    <w:basedOn w:val="DefaultParagraphFont"/>
    <w:uiPriority w:val="2"/>
    <w:qFormat/>
    <w:rsid w:val="00825800"/>
    <w:rPr>
      <w:bdr w:val="none" w:sz="0" w:space="0" w:color="auto"/>
      <w:shd w:val="clear" w:color="auto" w:fill="FFFF00"/>
    </w:rPr>
  </w:style>
  <w:style w:type="paragraph" w:customStyle="1" w:styleId="blockquote">
    <w:name w:val="block quote"/>
    <w:basedOn w:val="Normal"/>
    <w:next w:val="Normal"/>
    <w:uiPriority w:val="19"/>
    <w:rsid w:val="00825800"/>
    <w:pPr>
      <w:ind w:left="851" w:right="851"/>
    </w:pPr>
    <w:rPr>
      <w:iCs/>
    </w:rPr>
  </w:style>
  <w:style w:type="character" w:customStyle="1" w:styleId="bold">
    <w:name w:val="bold"/>
    <w:basedOn w:val="DefaultParagraphFont"/>
    <w:uiPriority w:val="1"/>
    <w:qFormat/>
    <w:rsid w:val="00825800"/>
    <w:rPr>
      <w:b/>
      <w:bCs/>
      <w:color w:val="auto"/>
    </w:rPr>
  </w:style>
  <w:style w:type="character" w:customStyle="1" w:styleId="Changeshading">
    <w:name w:val="Change shading"/>
    <w:basedOn w:val="DefaultParagraphFont"/>
    <w:uiPriority w:val="2"/>
    <w:qFormat/>
    <w:rsid w:val="00825800"/>
    <w:rPr>
      <w:bdr w:val="none" w:sz="0" w:space="0" w:color="auto"/>
      <w:shd w:val="clear" w:color="auto" w:fill="D9D9D9" w:themeFill="background1" w:themeFillShade="D9"/>
    </w:rPr>
  </w:style>
  <w:style w:type="paragraph" w:customStyle="1" w:styleId="Heading2normal">
    <w:name w:val="Heading 2 normal"/>
    <w:basedOn w:val="Heading2"/>
    <w:uiPriority w:val="9"/>
    <w:qFormat/>
    <w:rsid w:val="00825800"/>
    <w:pPr>
      <w:spacing w:before="120"/>
    </w:pPr>
    <w:rPr>
      <w:b w:val="0"/>
      <w:color w:val="000000" w:themeColor="text1"/>
      <w:sz w:val="20"/>
    </w:rPr>
  </w:style>
  <w:style w:type="paragraph" w:customStyle="1" w:styleId="Heading3normal">
    <w:name w:val="Heading 3 normal"/>
    <w:basedOn w:val="Heading3"/>
    <w:uiPriority w:val="9"/>
    <w:qFormat/>
    <w:rsid w:val="00825800"/>
    <w:pPr>
      <w:spacing w:before="120"/>
      <w:contextualSpacing w:val="0"/>
    </w:pPr>
    <w:rPr>
      <w:b w:val="0"/>
      <w:color w:val="000000" w:themeColor="text1"/>
      <w:sz w:val="20"/>
    </w:rPr>
  </w:style>
  <w:style w:type="paragraph" w:customStyle="1" w:styleId="Heading4normal">
    <w:name w:val="Heading 4 normal"/>
    <w:basedOn w:val="Heading4"/>
    <w:uiPriority w:val="9"/>
    <w:qFormat/>
    <w:rsid w:val="00825800"/>
    <w:pPr>
      <w:spacing w:before="120"/>
      <w:contextualSpacing w:val="0"/>
    </w:pPr>
    <w:rPr>
      <w:b w:val="0"/>
      <w:color w:val="000000" w:themeColor="text1"/>
      <w:sz w:val="20"/>
    </w:rPr>
  </w:style>
  <w:style w:type="paragraph" w:customStyle="1" w:styleId="Imagesourcecaption">
    <w:name w:val="Image source caption"/>
    <w:basedOn w:val="Caption"/>
    <w:uiPriority w:val="20"/>
    <w:qFormat/>
    <w:rsid w:val="00825800"/>
    <w:pPr>
      <w:spacing w:after="240"/>
    </w:pPr>
    <w:rPr>
      <w:color w:val="000000" w:themeColor="text1"/>
      <w:sz w:val="16"/>
    </w:rPr>
  </w:style>
  <w:style w:type="character" w:customStyle="1" w:styleId="italics">
    <w:name w:val="italics"/>
    <w:basedOn w:val="DefaultParagraphFont"/>
    <w:uiPriority w:val="1"/>
    <w:qFormat/>
    <w:rsid w:val="00825800"/>
    <w:rPr>
      <w:i/>
      <w:iCs/>
    </w:rPr>
  </w:style>
  <w:style w:type="paragraph" w:styleId="ListContinue">
    <w:name w:val="List Continue"/>
    <w:basedOn w:val="Normal"/>
    <w:uiPriority w:val="99"/>
    <w:unhideWhenUsed/>
    <w:rsid w:val="00825800"/>
    <w:pPr>
      <w:ind w:left="284"/>
    </w:pPr>
  </w:style>
  <w:style w:type="paragraph" w:styleId="ListContinue2">
    <w:name w:val="List Continue 2"/>
    <w:basedOn w:val="Normal"/>
    <w:uiPriority w:val="99"/>
    <w:unhideWhenUsed/>
    <w:rsid w:val="00825800"/>
    <w:pPr>
      <w:ind w:left="567"/>
    </w:pPr>
  </w:style>
  <w:style w:type="paragraph" w:styleId="ListContinue3">
    <w:name w:val="List Continue 3"/>
    <w:basedOn w:val="Normal"/>
    <w:uiPriority w:val="99"/>
    <w:unhideWhenUsed/>
    <w:rsid w:val="00825800"/>
    <w:pPr>
      <w:ind w:left="851"/>
    </w:pPr>
  </w:style>
  <w:style w:type="paragraph" w:styleId="ListContinue4">
    <w:name w:val="List Continue 4"/>
    <w:basedOn w:val="Normal"/>
    <w:uiPriority w:val="99"/>
    <w:semiHidden/>
    <w:unhideWhenUsed/>
    <w:rsid w:val="00825800"/>
    <w:pPr>
      <w:ind w:left="1134"/>
    </w:pPr>
  </w:style>
  <w:style w:type="paragraph" w:styleId="ListContinue5">
    <w:name w:val="List Continue 5"/>
    <w:basedOn w:val="Normal"/>
    <w:uiPriority w:val="99"/>
    <w:unhideWhenUsed/>
    <w:rsid w:val="00825800"/>
    <w:pPr>
      <w:ind w:left="1418"/>
    </w:pPr>
  </w:style>
  <w:style w:type="paragraph" w:styleId="ListNumber">
    <w:name w:val="List Number"/>
    <w:basedOn w:val="Normal"/>
    <w:uiPriority w:val="4"/>
    <w:unhideWhenUsed/>
    <w:qFormat/>
    <w:rsid w:val="00825800"/>
    <w:pPr>
      <w:numPr>
        <w:numId w:val="22"/>
      </w:numPr>
    </w:pPr>
    <w:rPr>
      <w:vanish/>
      <w:color w:val="787878" w:themeColor="background2" w:themeShade="80"/>
    </w:rPr>
  </w:style>
  <w:style w:type="paragraph" w:styleId="ListNumber3">
    <w:name w:val="List Number 3"/>
    <w:basedOn w:val="Normal"/>
    <w:uiPriority w:val="4"/>
    <w:unhideWhenUsed/>
    <w:qFormat/>
    <w:rsid w:val="00825800"/>
    <w:pPr>
      <w:numPr>
        <w:ilvl w:val="2"/>
        <w:numId w:val="22"/>
      </w:numPr>
      <w:ind w:left="851"/>
    </w:pPr>
  </w:style>
  <w:style w:type="paragraph" w:styleId="ListNumber4">
    <w:name w:val="List Number 4"/>
    <w:basedOn w:val="Normal"/>
    <w:uiPriority w:val="99"/>
    <w:unhideWhenUsed/>
    <w:rsid w:val="00825800"/>
    <w:pPr>
      <w:numPr>
        <w:ilvl w:val="3"/>
        <w:numId w:val="22"/>
      </w:numPr>
      <w:ind w:left="1135"/>
    </w:pPr>
  </w:style>
  <w:style w:type="paragraph" w:styleId="ListNumber5">
    <w:name w:val="List Number 5"/>
    <w:basedOn w:val="Normal"/>
    <w:uiPriority w:val="99"/>
    <w:unhideWhenUsed/>
    <w:rsid w:val="00825800"/>
    <w:pPr>
      <w:numPr>
        <w:ilvl w:val="4"/>
        <w:numId w:val="22"/>
      </w:numPr>
      <w:ind w:left="1418"/>
    </w:pPr>
  </w:style>
  <w:style w:type="character" w:customStyle="1" w:styleId="ListParagraphChar">
    <w:name w:val="List Paragraph Char"/>
    <w:link w:val="ListParagraph"/>
    <w:uiPriority w:val="34"/>
    <w:locked/>
    <w:rsid w:val="00825800"/>
    <w:rPr>
      <w:rFonts w:ascii="Arial" w:hAnsi="Arial"/>
      <w:color w:val="auto"/>
      <w:kern w:val="2"/>
      <w14:ligatures w14:val="standardContextual"/>
    </w:rPr>
  </w:style>
  <w:style w:type="table" w:customStyle="1" w:styleId="ManualTable1">
    <w:name w:val="Manual Table1"/>
    <w:basedOn w:val="TableNormal"/>
    <w:uiPriority w:val="99"/>
    <w:rsid w:val="00825800"/>
    <w:pPr>
      <w:spacing w:before="60" w:after="6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wordWrap/>
        <w:spacing w:beforeLines="0" w:before="120" w:beforeAutospacing="0" w:afterLines="0" w:after="120" w:afterAutospacing="0"/>
        <w:contextualSpacing w:val="0"/>
      </w:pPr>
      <w:rPr>
        <w:rFonts w:ascii="Arial" w:hAnsi="Arial"/>
        <w:b/>
        <w:color w:val="FFFFFF" w:themeColor="background1"/>
        <w:sz w:val="20"/>
      </w:rPr>
      <w:tblPr/>
      <w:tcPr>
        <w:shd w:val="clear" w:color="auto" w:fill="0080A2" w:themeFill="accent2"/>
      </w:tcPr>
    </w:tblStylePr>
  </w:style>
  <w:style w:type="character" w:customStyle="1" w:styleId="NoSpacingChar">
    <w:name w:val="No Spacing Char"/>
    <w:basedOn w:val="DefaultParagraphFont"/>
    <w:link w:val="NoSpacing"/>
    <w:uiPriority w:val="1"/>
    <w:rsid w:val="00825800"/>
  </w:style>
  <w:style w:type="paragraph" w:customStyle="1" w:styleId="normalafterlisttable">
    <w:name w:val="normal after list/table"/>
    <w:basedOn w:val="Normal"/>
    <w:uiPriority w:val="19"/>
    <w:qFormat/>
    <w:rsid w:val="00825800"/>
    <w:pPr>
      <w:spacing w:before="240"/>
    </w:pPr>
  </w:style>
  <w:style w:type="paragraph" w:customStyle="1" w:styleId="normalcentred">
    <w:name w:val="normal centred"/>
    <w:basedOn w:val="Normal"/>
    <w:uiPriority w:val="19"/>
    <w:qFormat/>
    <w:rsid w:val="00825800"/>
    <w:pPr>
      <w:jc w:val="center"/>
    </w:pPr>
  </w:style>
  <w:style w:type="paragraph" w:styleId="NormalIndent">
    <w:name w:val="Normal Indent"/>
    <w:basedOn w:val="Normal"/>
    <w:uiPriority w:val="99"/>
    <w:semiHidden/>
    <w:unhideWhenUsed/>
    <w:rsid w:val="00825800"/>
    <w:pPr>
      <w:ind w:left="284"/>
    </w:pPr>
  </w:style>
  <w:style w:type="paragraph" w:customStyle="1" w:styleId="Note">
    <w:name w:val="Note"/>
    <w:basedOn w:val="NotesBoxTextHanging"/>
    <w:link w:val="NoteChar1"/>
    <w:qFormat/>
    <w:rsid w:val="00825800"/>
  </w:style>
  <w:style w:type="paragraph" w:customStyle="1" w:styleId="Note2">
    <w:name w:val="Note2"/>
    <w:basedOn w:val="Note"/>
    <w:uiPriority w:val="19"/>
    <w:qFormat/>
    <w:rsid w:val="00825800"/>
    <w:pPr>
      <w:ind w:left="1418" w:hanging="851"/>
    </w:pPr>
  </w:style>
  <w:style w:type="paragraph" w:customStyle="1" w:styleId="Note3">
    <w:name w:val="Note3"/>
    <w:basedOn w:val="Note2"/>
    <w:uiPriority w:val="19"/>
    <w:qFormat/>
    <w:rsid w:val="00825800"/>
    <w:pPr>
      <w:ind w:left="1702"/>
    </w:pPr>
    <w:rPr>
      <w:bCs/>
    </w:rPr>
  </w:style>
  <w:style w:type="paragraph" w:styleId="Salutation">
    <w:name w:val="Salutation"/>
    <w:next w:val="Signature"/>
    <w:link w:val="SalutationChar"/>
    <w:uiPriority w:val="99"/>
    <w:semiHidden/>
    <w:rsid w:val="00825800"/>
    <w:pPr>
      <w:spacing w:after="60" w:line="264" w:lineRule="auto"/>
    </w:pPr>
    <w:rPr>
      <w:rFonts w:ascii="Arial" w:eastAsiaTheme="minorEastAsia" w:hAnsi="Arial"/>
      <w:color w:val="auto"/>
      <w:sz w:val="22"/>
      <w:szCs w:val="22"/>
      <w:lang w:eastAsia="en-AU"/>
    </w:rPr>
  </w:style>
  <w:style w:type="character" w:customStyle="1" w:styleId="SalutationChar">
    <w:name w:val="Salutation Char"/>
    <w:basedOn w:val="DefaultParagraphFont"/>
    <w:link w:val="Salutation"/>
    <w:uiPriority w:val="99"/>
    <w:semiHidden/>
    <w:rsid w:val="00825800"/>
    <w:rPr>
      <w:rFonts w:ascii="Arial" w:eastAsiaTheme="minorEastAsia" w:hAnsi="Arial"/>
      <w:color w:val="auto"/>
      <w:sz w:val="22"/>
      <w:szCs w:val="22"/>
      <w:lang w:eastAsia="en-AU"/>
    </w:rPr>
  </w:style>
  <w:style w:type="paragraph" w:styleId="Signature">
    <w:name w:val="Signature"/>
    <w:basedOn w:val="Normal"/>
    <w:link w:val="SignatureChar"/>
    <w:uiPriority w:val="99"/>
    <w:semiHidden/>
    <w:rsid w:val="00825800"/>
    <w:pPr>
      <w:suppressAutoHyphens w:val="0"/>
      <w:spacing w:before="0" w:after="0"/>
    </w:pPr>
    <w:rPr>
      <w:rFonts w:eastAsiaTheme="minorEastAsia"/>
      <w:sz w:val="22"/>
      <w:szCs w:val="22"/>
      <w:lang w:eastAsia="en-AU"/>
    </w:rPr>
  </w:style>
  <w:style w:type="character" w:customStyle="1" w:styleId="SignatureChar">
    <w:name w:val="Signature Char"/>
    <w:basedOn w:val="DefaultParagraphFont"/>
    <w:link w:val="Signature"/>
    <w:uiPriority w:val="99"/>
    <w:semiHidden/>
    <w:rsid w:val="00825800"/>
    <w:rPr>
      <w:rFonts w:ascii="Arial" w:eastAsiaTheme="minorEastAsia" w:hAnsi="Arial"/>
      <w:color w:val="auto"/>
      <w:kern w:val="2"/>
      <w:sz w:val="22"/>
      <w:szCs w:val="22"/>
      <w:lang w:eastAsia="en-AU"/>
      <w14:ligatures w14:val="standardContextual"/>
    </w:rPr>
  </w:style>
  <w:style w:type="table" w:customStyle="1" w:styleId="SD-reference">
    <w:name w:val="SD - reference"/>
    <w:basedOn w:val="TableNormal"/>
    <w:uiPriority w:val="99"/>
    <w:rsid w:val="00825800"/>
    <w:pPr>
      <w:spacing w:after="0"/>
    </w:pPr>
    <w:rPr>
      <w:rFonts w:ascii="Arial" w:hAnsi="Arial"/>
    </w:rPr>
    <w:tblPr>
      <w:tblBorders>
        <w:top w:val="single" w:sz="4" w:space="0" w:color="13B5EA" w:themeColor="accent1"/>
        <w:left w:val="single" w:sz="4" w:space="0" w:color="13B5EA" w:themeColor="accent1"/>
        <w:bottom w:val="single" w:sz="4" w:space="0" w:color="13B5EA" w:themeColor="accent1"/>
        <w:right w:val="single" w:sz="4" w:space="0" w:color="13B5EA" w:themeColor="accent1"/>
      </w:tblBorders>
      <w:tblCellMar>
        <w:top w:w="113" w:type="dxa"/>
        <w:left w:w="284" w:type="dxa"/>
        <w:bottom w:w="170" w:type="dxa"/>
        <w:right w:w="284" w:type="dxa"/>
      </w:tblCellMar>
    </w:tblPr>
    <w:tcPr>
      <w:shd w:val="clear" w:color="auto" w:fill="auto"/>
    </w:tcPr>
  </w:style>
  <w:style w:type="table" w:customStyle="1" w:styleId="SDadvisory">
    <w:name w:val="SD advisory"/>
    <w:basedOn w:val="TableNormal"/>
    <w:uiPriority w:val="99"/>
    <w:rsid w:val="00825800"/>
    <w:pPr>
      <w:spacing w:after="0"/>
    </w:pPr>
    <w:rPr>
      <w:rFonts w:ascii="Arial" w:hAnsi="Arial"/>
    </w:rPr>
    <w:tblPr>
      <w:tblBorders>
        <w:top w:val="single" w:sz="4" w:space="0" w:color="0080A2" w:themeColor="accent2"/>
        <w:left w:val="single" w:sz="4" w:space="0" w:color="0080A2" w:themeColor="accent2"/>
        <w:bottom w:val="single" w:sz="4" w:space="0" w:color="0080A2" w:themeColor="accent2"/>
        <w:right w:val="single" w:sz="4" w:space="0" w:color="0080A2" w:themeColor="accent2"/>
      </w:tblBorders>
      <w:tblCellMar>
        <w:top w:w="57" w:type="dxa"/>
        <w:left w:w="284" w:type="dxa"/>
        <w:bottom w:w="170" w:type="dxa"/>
        <w:right w:w="284" w:type="dxa"/>
      </w:tblCellMar>
    </w:tblPr>
    <w:tcPr>
      <w:shd w:val="clear" w:color="auto" w:fill="CFF0FB" w:themeFill="accent1" w:themeFillTint="33"/>
    </w:tcPr>
  </w:style>
  <w:style w:type="numbering" w:customStyle="1" w:styleId="SDbulletlist">
    <w:name w:val="SD bullet list"/>
    <w:uiPriority w:val="99"/>
    <w:rsid w:val="00825800"/>
    <w:pPr>
      <w:numPr>
        <w:numId w:val="7"/>
      </w:numPr>
    </w:pPr>
  </w:style>
  <w:style w:type="numbering" w:customStyle="1" w:styleId="SDtablelist">
    <w:name w:val="SD table list"/>
    <w:uiPriority w:val="99"/>
    <w:rsid w:val="00825800"/>
    <w:pPr>
      <w:numPr>
        <w:numId w:val="17"/>
      </w:numPr>
    </w:pPr>
  </w:style>
  <w:style w:type="paragraph" w:customStyle="1" w:styleId="Tabletext">
    <w:name w:val="Table text"/>
    <w:basedOn w:val="Normal"/>
    <w:qFormat/>
    <w:rsid w:val="00825800"/>
    <w:pPr>
      <w:spacing w:before="0" w:after="0"/>
    </w:pPr>
    <w:rPr>
      <w:rFonts w:ascii="Arial" w:eastAsia="Times New Roman" w:hAnsi="Arial" w:cs="Arial"/>
      <w:color w:val="000000"/>
    </w:rPr>
  </w:style>
  <w:style w:type="paragraph" w:customStyle="1" w:styleId="Tablebullet">
    <w:name w:val="Table bullet"/>
    <w:basedOn w:val="Tabletext"/>
    <w:qFormat/>
    <w:rsid w:val="00825800"/>
    <w:pPr>
      <w:numPr>
        <w:numId w:val="18"/>
      </w:numPr>
    </w:pPr>
  </w:style>
  <w:style w:type="paragraph" w:customStyle="1" w:styleId="Tablebullet20">
    <w:name w:val="Table bullet 2"/>
    <w:basedOn w:val="Tablebullet"/>
    <w:uiPriority w:val="4"/>
    <w:qFormat/>
    <w:rsid w:val="00825800"/>
    <w:pPr>
      <w:numPr>
        <w:numId w:val="27"/>
      </w:numPr>
      <w:ind w:left="709" w:hanging="425"/>
    </w:pPr>
    <w:rPr>
      <w:color w:val="auto"/>
    </w:rPr>
  </w:style>
  <w:style w:type="paragraph" w:customStyle="1" w:styleId="Tablebullet2">
    <w:name w:val="Table bullet2"/>
    <w:basedOn w:val="Tablebullet"/>
    <w:uiPriority w:val="29"/>
    <w:semiHidden/>
    <w:unhideWhenUsed/>
    <w:qFormat/>
    <w:rsid w:val="00825800"/>
    <w:pPr>
      <w:numPr>
        <w:ilvl w:val="1"/>
      </w:numPr>
    </w:pPr>
  </w:style>
  <w:style w:type="paragraph" w:customStyle="1" w:styleId="TableHeader">
    <w:name w:val="Table Header"/>
    <w:rsid w:val="00825800"/>
    <w:pPr>
      <w:spacing w:before="60" w:after="60" w:line="264" w:lineRule="auto"/>
    </w:pPr>
    <w:rPr>
      <w:rFonts w:ascii="Arial" w:eastAsiaTheme="minorEastAsia" w:hAnsi="Arial"/>
      <w:b/>
      <w:color w:val="auto"/>
      <w:sz w:val="22"/>
      <w:szCs w:val="22"/>
      <w:lang w:eastAsia="en-AU"/>
    </w:rPr>
  </w:style>
  <w:style w:type="numbering" w:customStyle="1" w:styleId="TablelistAC">
    <w:name w:val="Table list AC"/>
    <w:uiPriority w:val="99"/>
    <w:rsid w:val="00825800"/>
    <w:pPr>
      <w:numPr>
        <w:numId w:val="30"/>
      </w:numPr>
    </w:pPr>
  </w:style>
  <w:style w:type="paragraph" w:customStyle="1" w:styleId="tablelistAC1">
    <w:name w:val="table list AC1"/>
    <w:basedOn w:val="Tabletext"/>
    <w:uiPriority w:val="29"/>
    <w:rsid w:val="00825800"/>
    <w:pPr>
      <w:numPr>
        <w:numId w:val="25"/>
      </w:numPr>
    </w:pPr>
    <w:rPr>
      <w:color w:val="808080" w:themeColor="background1" w:themeShade="80"/>
    </w:rPr>
  </w:style>
  <w:style w:type="paragraph" w:customStyle="1" w:styleId="tablelistAC2">
    <w:name w:val="table list AC2"/>
    <w:basedOn w:val="tablelistAC1"/>
    <w:uiPriority w:val="29"/>
    <w:qFormat/>
    <w:rsid w:val="00825800"/>
    <w:pPr>
      <w:numPr>
        <w:ilvl w:val="1"/>
      </w:numPr>
    </w:pPr>
    <w:rPr>
      <w:color w:val="000000" w:themeColor="text1"/>
    </w:rPr>
  </w:style>
  <w:style w:type="paragraph" w:customStyle="1" w:styleId="tablelistAC3">
    <w:name w:val="table list AC3"/>
    <w:basedOn w:val="tablelistAC2"/>
    <w:uiPriority w:val="29"/>
    <w:rsid w:val="00825800"/>
    <w:pPr>
      <w:numPr>
        <w:ilvl w:val="2"/>
      </w:numPr>
    </w:pPr>
  </w:style>
  <w:style w:type="paragraph" w:customStyle="1" w:styleId="tablelistAC4">
    <w:name w:val="table list AC4"/>
    <w:basedOn w:val="tablelistAC3"/>
    <w:uiPriority w:val="29"/>
    <w:rsid w:val="00825800"/>
    <w:pPr>
      <w:numPr>
        <w:ilvl w:val="3"/>
      </w:numPr>
    </w:pPr>
  </w:style>
  <w:style w:type="paragraph" w:customStyle="1" w:styleId="Tabletextcentred">
    <w:name w:val="Table text centred"/>
    <w:basedOn w:val="Tabletext"/>
    <w:uiPriority w:val="29"/>
    <w:rsid w:val="00825800"/>
    <w:pPr>
      <w:jc w:val="center"/>
    </w:pPr>
  </w:style>
  <w:style w:type="character" w:customStyle="1" w:styleId="underline">
    <w:name w:val="underline"/>
    <w:basedOn w:val="DefaultParagraphFont"/>
    <w:uiPriority w:val="2"/>
    <w:rsid w:val="00825800"/>
    <w:rPr>
      <w:u w:val="single"/>
    </w:rPr>
  </w:style>
  <w:style w:type="paragraph" w:customStyle="1" w:styleId="unHeading5">
    <w:name w:val="unHeading5"/>
    <w:basedOn w:val="Heading5"/>
    <w:uiPriority w:val="8"/>
    <w:rsid w:val="00825800"/>
    <w:pPr>
      <w:numPr>
        <w:ilvl w:val="0"/>
        <w:numId w:val="0"/>
      </w:numPr>
    </w:pPr>
    <w:rPr>
      <w:sz w:val="20"/>
    </w:rPr>
  </w:style>
  <w:style w:type="character" w:styleId="UnresolvedMention">
    <w:name w:val="Unresolved Mention"/>
    <w:basedOn w:val="DefaultParagraphFont"/>
    <w:uiPriority w:val="99"/>
    <w:semiHidden/>
    <w:unhideWhenUsed/>
    <w:rsid w:val="00825800"/>
    <w:rPr>
      <w:color w:val="605E5C"/>
      <w:shd w:val="clear" w:color="auto" w:fill="E1DFDD"/>
    </w:rPr>
  </w:style>
  <w:style w:type="paragraph" w:customStyle="1" w:styleId="Footer-section2">
    <w:name w:val="Footer - section 2"/>
    <w:basedOn w:val="Footer"/>
    <w:uiPriority w:val="19"/>
    <w:rsid w:val="00825800"/>
    <w:pPr>
      <w:pBdr>
        <w:top w:val="single" w:sz="6" w:space="4" w:color="000000" w:themeColor="text1"/>
      </w:pBdr>
      <w:spacing w:before="120" w:after="120"/>
    </w:pPr>
  </w:style>
  <w:style w:type="numbering" w:customStyle="1" w:styleId="ACListaiA1">
    <w:name w:val="AC List a i A 1"/>
    <w:uiPriority w:val="99"/>
    <w:rsid w:val="00825800"/>
    <w:pPr>
      <w:numPr>
        <w:numId w:val="21"/>
      </w:numPr>
    </w:pPr>
  </w:style>
  <w:style w:type="numbering" w:customStyle="1" w:styleId="NPRMListaiA1">
    <w:name w:val="NPRM List a i A 1"/>
    <w:uiPriority w:val="99"/>
    <w:rsid w:val="00825800"/>
    <w:pPr>
      <w:numPr>
        <w:numId w:val="28"/>
      </w:numPr>
    </w:pPr>
  </w:style>
  <w:style w:type="table" w:customStyle="1" w:styleId="SD-generalcontent">
    <w:name w:val="SD - general content"/>
    <w:basedOn w:val="TableNormal"/>
    <w:uiPriority w:val="99"/>
    <w:rsid w:val="00825800"/>
    <w:pPr>
      <w:spacing w:before="0" w:after="0"/>
    </w:pPr>
    <w:rPr>
      <w:rFonts w:ascii="Arial" w:eastAsia="Calibri" w:hAnsi="Arial" w:cs="Times New Roman"/>
    </w:rPr>
    <w:tblPr>
      <w:tblStyleRowBandSize w:val="1"/>
      <w:tblStyleColBandSize w:val="1"/>
      <w:tblBorders>
        <w:top w:val="single" w:sz="4" w:space="0" w:color="0080A2"/>
        <w:bottom w:val="single" w:sz="4" w:space="0" w:color="0080A2"/>
        <w:insideH w:val="single" w:sz="4" w:space="0" w:color="0080A2"/>
      </w:tblBorders>
      <w:tblCellMar>
        <w:top w:w="85" w:type="dxa"/>
        <w:left w:w="57" w:type="dxa"/>
        <w:bottom w:w="85" w:type="dxa"/>
        <w:right w:w="57" w:type="dxa"/>
      </w:tblCellMar>
    </w:tblPr>
    <w:tcPr>
      <w:shd w:val="clear" w:color="auto" w:fill="auto"/>
    </w:tcPr>
    <w:tblStylePr w:type="firstRow">
      <w:pPr>
        <w:wordWrap/>
        <w:jc w:val="left"/>
      </w:pPr>
      <w:rPr>
        <w:rFonts w:ascii="Arial" w:hAnsi="Arial"/>
        <w:b/>
        <w:color w:val="FFFFFF"/>
        <w:sz w:val="20"/>
      </w:rPr>
      <w:tblPr/>
      <w:tcPr>
        <w:tcBorders>
          <w:top w:val="nil"/>
          <w:left w:val="nil"/>
          <w:bottom w:val="nil"/>
          <w:right w:val="nil"/>
          <w:insideH w:val="single" w:sz="4" w:space="0" w:color="FFFFFF" w:themeColor="background1"/>
          <w:insideV w:val="single" w:sz="4" w:space="0" w:color="FFFFFF" w:themeColor="background1"/>
          <w:tl2br w:val="nil"/>
          <w:tr2bl w:val="nil"/>
        </w:tcBorders>
        <w:shd w:val="clear" w:color="auto" w:fill="0080A2"/>
      </w:tcPr>
    </w:tblStylePr>
    <w:tblStylePr w:type="lastRow">
      <w:tblPr/>
      <w:tcPr>
        <w:shd w:val="clear" w:color="auto" w:fill="EBF6FC"/>
      </w:tcPr>
    </w:tblStylePr>
    <w:tblStylePr w:type="firstCol">
      <w:rPr>
        <w:b/>
      </w:rPr>
    </w:tblStylePr>
    <w:tblStylePr w:type="lastCol">
      <w:pPr>
        <w:jc w:val="right"/>
      </w:pPr>
    </w:tblStylePr>
    <w:tblStylePr w:type="band1Vert">
      <w:tblPr/>
      <w:tcPr>
        <w:shd w:val="clear" w:color="auto" w:fill="F0F0F0"/>
      </w:tcPr>
    </w:tblStylePr>
    <w:tblStylePr w:type="band1Horz">
      <w:tblPr/>
      <w:tcPr>
        <w:shd w:val="clear" w:color="auto" w:fill="F0F0F0"/>
      </w:tcPr>
    </w:tblStylePr>
  </w:style>
  <w:style w:type="character" w:customStyle="1" w:styleId="DRAFT">
    <w:name w:val="DRAFT"/>
    <w:basedOn w:val="DefaultParagraphFont"/>
    <w:uiPriority w:val="2"/>
    <w:qFormat/>
    <w:rsid w:val="00825800"/>
    <w:rPr>
      <w:color w:val="FF0000"/>
    </w:rPr>
  </w:style>
  <w:style w:type="table" w:customStyle="1" w:styleId="Table-SD">
    <w:name w:val="Table - SD"/>
    <w:basedOn w:val="TableNormal"/>
    <w:uiPriority w:val="99"/>
    <w:rsid w:val="00825800"/>
    <w:pPr>
      <w:spacing w:before="0" w:after="0"/>
    </w:pPr>
    <w:rPr>
      <w:rFonts w:ascii="Arial" w:eastAsia="Times New Roman" w:hAnsi="Arial" w:cs="Times New Roman"/>
      <w:lang w:eastAsia="en-AU"/>
    </w:rPr>
    <w:tblPr>
      <w:tblStyleRowBandSize w:val="1"/>
      <w:tblStyleColBandSize w:val="1"/>
      <w:tblBorders>
        <w:bottom w:val="single" w:sz="4" w:space="0" w:color="0080A2" w:themeColor="accent2"/>
        <w:insideH w:val="single" w:sz="4" w:space="0" w:color="0080A2" w:themeColor="accent2"/>
      </w:tblBorders>
      <w:tblCellMar>
        <w:top w:w="85" w:type="dxa"/>
        <w:left w:w="57" w:type="dxa"/>
        <w:bottom w:w="85" w:type="dxa"/>
        <w:right w:w="57" w:type="dxa"/>
      </w:tblCellMar>
    </w:tblPr>
    <w:tblStylePr w:type="firstRow">
      <w:rPr>
        <w:b/>
        <w:color w:val="FFFFFF"/>
      </w:rPr>
      <w:tblPr/>
      <w:tcPr>
        <w:tcBorders>
          <w:top w:val="nil"/>
          <w:left w:val="nil"/>
          <w:bottom w:val="nil"/>
          <w:right w:val="nil"/>
          <w:insideH w:val="nil"/>
          <w:insideV w:val="nil"/>
          <w:tl2br w:val="nil"/>
          <w:tr2bl w:val="nil"/>
        </w:tcBorders>
        <w:shd w:val="clear" w:color="auto" w:fill="0080A2" w:themeFill="accent2"/>
      </w:tcPr>
    </w:tblStylePr>
    <w:tblStylePr w:type="lastRow">
      <w:tblPr/>
      <w:tcPr>
        <w:shd w:val="clear" w:color="auto" w:fill="EBF6FC"/>
      </w:tcPr>
    </w:tblStylePr>
    <w:tblStylePr w:type="firstCol">
      <w:rPr>
        <w:b/>
      </w:rPr>
    </w:tblStylePr>
    <w:tblStylePr w:type="lastCol">
      <w:pPr>
        <w:jc w:val="right"/>
      </w:pPr>
    </w:tblStylePr>
    <w:tblStylePr w:type="band1Vert">
      <w:tblPr/>
      <w:tcPr>
        <w:shd w:val="clear" w:color="auto" w:fill="F0F0F0"/>
      </w:tcPr>
    </w:tblStylePr>
    <w:tblStylePr w:type="band1Horz">
      <w:tblPr/>
      <w:tcPr>
        <w:shd w:val="clear" w:color="auto" w:fill="F0F0F0"/>
      </w:tcPr>
    </w:tblStylePr>
  </w:style>
  <w:style w:type="numbering" w:customStyle="1" w:styleId="TableBullets">
    <w:name w:val="Table Bullets"/>
    <w:uiPriority w:val="99"/>
    <w:rsid w:val="00825800"/>
    <w:pPr>
      <w:numPr>
        <w:numId w:val="18"/>
      </w:numPr>
    </w:pPr>
  </w:style>
  <w:style w:type="table" w:customStyle="1" w:styleId="SD-MOStable">
    <w:name w:val="SD - MOS table"/>
    <w:basedOn w:val="TableNormal"/>
    <w:uiPriority w:val="99"/>
    <w:rsid w:val="00825800"/>
    <w:pPr>
      <w:spacing w:before="0" w:after="0"/>
    </w:pPr>
    <w:rPr>
      <w:rFonts w:ascii="Arial" w:hAnsi="Arial"/>
    </w:rPr>
    <w:tblPr>
      <w:tblStyleRowBandSize w:val="1"/>
      <w:tblStyleColBandSize w:val="1"/>
      <w:tblBorders>
        <w:top w:val="single" w:sz="4" w:space="0" w:color="0080A2"/>
        <w:left w:val="single" w:sz="4" w:space="0" w:color="0080A2"/>
        <w:bottom w:val="single" w:sz="4" w:space="0" w:color="0080A2"/>
        <w:right w:val="single" w:sz="4" w:space="0" w:color="0080A2"/>
        <w:insideH w:val="single" w:sz="4" w:space="0" w:color="0080A2"/>
        <w:insideV w:val="single" w:sz="4" w:space="0" w:color="0080A2"/>
      </w:tblBorders>
      <w:tblCellMar>
        <w:top w:w="113" w:type="dxa"/>
        <w:left w:w="57" w:type="dxa"/>
        <w:bottom w:w="113" w:type="dxa"/>
        <w:right w:w="57" w:type="dxa"/>
      </w:tblCellMar>
    </w:tblPr>
    <w:tcPr>
      <w:shd w:val="clear" w:color="auto" w:fill="auto"/>
    </w:tcPr>
    <w:tblStylePr w:type="firstRow">
      <w:pPr>
        <w:jc w:val="left"/>
      </w:pPr>
      <w:rPr>
        <w:rFonts w:ascii="Arial" w:hAnsi="Arial"/>
        <w:b/>
        <w:caps w:val="0"/>
        <w:smallCaps w:val="0"/>
        <w:color w:val="FFFFFF"/>
        <w:sz w:val="20"/>
      </w:rPr>
      <w:tblPr/>
      <w:tcPr>
        <w:tcBorders>
          <w:insideH w:val="single" w:sz="4" w:space="0" w:color="FFFFFF"/>
          <w:insideV w:val="single" w:sz="4" w:space="0" w:color="FFFFFF"/>
        </w:tcBorders>
        <w:shd w:val="clear" w:color="auto" w:fill="0080A2"/>
      </w:tcPr>
    </w:tblStylePr>
    <w:tblStylePr w:type="lastRow">
      <w:tblPr/>
      <w:tcPr>
        <w:shd w:val="clear" w:color="auto" w:fill="EBF6FC"/>
      </w:tcPr>
    </w:tblStylePr>
    <w:tblStylePr w:type="firstCol">
      <w:rPr>
        <w:b/>
      </w:rPr>
    </w:tblStylePr>
    <w:tblStylePr w:type="band1Vert">
      <w:tblPr/>
      <w:tcPr>
        <w:shd w:val="clear" w:color="auto" w:fill="F0F0F0"/>
      </w:tcPr>
    </w:tblStylePr>
    <w:tblStylePr w:type="band1Horz">
      <w:tblPr/>
      <w:tcPr>
        <w:shd w:val="clear" w:color="auto" w:fill="F0F0F0"/>
      </w:tcPr>
    </w:tblStylePr>
  </w:style>
  <w:style w:type="paragraph" w:customStyle="1" w:styleId="List1">
    <w:name w:val="List 1"/>
    <w:basedOn w:val="Normal"/>
    <w:uiPriority w:val="2"/>
    <w:qFormat/>
    <w:rsid w:val="001B7885"/>
    <w:pPr>
      <w:numPr>
        <w:numId w:val="31"/>
      </w:numPr>
    </w:pPr>
  </w:style>
  <w:style w:type="paragraph" w:customStyle="1" w:styleId="Sampleaviationtext">
    <w:name w:val="Sample aviation text"/>
    <w:basedOn w:val="Normal"/>
    <w:link w:val="SampleaviationtextChar"/>
    <w:qFormat/>
    <w:rsid w:val="0089113F"/>
    <w:rPr>
      <w:i/>
      <w:iCs/>
      <w:color w:val="C00000"/>
    </w:rPr>
  </w:style>
  <w:style w:type="character" w:customStyle="1" w:styleId="SampleaviationtextChar">
    <w:name w:val="Sample aviation text Char"/>
    <w:basedOn w:val="DefaultParagraphFont"/>
    <w:link w:val="Sampleaviationtext"/>
    <w:rsid w:val="0089113F"/>
    <w:rPr>
      <w:i/>
      <w:iCs/>
      <w:color w:val="C00000"/>
    </w:rPr>
  </w:style>
  <w:style w:type="character" w:styleId="Strong">
    <w:name w:val="Strong"/>
    <w:basedOn w:val="DefaultParagraphFont"/>
    <w:uiPriority w:val="22"/>
    <w:qFormat/>
    <w:rsid w:val="00CE48D4"/>
    <w:rPr>
      <w:b/>
      <w:bCs/>
    </w:rPr>
  </w:style>
  <w:style w:type="character" w:customStyle="1" w:styleId="NoteChar1">
    <w:name w:val="Note Char1"/>
    <w:basedOn w:val="DefaultParagraphFont"/>
    <w:link w:val="Note"/>
    <w:rsid w:val="00F16A2C"/>
  </w:style>
  <w:style w:type="character" w:customStyle="1" w:styleId="Authorinstructions">
    <w:name w:val="Author instructions"/>
    <w:uiPriority w:val="1"/>
    <w:rsid w:val="00CF6E86"/>
    <w:rPr>
      <w:color w:val="586174" w:themeColor="accent6" w:themeShade="BF"/>
    </w:rPr>
  </w:style>
  <w:style w:type="character" w:customStyle="1" w:styleId="Authorinstructionsbold">
    <w:name w:val="Author instructions + bold"/>
    <w:basedOn w:val="Authorinstructions"/>
    <w:rsid w:val="00CF6E86"/>
    <w:rPr>
      <w:b/>
      <w:bCs/>
      <w:color w:val="586174" w:themeColor="accent6" w:themeShade="BF"/>
      <w:sz w:val="20"/>
    </w:rPr>
  </w:style>
  <w:style w:type="paragraph" w:customStyle="1" w:styleId="Noteinprocedure">
    <w:name w:val="Note in procedure"/>
    <w:uiPriority w:val="5"/>
    <w:qFormat/>
    <w:rsid w:val="00D720A9"/>
    <w:pPr>
      <w:spacing w:after="240" w:line="264" w:lineRule="auto"/>
      <w:ind w:left="1418" w:hanging="709"/>
      <w:contextualSpacing/>
    </w:pPr>
    <w:rPr>
      <w:rFonts w:ascii="Arial" w:eastAsiaTheme="minorEastAsia" w:hAnsi="Arial"/>
      <w:color w:val="auto"/>
      <w:szCs w:val="22"/>
      <w:lang w:eastAsia="en-AU"/>
    </w:rPr>
  </w:style>
  <w:style w:type="paragraph" w:customStyle="1" w:styleId="CASADotPoint1">
    <w:name w:val="CASA Dot Point 1"/>
    <w:basedOn w:val="Normal"/>
    <w:link w:val="CASADotPoint1Char"/>
    <w:qFormat/>
    <w:rsid w:val="00D720A9"/>
    <w:pPr>
      <w:numPr>
        <w:numId w:val="46"/>
      </w:numPr>
      <w:suppressAutoHyphens w:val="0"/>
      <w:spacing w:before="60" w:after="60" w:line="264" w:lineRule="auto"/>
    </w:pPr>
    <w:rPr>
      <w:rFonts w:ascii="Arial" w:hAnsi="Arial" w:cs="Arial"/>
      <w:color w:val="auto"/>
      <w:sz w:val="22"/>
      <w:szCs w:val="22"/>
    </w:rPr>
  </w:style>
  <w:style w:type="character" w:customStyle="1" w:styleId="CASADotPoint1Char">
    <w:name w:val="CASA Dot Point 1 Char"/>
    <w:basedOn w:val="DefaultParagraphFont"/>
    <w:link w:val="CASADotPoint1"/>
    <w:rsid w:val="00D720A9"/>
    <w:rPr>
      <w:rFonts w:ascii="Arial" w:hAnsi="Arial" w:cs="Arial"/>
      <w:color w:val="auto"/>
      <w:sz w:val="22"/>
      <w:szCs w:val="22"/>
    </w:rPr>
  </w:style>
  <w:style w:type="paragraph" w:customStyle="1" w:styleId="Exampletext">
    <w:name w:val="Example text"/>
    <w:basedOn w:val="Normal"/>
    <w:uiPriority w:val="4"/>
    <w:rsid w:val="00D720A9"/>
    <w:pPr>
      <w:keepLines/>
      <w:pBdr>
        <w:top w:val="single" w:sz="4" w:space="4" w:color="auto"/>
        <w:left w:val="single" w:sz="4" w:space="4" w:color="auto"/>
        <w:bottom w:val="single" w:sz="4" w:space="4" w:color="auto"/>
        <w:right w:val="single" w:sz="4" w:space="4" w:color="auto"/>
      </w:pBdr>
      <w:suppressAutoHyphens w:val="0"/>
      <w:spacing w:after="60" w:line="264" w:lineRule="auto"/>
      <w:ind w:left="1134" w:right="1134"/>
    </w:pPr>
    <w:rPr>
      <w:rFonts w:ascii="Arial" w:hAnsi="Arial" w:cs="Arial"/>
      <w:color w:val="auto"/>
      <w:sz w:val="22"/>
      <w:szCs w:val="22"/>
    </w:rPr>
  </w:style>
  <w:style w:type="paragraph" w:customStyle="1" w:styleId="Normalafterlist">
    <w:name w:val="Normal afterlist"/>
    <w:basedOn w:val="Normal"/>
    <w:uiPriority w:val="4"/>
    <w:rsid w:val="00D720A9"/>
    <w:pPr>
      <w:suppressAutoHyphens w:val="0"/>
      <w:spacing w:before="240"/>
    </w:pPr>
    <w:rPr>
      <w:rFonts w:ascii="Arial" w:hAnsi="Arial"/>
      <w:color w:val="auto"/>
      <w:sz w:val="22"/>
      <w:szCs w:val="22"/>
    </w:rPr>
  </w:style>
  <w:style w:type="paragraph" w:customStyle="1" w:styleId="CASADotPoint2">
    <w:name w:val="CASA Dot Point 2"/>
    <w:basedOn w:val="Normal"/>
    <w:link w:val="CASADotPoint2Char"/>
    <w:qFormat/>
    <w:rsid w:val="00D720A9"/>
    <w:pPr>
      <w:numPr>
        <w:numId w:val="47"/>
      </w:numPr>
      <w:suppressAutoHyphens w:val="0"/>
      <w:spacing w:before="60" w:after="60" w:line="264" w:lineRule="auto"/>
    </w:pPr>
    <w:rPr>
      <w:rFonts w:ascii="Arial" w:hAnsi="Arial" w:cs="Arial"/>
      <w:color w:val="auto"/>
      <w:sz w:val="22"/>
      <w:szCs w:val="22"/>
    </w:rPr>
  </w:style>
  <w:style w:type="character" w:customStyle="1" w:styleId="CASADotPoint2Char">
    <w:name w:val="CASA Dot Point 2 Char"/>
    <w:basedOn w:val="DefaultParagraphFont"/>
    <w:link w:val="CASADotPoint2"/>
    <w:rsid w:val="00D720A9"/>
    <w:rPr>
      <w:rFonts w:ascii="Arial" w:hAnsi="Arial" w:cs="Arial"/>
      <w:color w:val="auto"/>
      <w:sz w:val="22"/>
      <w:szCs w:val="22"/>
    </w:rPr>
  </w:style>
  <w:style w:type="table" w:customStyle="1" w:styleId="SDPMtable">
    <w:name w:val="SDPM table"/>
    <w:basedOn w:val="TableNormal"/>
    <w:uiPriority w:val="99"/>
    <w:rsid w:val="00F52CFB"/>
    <w:pPr>
      <w:spacing w:before="0" w:after="0"/>
    </w:pPr>
    <w:rPr>
      <w:rFonts w:ascii="Arial" w:hAnsi="Arial"/>
      <w:color w:val="auto"/>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Pr>
    <w:tcPr>
      <w:shd w:val="clear" w:color="auto" w:fill="auto"/>
    </w:tcPr>
    <w:tblStylePr w:type="firstRow">
      <w:pPr>
        <w:wordWrap/>
        <w:spacing w:beforeLines="0" w:before="60" w:beforeAutospacing="0" w:afterLines="0" w:after="60" w:afterAutospacing="0"/>
      </w:pPr>
      <w:rPr>
        <w:rFonts w:ascii="Arial" w:hAnsi="Arial"/>
        <w:b w:val="0"/>
        <w:sz w:val="22"/>
      </w:rPr>
      <w:tblPr/>
      <w:trPr>
        <w:tblHeader/>
      </w:trPr>
      <w:tcPr>
        <w:shd w:val="clear" w:color="auto" w:fill="C9EFFB"/>
      </w:tcPr>
    </w:tblStylePr>
  </w:style>
  <w:style w:type="table" w:styleId="TableGridLight">
    <w:name w:val="Grid Table Light"/>
    <w:basedOn w:val="TableNormal"/>
    <w:uiPriority w:val="40"/>
    <w:rsid w:val="00C71CFF"/>
    <w:pPr>
      <w:spacing w:before="0" w:after="0"/>
    </w:pPr>
    <w:rPr>
      <w:color w:val="auto"/>
      <w:sz w:val="22"/>
      <w:szCs w:val="22"/>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03010204">
      <w:bodyDiv w:val="1"/>
      <w:marLeft w:val="0"/>
      <w:marRight w:val="0"/>
      <w:marTop w:val="0"/>
      <w:marBottom w:val="0"/>
      <w:divBdr>
        <w:top w:val="none" w:sz="0" w:space="0" w:color="auto"/>
        <w:left w:val="none" w:sz="0" w:space="0" w:color="auto"/>
        <w:bottom w:val="none" w:sz="0" w:space="0" w:color="auto"/>
        <w:right w:val="none" w:sz="0" w:space="0" w:color="auto"/>
      </w:divBdr>
    </w:div>
    <w:div w:id="1757052549">
      <w:bodyDiv w:val="1"/>
      <w:marLeft w:val="0"/>
      <w:marRight w:val="0"/>
      <w:marTop w:val="0"/>
      <w:marBottom w:val="0"/>
      <w:divBdr>
        <w:top w:val="none" w:sz="0" w:space="0" w:color="auto"/>
        <w:left w:val="none" w:sz="0" w:space="0" w:color="auto"/>
        <w:bottom w:val="none" w:sz="0" w:space="0" w:color="auto"/>
        <w:right w:val="none" w:sz="0" w:space="0" w:color="auto"/>
      </w:divBdr>
    </w:div>
    <w:div w:id="205122508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footer" Target="footer3.xml"/><Relationship Id="rId26" Type="http://schemas.openxmlformats.org/officeDocument/2006/relationships/image" Target="media/image3.png"/><Relationship Id="rId3" Type="http://schemas.openxmlformats.org/officeDocument/2006/relationships/customXml" Target="../customXml/item3.xml"/><Relationship Id="rId21" Type="http://schemas.openxmlformats.org/officeDocument/2006/relationships/header" Target="header6.xml"/><Relationship Id="rId34"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eader" Target="header4.xml"/><Relationship Id="rId25" Type="http://schemas.openxmlformats.org/officeDocument/2006/relationships/image" Target="media/image2.png"/><Relationship Id="rId33" Type="http://schemas.microsoft.com/office/2011/relationships/people" Target="people.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3.xml"/><Relationship Id="rId23" Type="http://schemas.openxmlformats.org/officeDocument/2006/relationships/header" Target="header7.xml"/><Relationship Id="rId28" Type="http://schemas.openxmlformats.org/officeDocument/2006/relationships/footer" Target="footer7.xml"/><Relationship Id="rId10" Type="http://schemas.openxmlformats.org/officeDocument/2006/relationships/footnotes" Target="footnotes.xml"/><Relationship Id="rId19" Type="http://schemas.openxmlformats.org/officeDocument/2006/relationships/header" Target="header5.xml"/><Relationship Id="rId31" Type="http://schemas.openxmlformats.org/officeDocument/2006/relationships/image" Target="media/image4.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footer" Target="footer5.xml"/><Relationship Id="rId27" Type="http://schemas.openxmlformats.org/officeDocument/2006/relationships/header" Target="header8.xml"/><Relationship Id="rId30" Type="http://schemas.openxmlformats.org/officeDocument/2006/relationships/footer" Target="footer8.xml"/><Relationship Id="rId35" Type="http://schemas.openxmlformats.org/officeDocument/2006/relationships/theme" Target="theme/theme1.xml"/></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ill_ch\AppData\Local\Hewlett-Packard\HP%20TRIM\TEMP\HPTRIM.16388\D23%20496561%20%20Sample%20Manual_Exposition%20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2C228431939479DA20681FB107AD41B"/>
        <w:category>
          <w:name w:val="General"/>
          <w:gallery w:val="placeholder"/>
        </w:category>
        <w:types>
          <w:type w:val="bbPlcHdr"/>
        </w:types>
        <w:behaviors>
          <w:behavior w:val="content"/>
        </w:behaviors>
        <w:guid w:val="{4684EBD4-C2D1-4074-B3A8-51D0E1BD55F6}"/>
      </w:docPartPr>
      <w:docPartBody>
        <w:p w:rsidR="004D15F1" w:rsidRDefault="004D15F1">
          <w:pPr>
            <w:pStyle w:val="12C228431939479DA20681FB107AD41B"/>
          </w:pPr>
          <w:r w:rsidRPr="006148B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Bold">
    <w:altName w:val="Arial"/>
    <w:panose1 w:val="020B0704020202020204"/>
    <w:charset w:val="00"/>
    <w:family w:val="roman"/>
    <w:notTrueType/>
    <w:pitch w:val="default"/>
  </w:font>
  <w:font w:name="ZapfDingbats">
    <w:panose1 w:val="00000000000000000000"/>
    <w:charset w:val="02"/>
    <w:family w:val="decorative"/>
    <w:notTrueType/>
    <w:pitch w:val="variable"/>
    <w:sig w:usb0="00000000" w:usb1="10000000" w:usb2="00000000" w:usb3="00000000" w:csb0="80000000"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D15F1"/>
    <w:rsid w:val="000644F8"/>
    <w:rsid w:val="000D6798"/>
    <w:rsid w:val="001A0288"/>
    <w:rsid w:val="001D2108"/>
    <w:rsid w:val="002B0585"/>
    <w:rsid w:val="003202A9"/>
    <w:rsid w:val="00376353"/>
    <w:rsid w:val="003E3675"/>
    <w:rsid w:val="004321FF"/>
    <w:rsid w:val="004A0966"/>
    <w:rsid w:val="004D15F1"/>
    <w:rsid w:val="007C451A"/>
    <w:rsid w:val="007D4A3A"/>
    <w:rsid w:val="007F22D0"/>
    <w:rsid w:val="009E49F5"/>
    <w:rsid w:val="00A6606C"/>
    <w:rsid w:val="00B44245"/>
    <w:rsid w:val="00B72D2D"/>
    <w:rsid w:val="00C519A5"/>
    <w:rsid w:val="00CE155D"/>
    <w:rsid w:val="00F40307"/>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12C228431939479DA20681FB107AD41B">
    <w:name w:val="12C228431939479DA20681FB107AD41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ASA 2023">
      <a:dk1>
        <a:sysClr val="windowText" lastClr="000000"/>
      </a:dk1>
      <a:lt1>
        <a:sysClr val="window" lastClr="FFFFFF"/>
      </a:lt1>
      <a:dk2>
        <a:srgbClr val="023E5C"/>
      </a:dk2>
      <a:lt2>
        <a:srgbClr val="F0F0F0"/>
      </a:lt2>
      <a:accent1>
        <a:srgbClr val="13B5EA"/>
      </a:accent1>
      <a:accent2>
        <a:srgbClr val="0080A2"/>
      </a:accent2>
      <a:accent3>
        <a:srgbClr val="BBBEC0"/>
      </a:accent3>
      <a:accent4>
        <a:srgbClr val="9FD6F4"/>
      </a:accent4>
      <a:accent5>
        <a:srgbClr val="7EB2C9"/>
      </a:accent5>
      <a:accent6>
        <a:srgbClr val="788399"/>
      </a:accent6>
      <a:hlink>
        <a:srgbClr val="0080A2"/>
      </a:hlink>
      <a:folHlink>
        <a:srgbClr val="0080A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Publish Date</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063cab29-d428-48a4-9788-a52f80584162">
      <Terms xmlns="http://schemas.microsoft.com/office/infopath/2007/PartnerControls"/>
    </lcf76f155ced4ddcb4097134ff3c332f>
    <TaxCatchAll xmlns="395180d6-2309-4712-b830-4e0a80c4123a" xsi:nil="true"/>
    <RMSfilelink xmlns="063cab29-d428-48a4-9788-a52f80584162">
      <Url xsi:nil="true"/>
      <Description xsi:nil="true"/>
    </RMSfilelink>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AF0977F93D43C54DB13311F61ED49399" ma:contentTypeVersion="18" ma:contentTypeDescription="Create a new document." ma:contentTypeScope="" ma:versionID="0c14b6718a82f0e70a549e9d56b5d3ad">
  <xsd:schema xmlns:xsd="http://www.w3.org/2001/XMLSchema" xmlns:xs="http://www.w3.org/2001/XMLSchema" xmlns:p="http://schemas.microsoft.com/office/2006/metadata/properties" xmlns:ns2="063cab29-d428-48a4-9788-a52f80584162" xmlns:ns3="395180d6-2309-4712-b830-4e0a80c4123a" targetNamespace="http://schemas.microsoft.com/office/2006/metadata/properties" ma:root="true" ma:fieldsID="af88c5a286a68cda7f73a083188c75c8" ns2:_="" ns3:_="">
    <xsd:import namespace="063cab29-d428-48a4-9788-a52f80584162"/>
    <xsd:import namespace="395180d6-2309-4712-b830-4e0a80c4123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RMSfilelink"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3cab29-d428-48a4-9788-a52f805841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RMSfilelink" ma:index="14" nillable="true" ma:displayName="RMS link" ma:format="Hyperlink" ma:internalName="RMSfilelink">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6192e977-63c8-4474-b4c5-5838d3f171ef"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DateTaken" ma:index="23"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5180d6-2309-4712-b830-4e0a80c4123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cf52f20-a617-4a04-8bc5-894c4fe3da9c}" ma:internalName="TaxCatchAll" ma:showField="CatchAllData" ma:web="395180d6-2309-4712-b830-4e0a80c4123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C3CD328-798F-4F34-9B7F-FE4BF644C410}">
  <ds:schemaRefs>
    <ds:schemaRef ds:uri="http://schemas.microsoft.com/office/2006/metadata/properties"/>
    <ds:schemaRef ds:uri="http://schemas.microsoft.com/office/infopath/2007/PartnerControls"/>
    <ds:schemaRef ds:uri="063cab29-d428-48a4-9788-a52f80584162"/>
    <ds:schemaRef ds:uri="395180d6-2309-4712-b830-4e0a80c4123a"/>
  </ds:schemaRefs>
</ds:datastoreItem>
</file>

<file path=customXml/itemProps3.xml><?xml version="1.0" encoding="utf-8"?>
<ds:datastoreItem xmlns:ds="http://schemas.openxmlformats.org/officeDocument/2006/customXml" ds:itemID="{4B9F80D2-DC85-45D3-8FA8-6C057F06543C}">
  <ds:schemaRefs>
    <ds:schemaRef ds:uri="http://schemas.openxmlformats.org/officeDocument/2006/bibliography"/>
  </ds:schemaRefs>
</ds:datastoreItem>
</file>

<file path=customXml/itemProps4.xml><?xml version="1.0" encoding="utf-8"?>
<ds:datastoreItem xmlns:ds="http://schemas.openxmlformats.org/officeDocument/2006/customXml" ds:itemID="{E62792B9-C8B9-4CAC-B61C-F127D6B8B1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3cab29-d428-48a4-9788-a52f80584162"/>
    <ds:schemaRef ds:uri="395180d6-2309-4712-b830-4e0a80c4123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F737464-E0EA-4C01-B6BC-9AA72EAA1A1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D23 496561  Sample Manual_Exposition Template.DOTX</Template>
  <TotalTime>138</TotalTime>
  <Pages>34</Pages>
  <Words>10982</Words>
  <Characters>62600</Characters>
  <Application>Microsoft Office Word</Application>
  <DocSecurity>0</DocSecurity>
  <Lines>521</Lines>
  <Paragraphs>146</Paragraphs>
  <ScaleCrop>false</ScaleCrop>
  <HeadingPairs>
    <vt:vector size="2" baseType="variant">
      <vt:variant>
        <vt:lpstr>Title</vt:lpstr>
      </vt:variant>
      <vt:variant>
        <vt:i4>1</vt:i4>
      </vt:variant>
    </vt:vector>
  </HeadingPairs>
  <TitlesOfParts>
    <vt:vector size="1" baseType="lpstr">
      <vt:lpstr>Fatigue Management - Appendix 5A - Any daylight aerial work operations</vt:lpstr>
    </vt:vector>
  </TitlesOfParts>
  <Company/>
  <LinksUpToDate>false</LinksUpToDate>
  <CharactersWithSpaces>73436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Fatigue Management - Appendix 5A - Any daylight aerial work operations</dc:title>
  <dc:subject>Sample Operations Manual</dc:subject>
  <dc:creator>Civil Aviation Safety Authority</dc:creator>
  <cp:keywords/>
  <dc:description/>
  <cp:lastModifiedBy>Parker, Leandra</cp:lastModifiedBy>
  <cp:revision>149</cp:revision>
  <cp:lastPrinted>2025-02-27T14:51:00Z</cp:lastPrinted>
  <dcterms:created xsi:type="dcterms:W3CDTF">2025-02-05T05:58:00Z</dcterms:created>
  <dcterms:modified xsi:type="dcterms:W3CDTF">2025-03-07T05:12:00Z</dcterms:modified>
  <cp:contentStatus>1.0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V2.0</vt:lpwstr>
  </property>
  <property fmtid="{D5CDD505-2E9C-101B-9397-08002B2CF9AE}" pid="3" name="UID">
    <vt:lpwstr>CASA-04-4601</vt:lpwstr>
  </property>
  <property fmtid="{D5CDD505-2E9C-101B-9397-08002B2CF9AE}" pid="4" name="CASA-Ref">
    <vt:lpwstr>D23/XXXX</vt:lpwstr>
  </property>
  <property fmtid="{D5CDD505-2E9C-101B-9397-08002B2CF9AE}" pid="5" name="Owner">
    <vt:lpwstr>National Manager, Regulatory Services 1</vt:lpwstr>
  </property>
  <property fmtid="{D5CDD505-2E9C-101B-9397-08002B2CF9AE}" pid="6" name="ResponsibleArea">
    <vt:lpwstr>Manager, Human Performance</vt:lpwstr>
  </property>
  <property fmtid="{D5CDD505-2E9C-101B-9397-08002B2CF9AE}" pid="7" name="EffectiveDate">
    <vt:lpwstr>03/2025</vt:lpwstr>
  </property>
  <property fmtid="{D5CDD505-2E9C-101B-9397-08002B2CF9AE}" pid="8" name="ReviewDate">
    <vt:lpwstr>03/2028</vt:lpwstr>
  </property>
  <property fmtid="{D5CDD505-2E9C-101B-9397-08002B2CF9AE}" pid="9" name="IntendedAudience">
    <vt:lpwstr>Internal/External</vt:lpwstr>
  </property>
  <property fmtid="{D5CDD505-2E9C-101B-9397-08002B2CF9AE}" pid="10" name="DLM Marker">
    <vt:lpwstr>OFFICIAL</vt:lpwstr>
  </property>
  <property fmtid="{D5CDD505-2E9C-101B-9397-08002B2CF9AE}" pid="11" name="ApprovalTier">
    <vt:lpwstr>Four</vt:lpwstr>
  </property>
  <property fmtid="{D5CDD505-2E9C-101B-9397-08002B2CF9AE}" pid="12" name="MediaServiceImageTags">
    <vt:lpwstr/>
  </property>
  <property fmtid="{D5CDD505-2E9C-101B-9397-08002B2CF9AE}" pid="13" name="ContentTypeId">
    <vt:lpwstr>0x010100AF0977F93D43C54DB13311F61ED49399</vt:lpwstr>
  </property>
</Properties>
</file>