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2.xml" ContentType="application/vnd.openxmlformats-officedocument.wordprocessingml.footer+xml"/>
  <Override PartName="/word/header4.xml" ContentType="application/vnd.openxmlformats-officedocument.wordprocessingml.header+xml"/>
  <Override PartName="/word/footer3.xml" ContentType="application/vnd.openxmlformats-officedocument.wordprocessingml.footer+xml"/>
  <Override PartName="/word/header5.xml" ContentType="application/vnd.openxmlformats-officedocument.wordprocessingml.header+xml"/>
  <Override PartName="/word/footer4.xml" ContentType="application/vnd.openxmlformats-officedocument.wordprocessingml.footer+xml"/>
  <Override PartName="/word/header6.xml" ContentType="application/vnd.openxmlformats-officedocument.wordprocessingml.header+xml"/>
  <Override PartName="/word/footer5.xml" ContentType="application/vnd.openxmlformats-officedocument.wordprocessingml.footer+xml"/>
  <Override PartName="/word/header7.xml" ContentType="application/vnd.openxmlformats-officedocument.wordprocessingml.header+xml"/>
  <Override PartName="/word/footer6.xml" ContentType="application/vnd.openxmlformats-officedocument.wordprocessingml.footer+xml"/>
  <Override PartName="/word/header8.xml" ContentType="application/vnd.openxmlformats-officedocument.wordprocessingml.header+xml"/>
  <Override PartName="/word/footer7.xml" ContentType="application/vnd.openxmlformats-officedocument.wordprocessingml.footer+xml"/>
  <Override PartName="/word/header9.xml" ContentType="application/vnd.openxmlformats-officedocument.wordprocessingml.header+xml"/>
  <Override PartName="/word/footer8.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A5E6C5C" w14:textId="77777777" w:rsidR="00440CA0" w:rsidRDefault="00440CA0">
      <w:pPr>
        <w:suppressAutoHyphens w:val="0"/>
        <w:rPr>
          <w:rFonts w:asciiTheme="majorHAnsi" w:eastAsiaTheme="majorEastAsia" w:hAnsiTheme="majorHAnsi" w:cstheme="majorBidi"/>
          <w:b/>
          <w:color w:val="023E5C" w:themeColor="text2"/>
          <w:kern w:val="28"/>
          <w:sz w:val="52"/>
          <w:szCs w:val="56"/>
        </w:rPr>
      </w:pPr>
    </w:p>
    <w:p w14:paraId="036FC890" w14:textId="33FCE661" w:rsidR="00440CA0" w:rsidRPr="00EC7CD7" w:rsidRDefault="00440CA0" w:rsidP="00440CA0">
      <w:pPr>
        <w:pStyle w:val="Sampleaviationtext"/>
        <w:rPr>
          <w:i w:val="0"/>
          <w:iCs w:val="0"/>
          <w:color w:val="AC2C0C"/>
        </w:rPr>
      </w:pPr>
      <w:r w:rsidRPr="00EC7CD7">
        <w:rPr>
          <w:i w:val="0"/>
          <w:iCs w:val="0"/>
          <w:color w:val="AC2C0C"/>
        </w:rPr>
        <w:t>&lt;Industry manual/exposition cover page&gt;</w:t>
      </w:r>
    </w:p>
    <w:sdt>
      <w:sdtPr>
        <w:alias w:val="Title"/>
        <w:tag w:val=""/>
        <w:id w:val="-396667271"/>
        <w:placeholder>
          <w:docPart w:val="12C228431939479DA20681FB107AD41B"/>
        </w:placeholder>
        <w:dataBinding w:prefixMappings="xmlns:ns0='http://purl.org/dc/elements/1.1/' xmlns:ns1='http://schemas.openxmlformats.org/package/2006/metadata/core-properties' " w:xpath="/ns1:coreProperties[1]/ns0:title[1]" w:storeItemID="{6C3C8BC8-F283-45AE-878A-BAB7291924A1}"/>
        <w:text/>
      </w:sdtPr>
      <w:sdtContent>
        <w:p w14:paraId="726DE632" w14:textId="5A8FA6E6" w:rsidR="00F03007" w:rsidRPr="00080615" w:rsidRDefault="008425B3" w:rsidP="00363FE8">
          <w:pPr>
            <w:pStyle w:val="Title"/>
          </w:pPr>
          <w:r>
            <w:t>Fatigue Management - Appendix 5 - Aerial work operations and flight training associated with aerial work</w:t>
          </w:r>
        </w:p>
      </w:sdtContent>
    </w:sdt>
    <w:p w14:paraId="7D24FA9B" w14:textId="77777777" w:rsidR="00EC536D" w:rsidRDefault="00EC536D" w:rsidP="00363FE8">
      <w:pPr>
        <w:pStyle w:val="Title"/>
      </w:pPr>
    </w:p>
    <w:p w14:paraId="0EAF02A0" w14:textId="77777777" w:rsidR="009A1E31" w:rsidRPr="00363FE8" w:rsidRDefault="00EC536D" w:rsidP="00363FE8">
      <w:pPr>
        <w:pStyle w:val="Title"/>
      </w:pPr>
      <w:r w:rsidRPr="00363FE8">
        <w:t>C</w:t>
      </w:r>
      <w:r w:rsidR="00E9261E" w:rsidRPr="00363FE8">
        <w:t xml:space="preserve">ompany </w:t>
      </w:r>
      <w:r w:rsidRPr="00363FE8">
        <w:t>Name</w:t>
      </w:r>
    </w:p>
    <w:p w14:paraId="6B046068" w14:textId="77777777" w:rsidR="00EC536D" w:rsidRDefault="00EC536D" w:rsidP="00E9261E"/>
    <w:p w14:paraId="21F35D09" w14:textId="77777777" w:rsidR="00EC536D" w:rsidRDefault="00EC536D" w:rsidP="00E9261E"/>
    <w:p w14:paraId="1044E170" w14:textId="77777777" w:rsidR="00EC536D" w:rsidRDefault="00EC536D" w:rsidP="00E9261E"/>
    <w:p w14:paraId="3D893DE2" w14:textId="77777777" w:rsidR="00EC536D" w:rsidRDefault="00EC536D" w:rsidP="00E9261E"/>
    <w:p w14:paraId="5517E9C8" w14:textId="29846958" w:rsidR="00EC536D" w:rsidRPr="00EC7CD7" w:rsidRDefault="00EC536D" w:rsidP="00363FE8">
      <w:pPr>
        <w:pStyle w:val="Sampleaviationtext"/>
        <w:rPr>
          <w:i w:val="0"/>
          <w:iCs w:val="0"/>
          <w:color w:val="AC2C0C"/>
        </w:rPr>
      </w:pPr>
      <w:r w:rsidRPr="00EC7CD7">
        <w:rPr>
          <w:i w:val="0"/>
          <w:iCs w:val="0"/>
          <w:color w:val="AC2C0C"/>
        </w:rPr>
        <w:t>&lt;</w:t>
      </w:r>
      <w:r w:rsidR="00EC7CD7" w:rsidRPr="00EC7CD7">
        <w:rPr>
          <w:i w:val="0"/>
          <w:iCs w:val="0"/>
          <w:color w:val="AC2C0C"/>
        </w:rPr>
        <w:t>I</w:t>
      </w:r>
      <w:r w:rsidRPr="00EC7CD7">
        <w:rPr>
          <w:i w:val="0"/>
          <w:iCs w:val="0"/>
          <w:color w:val="AC2C0C"/>
        </w:rPr>
        <w:t>nsert image if required/delete as required&gt;</w:t>
      </w:r>
    </w:p>
    <w:p w14:paraId="11707FF7" w14:textId="77777777" w:rsidR="00EC536D" w:rsidRDefault="00EC536D" w:rsidP="00E9261E"/>
    <w:p w14:paraId="23E9E632" w14:textId="77777777" w:rsidR="00EC536D" w:rsidRDefault="00EC536D" w:rsidP="00E9261E"/>
    <w:p w14:paraId="5F30E03B" w14:textId="77777777" w:rsidR="00EC536D" w:rsidRDefault="00EC536D" w:rsidP="00E9261E"/>
    <w:p w14:paraId="71172FFE" w14:textId="77777777" w:rsidR="00EC536D" w:rsidRDefault="00EC536D" w:rsidP="00E9261E"/>
    <w:p w14:paraId="21990715" w14:textId="77777777" w:rsidR="00EC536D" w:rsidRDefault="00EC536D" w:rsidP="00E9261E"/>
    <w:p w14:paraId="06B16203" w14:textId="77777777" w:rsidR="00EC536D" w:rsidRDefault="00EC536D" w:rsidP="00E9261E"/>
    <w:p w14:paraId="5E09B51A" w14:textId="77777777" w:rsidR="00EC536D" w:rsidRDefault="00EC536D" w:rsidP="00E9261E"/>
    <w:p w14:paraId="35758023" w14:textId="77777777" w:rsidR="00EC536D" w:rsidRDefault="00EC536D" w:rsidP="00E9261E"/>
    <w:p w14:paraId="77C18272" w14:textId="77777777" w:rsidR="00EC536D" w:rsidRDefault="00EC536D" w:rsidP="00E9261E"/>
    <w:p w14:paraId="55B65768" w14:textId="77777777" w:rsidR="00EC536D" w:rsidRDefault="00EC536D" w:rsidP="00E9261E"/>
    <w:p w14:paraId="4F4424B2" w14:textId="77777777" w:rsidR="00EC536D" w:rsidRDefault="00EC536D" w:rsidP="00E9261E"/>
    <w:p w14:paraId="04409A6F" w14:textId="77777777" w:rsidR="00EC536D" w:rsidRDefault="00EC536D" w:rsidP="00E9261E"/>
    <w:p w14:paraId="3D7138AA" w14:textId="77777777" w:rsidR="00E9261E" w:rsidRPr="00E9261E" w:rsidRDefault="00E9261E" w:rsidP="00E9261E"/>
    <w:p w14:paraId="3B97AF45" w14:textId="2790F987" w:rsidR="00EC536D" w:rsidRPr="00363FE8" w:rsidRDefault="00E9261E" w:rsidP="00363FE8">
      <w:pPr>
        <w:pStyle w:val="NotesBoxText"/>
      </w:pPr>
      <w:r w:rsidRPr="00363FE8" w:rsidDel="00EA3147">
        <w:rPr>
          <w:rStyle w:val="bold"/>
        </w:rPr>
        <w:t>Version</w:t>
      </w:r>
      <w:r w:rsidRPr="00363FE8" w:rsidDel="00EA3147">
        <w:tab/>
      </w:r>
      <w:fldSimple w:instr=" DOCPROPERTY  Version  \* MERGEFORMAT ">
        <w:r w:rsidR="003A157A">
          <w:t>V2.0</w:t>
        </w:r>
      </w:fldSimple>
    </w:p>
    <w:p w14:paraId="452BB7EB" w14:textId="2A09FA5E" w:rsidR="00EC536D" w:rsidRPr="00363FE8" w:rsidRDefault="00EC536D" w:rsidP="00363FE8">
      <w:pPr>
        <w:pStyle w:val="NotesBoxText"/>
      </w:pPr>
      <w:r w:rsidRPr="00363FE8">
        <w:rPr>
          <w:rStyle w:val="bold"/>
        </w:rPr>
        <w:t>Date</w:t>
      </w:r>
      <w:r w:rsidR="00363FE8">
        <w:tab/>
      </w:r>
      <w:r w:rsidRPr="00363FE8">
        <w:tab/>
      </w:r>
      <w:r w:rsidR="00C94C13">
        <w:t>03/2025</w:t>
      </w:r>
    </w:p>
    <w:p w14:paraId="393B81A5" w14:textId="77777777" w:rsidR="00E9261E" w:rsidRPr="00E9261E" w:rsidRDefault="00E9261E" w:rsidP="00E9261E"/>
    <w:p w14:paraId="3AE97786" w14:textId="77777777" w:rsidR="00825800" w:rsidRDefault="00825800">
      <w:pPr>
        <w:sectPr w:rsidR="00825800" w:rsidSect="00366178">
          <w:headerReference w:type="default" r:id="rId12"/>
          <w:footerReference w:type="default" r:id="rId13"/>
          <w:pgSz w:w="11906" w:h="16838" w:code="9"/>
          <w:pgMar w:top="1134" w:right="1134" w:bottom="1134" w:left="1134" w:header="567" w:footer="567" w:gutter="0"/>
          <w:cols w:space="708"/>
          <w:titlePg/>
          <w:docGrid w:linePitch="360"/>
        </w:sectPr>
        <w:pPrChange w:id="0" w:author="Gosper, Alison" w:date="2023-10-12T14:23:00Z">
          <w:pPr>
            <w:pStyle w:val="SourceNotes"/>
          </w:pPr>
        </w:pPrChange>
      </w:pPr>
      <w:bookmarkStart w:id="1" w:name="_Hlk129070693"/>
    </w:p>
    <w:p w14:paraId="41394C33" w14:textId="77777777" w:rsidR="001D3929" w:rsidRPr="000C56A5" w:rsidRDefault="001D3929" w:rsidP="001D3929">
      <w:pPr>
        <w:rPr>
          <w:rFonts w:asciiTheme="majorHAnsi" w:eastAsiaTheme="majorEastAsia" w:hAnsiTheme="majorHAnsi" w:cstheme="majorBidi"/>
          <w:b/>
          <w:color w:val="023E5C" w:themeColor="text2"/>
          <w:kern w:val="32"/>
          <w:sz w:val="48"/>
          <w:szCs w:val="32"/>
        </w:rPr>
      </w:pPr>
      <w:bookmarkStart w:id="2" w:name="_Toc184989883"/>
      <w:bookmarkStart w:id="3" w:name="_Toc190859697"/>
      <w:bookmarkStart w:id="4" w:name="_Toc144990652"/>
      <w:bookmarkStart w:id="5" w:name="_Toc142404778"/>
      <w:bookmarkStart w:id="6" w:name="_Toc142404769"/>
      <w:bookmarkEnd w:id="1"/>
      <w:r>
        <w:rPr>
          <w:color w:val="AC3708"/>
        </w:rPr>
        <w:lastRenderedPageBreak/>
        <w:t>&lt;</w:t>
      </w:r>
      <w:r w:rsidRPr="00937CDE">
        <w:rPr>
          <w:color w:val="AC3708"/>
        </w:rPr>
        <w:t>Operators are to remove the</w:t>
      </w:r>
      <w:r>
        <w:rPr>
          <w:color w:val="AC3708"/>
        </w:rPr>
        <w:t xml:space="preserve">se </w:t>
      </w:r>
      <w:r w:rsidRPr="00937CDE">
        <w:rPr>
          <w:color w:val="AC3708"/>
        </w:rPr>
        <w:t>instructions</w:t>
      </w:r>
      <w:r>
        <w:rPr>
          <w:color w:val="AC3708"/>
        </w:rPr>
        <w:t xml:space="preserve"> </w:t>
      </w:r>
      <w:r w:rsidRPr="00937CDE">
        <w:rPr>
          <w:color w:val="AC3708"/>
        </w:rPr>
        <w:t xml:space="preserve">before </w:t>
      </w:r>
      <w:r>
        <w:rPr>
          <w:color w:val="AC3708"/>
        </w:rPr>
        <w:t xml:space="preserve">finalising </w:t>
      </w:r>
      <w:r w:rsidRPr="00937CDE">
        <w:rPr>
          <w:color w:val="AC3708"/>
        </w:rPr>
        <w:t>their draft.</w:t>
      </w:r>
      <w:r>
        <w:rPr>
          <w:color w:val="AC3708"/>
        </w:rPr>
        <w:t>&gt;</w:t>
      </w:r>
      <w:r>
        <w:rPr>
          <w:color w:val="AC3708"/>
        </w:rPr>
        <w:br/>
      </w:r>
      <w:r w:rsidRPr="000C56A5">
        <w:rPr>
          <w:rFonts w:asciiTheme="majorHAnsi" w:eastAsiaTheme="majorEastAsia" w:hAnsiTheme="majorHAnsi" w:cstheme="majorBidi"/>
          <w:b/>
          <w:color w:val="AC3708"/>
          <w:kern w:val="32"/>
          <w:sz w:val="48"/>
          <w:szCs w:val="32"/>
        </w:rPr>
        <w:t>Instructions</w:t>
      </w:r>
      <w:bookmarkEnd w:id="2"/>
      <w:bookmarkEnd w:id="3"/>
    </w:p>
    <w:p w14:paraId="4E2D1AAA" w14:textId="77777777" w:rsidR="001D3929" w:rsidRPr="000C56A5" w:rsidRDefault="001D3929" w:rsidP="001D3929">
      <w:pPr>
        <w:rPr>
          <w:b/>
          <w:bCs/>
        </w:rPr>
      </w:pPr>
      <w:r w:rsidRPr="000C56A5">
        <w:rPr>
          <w:b/>
          <w:bCs/>
        </w:rPr>
        <w:t>How to use this Operations Manual Supplement Template</w:t>
      </w:r>
    </w:p>
    <w:p w14:paraId="3364D94E" w14:textId="77777777" w:rsidR="001D3929" w:rsidRPr="000C56A5" w:rsidRDefault="001D3929" w:rsidP="001D3929">
      <w:r w:rsidRPr="000C56A5">
        <w:t xml:space="preserve">This template is designed to assist operators in developing an Operations Manual document/section/supplement for compliance with Civil Aviation Order 48.1 (2019) (the order) and relevant Appendix of the order. </w:t>
      </w:r>
    </w:p>
    <w:p w14:paraId="3EF14E3E" w14:textId="77777777" w:rsidR="001D3929" w:rsidRPr="000C56A5" w:rsidRDefault="001D3929" w:rsidP="001D3929">
      <w:r w:rsidRPr="000C56A5">
        <w:t>When developing the Operations Manual supplement, operators are strongly advised to refer to CAAP 48-01 available from the CASA Fatigue Resources webpage. While the CAAP is advisory in nature, the CAAP is referenced multiple times in the order as the CAAP contains highly relevant information and guidance to assist operators in developing a compliant submission.</w:t>
      </w:r>
    </w:p>
    <w:p w14:paraId="4A53703F" w14:textId="77777777" w:rsidR="001D3929" w:rsidRPr="000C56A5" w:rsidRDefault="001D3929" w:rsidP="001D3929">
      <w:r w:rsidRPr="000C56A5">
        <w:t xml:space="preserve">Given the range of activities which can be conducted by AOCs and the variance in the size and complexity of aviation organisations, this template is generic in nature and may be of more assistance to smaller or less complex operations. </w:t>
      </w:r>
    </w:p>
    <w:p w14:paraId="7E0604EA" w14:textId="77777777" w:rsidR="001D3929" w:rsidRPr="000C56A5" w:rsidRDefault="001D3929" w:rsidP="001D3929">
      <w:r w:rsidRPr="000C56A5">
        <w:t>Each operator using this template will need to amend, delete from, and add to the document as appropriate to suit your operation, procedures, organisational structure and so on. Specific items which need to be amended from the template when developing your individual Operations Manual Supplement include:</w:t>
      </w:r>
    </w:p>
    <w:p w14:paraId="47F771A7" w14:textId="77777777" w:rsidR="001D3929" w:rsidRPr="000C56A5" w:rsidRDefault="001D3929" w:rsidP="001D3929">
      <w:pPr>
        <w:numPr>
          <w:ilvl w:val="0"/>
          <w:numId w:val="4"/>
        </w:numPr>
      </w:pPr>
      <w:r w:rsidRPr="000C56A5">
        <w:t xml:space="preserve">where &lt;XXXX&gt; or similar is shown in the text and/or a </w:t>
      </w:r>
      <w:r w:rsidRPr="000C56A5">
        <w:rPr>
          <w:highlight w:val="cyan"/>
        </w:rPr>
        <w:t>blue</w:t>
      </w:r>
      <w:r w:rsidRPr="000C56A5">
        <w:t xml:space="preserve"> highlight is used, the text will need to be replaced to reflect the relevant matter e.g. AOC holder’s name; CEO’s name; role in organisation structure; name of the system used; or other specific information particular to your organisation.</w:t>
      </w:r>
    </w:p>
    <w:p w14:paraId="7ACFFC31" w14:textId="77777777" w:rsidR="001D3929" w:rsidRPr="000C56A5" w:rsidRDefault="001D3929" w:rsidP="001D3929">
      <w:pPr>
        <w:numPr>
          <w:ilvl w:val="0"/>
          <w:numId w:val="4"/>
        </w:numPr>
      </w:pPr>
      <w:r w:rsidRPr="000C56A5">
        <w:t xml:space="preserve">Numerical limits are identified by </w:t>
      </w:r>
      <w:r w:rsidRPr="000C56A5">
        <w:rPr>
          <w:highlight w:val="green"/>
        </w:rPr>
        <w:t>green</w:t>
      </w:r>
      <w:r w:rsidRPr="000C56A5">
        <w:t xml:space="preserve"> highlights. You will need to replace the green highlighted limits with the limits relevant to your operation. The actual limits you select must be informed by your hazard identification and risk assessment procedures and must not fall outside the limits prescribed in the relevant Appendix.</w:t>
      </w:r>
    </w:p>
    <w:p w14:paraId="180ACC8E" w14:textId="77777777" w:rsidR="001D3929" w:rsidRPr="000C56A5" w:rsidRDefault="001D3929" w:rsidP="001D3929">
      <w:pPr>
        <w:numPr>
          <w:ilvl w:val="0"/>
          <w:numId w:val="4"/>
        </w:numPr>
      </w:pPr>
      <w:r>
        <w:t xml:space="preserve">Text in </w:t>
      </w:r>
      <w:r w:rsidRPr="000C56A5">
        <w:rPr>
          <w:color w:val="972D00"/>
        </w:rPr>
        <w:t>orange</w:t>
      </w:r>
      <w:r>
        <w:rPr>
          <w:color w:val="972D00"/>
        </w:rPr>
        <w:t xml:space="preserve"> font</w:t>
      </w:r>
      <w:r w:rsidRPr="000C56A5">
        <w:t xml:space="preserve"> provide</w:t>
      </w:r>
      <w:r>
        <w:t>s</w:t>
      </w:r>
      <w:r w:rsidRPr="000C56A5">
        <w:t xml:space="preserve"> guidance to assist the author when developing the procedures. CASA anticipates a compliant manual will need to contain procedures and processes dealing with the matters in orange. As mentioned, operators will also need to consult CAAP 48-01 for more comprehensive guidance. After an operator has used the orange text to guide the development of appropriate procedures, the orange text should be removed from the finished supplement prior to submission to CASA.</w:t>
      </w:r>
    </w:p>
    <w:p w14:paraId="715614A9" w14:textId="77777777" w:rsidR="001D3929" w:rsidRPr="000C56A5" w:rsidRDefault="001D3929" w:rsidP="001D3929">
      <w:pPr>
        <w:numPr>
          <w:ilvl w:val="0"/>
          <w:numId w:val="4"/>
        </w:numPr>
      </w:pPr>
      <w:r w:rsidRPr="000C56A5">
        <w:t>The tables and forms may need to be labelled to suit your organisation’s operations manual or exposition, with relevant references in the text amended as a result.</w:t>
      </w:r>
    </w:p>
    <w:p w14:paraId="0E6396A0" w14:textId="77777777" w:rsidR="001D3929" w:rsidRPr="000C56A5" w:rsidRDefault="001D3929" w:rsidP="001D3929">
      <w:pPr>
        <w:numPr>
          <w:ilvl w:val="0"/>
          <w:numId w:val="4"/>
        </w:numPr>
      </w:pPr>
      <w:r w:rsidRPr="000C56A5">
        <w:t>The numbering used in the template may need to be amended to align with the numbering system of your operations manual or exposition.</w:t>
      </w:r>
    </w:p>
    <w:p w14:paraId="1D963C16" w14:textId="77777777" w:rsidR="001D3929" w:rsidRPr="000C56A5" w:rsidRDefault="001D3929" w:rsidP="001D3929">
      <w:pPr>
        <w:pStyle w:val="NotesBoxTextHanging"/>
      </w:pPr>
      <w:r w:rsidRPr="000C56A5">
        <w:rPr>
          <w:b/>
          <w:bCs/>
        </w:rPr>
        <w:t>Note:</w:t>
      </w:r>
      <w:r w:rsidRPr="000C56A5">
        <w:tab/>
        <w:t>The Definitions are specific to CAO 48.1 (2019) and appear in this template either per the order or from the CAAP 48-01 in which the language has been simplified slightly. These Definitions may not be consistent with terms used elsewhere in your operations manual or exposition but are required to be used.</w:t>
      </w:r>
    </w:p>
    <w:p w14:paraId="2C796686" w14:textId="77777777" w:rsidR="009B1C93" w:rsidRDefault="009B1C93" w:rsidP="001D3929">
      <w:pPr>
        <w:suppressAutoHyphens w:val="0"/>
        <w:sectPr w:rsidR="009B1C93" w:rsidSect="00366178">
          <w:headerReference w:type="even" r:id="rId14"/>
          <w:headerReference w:type="default" r:id="rId15"/>
          <w:footerReference w:type="default" r:id="rId16"/>
          <w:headerReference w:type="first" r:id="rId17"/>
          <w:footerReference w:type="first" r:id="rId18"/>
          <w:pgSz w:w="11906" w:h="16838" w:code="9"/>
          <w:pgMar w:top="1134" w:right="1134" w:bottom="1134" w:left="1134" w:header="567" w:footer="567" w:gutter="0"/>
          <w:cols w:space="708"/>
          <w:docGrid w:linePitch="360"/>
        </w:sectPr>
      </w:pPr>
    </w:p>
    <w:p w14:paraId="299B2EB1" w14:textId="488DC278" w:rsidR="004F0F7B" w:rsidRDefault="00363FE8" w:rsidP="004F0F7B">
      <w:pPr>
        <w:pStyle w:val="TOCHeading"/>
      </w:pPr>
      <w:r>
        <w:lastRenderedPageBreak/>
        <w:t>Table of c</w:t>
      </w:r>
      <w:r w:rsidR="00016524">
        <w:t>ontents</w:t>
      </w:r>
    </w:p>
    <w:p w14:paraId="2E01818F" w14:textId="468A669D" w:rsidR="00F760AD" w:rsidRDefault="00440CA0">
      <w:pPr>
        <w:pStyle w:val="TOC1"/>
        <w:rPr>
          <w:rFonts w:asciiTheme="minorHAnsi" w:eastAsiaTheme="minorEastAsia" w:hAnsiTheme="minorHAnsi"/>
          <w:b w:val="0"/>
          <w:color w:val="auto"/>
          <w:kern w:val="2"/>
          <w:sz w:val="24"/>
          <w:szCs w:val="24"/>
          <w:lang w:eastAsia="en-AU"/>
          <w14:ligatures w14:val="standardContextual"/>
        </w:rPr>
      </w:pPr>
      <w:r>
        <w:rPr>
          <w:sz w:val="36"/>
          <w:szCs w:val="26"/>
        </w:rPr>
        <w:fldChar w:fldCharType="begin"/>
      </w:r>
      <w:r>
        <w:instrText xml:space="preserve"> TOC \o "1-3" \h \z \u </w:instrText>
      </w:r>
      <w:r>
        <w:rPr>
          <w:sz w:val="36"/>
          <w:szCs w:val="26"/>
        </w:rPr>
        <w:fldChar w:fldCharType="separate"/>
      </w:r>
      <w:hyperlink w:anchor="_Toc191547352" w:history="1">
        <w:r w:rsidR="00F760AD" w:rsidRPr="004F4655">
          <w:rPr>
            <w:rStyle w:val="Hyperlink"/>
          </w:rPr>
          <w:t>List of effective pages</w:t>
        </w:r>
        <w:r w:rsidR="00F760AD">
          <w:rPr>
            <w:webHidden/>
          </w:rPr>
          <w:tab/>
        </w:r>
        <w:r w:rsidR="00F760AD">
          <w:rPr>
            <w:webHidden/>
          </w:rPr>
          <w:fldChar w:fldCharType="begin"/>
        </w:r>
        <w:r w:rsidR="00F760AD">
          <w:rPr>
            <w:webHidden/>
          </w:rPr>
          <w:instrText xml:space="preserve"> PAGEREF _Toc191547352 \h </w:instrText>
        </w:r>
        <w:r w:rsidR="00F760AD">
          <w:rPr>
            <w:webHidden/>
          </w:rPr>
        </w:r>
        <w:r w:rsidR="00F760AD">
          <w:rPr>
            <w:webHidden/>
          </w:rPr>
          <w:fldChar w:fldCharType="separate"/>
        </w:r>
        <w:r w:rsidR="00F760AD">
          <w:rPr>
            <w:webHidden/>
          </w:rPr>
          <w:t>4</w:t>
        </w:r>
        <w:r w:rsidR="00F760AD">
          <w:rPr>
            <w:webHidden/>
          </w:rPr>
          <w:fldChar w:fldCharType="end"/>
        </w:r>
      </w:hyperlink>
    </w:p>
    <w:p w14:paraId="0AD41056" w14:textId="07A490EB" w:rsidR="00F760AD" w:rsidRDefault="00F760AD">
      <w:pPr>
        <w:pStyle w:val="TOC1"/>
        <w:rPr>
          <w:rFonts w:asciiTheme="minorHAnsi" w:eastAsiaTheme="minorEastAsia" w:hAnsiTheme="minorHAnsi"/>
          <w:b w:val="0"/>
          <w:color w:val="auto"/>
          <w:kern w:val="2"/>
          <w:sz w:val="24"/>
          <w:szCs w:val="24"/>
          <w:lang w:eastAsia="en-AU"/>
          <w14:ligatures w14:val="standardContextual"/>
        </w:rPr>
      </w:pPr>
      <w:hyperlink w:anchor="_Toc191547353" w:history="1">
        <w:r w:rsidRPr="004F4655">
          <w:rPr>
            <w:rStyle w:val="Hyperlink"/>
          </w:rPr>
          <w:t>Amendment record/revision history</w:t>
        </w:r>
        <w:r>
          <w:rPr>
            <w:webHidden/>
          </w:rPr>
          <w:tab/>
        </w:r>
        <w:r>
          <w:rPr>
            <w:webHidden/>
          </w:rPr>
          <w:fldChar w:fldCharType="begin"/>
        </w:r>
        <w:r>
          <w:rPr>
            <w:webHidden/>
          </w:rPr>
          <w:instrText xml:space="preserve"> PAGEREF _Toc191547353 \h </w:instrText>
        </w:r>
        <w:r>
          <w:rPr>
            <w:webHidden/>
          </w:rPr>
        </w:r>
        <w:r>
          <w:rPr>
            <w:webHidden/>
          </w:rPr>
          <w:fldChar w:fldCharType="separate"/>
        </w:r>
        <w:r>
          <w:rPr>
            <w:webHidden/>
          </w:rPr>
          <w:t>5</w:t>
        </w:r>
        <w:r>
          <w:rPr>
            <w:webHidden/>
          </w:rPr>
          <w:fldChar w:fldCharType="end"/>
        </w:r>
      </w:hyperlink>
    </w:p>
    <w:p w14:paraId="04836E5D" w14:textId="1697E328" w:rsidR="00F760AD" w:rsidRDefault="00F760AD">
      <w:pPr>
        <w:pStyle w:val="TOC1"/>
        <w:rPr>
          <w:rFonts w:asciiTheme="minorHAnsi" w:eastAsiaTheme="minorEastAsia" w:hAnsiTheme="minorHAnsi"/>
          <w:b w:val="0"/>
          <w:color w:val="auto"/>
          <w:kern w:val="2"/>
          <w:sz w:val="24"/>
          <w:szCs w:val="24"/>
          <w:lang w:eastAsia="en-AU"/>
          <w14:ligatures w14:val="standardContextual"/>
        </w:rPr>
      </w:pPr>
      <w:hyperlink w:anchor="_Toc191547354" w:history="1">
        <w:r w:rsidRPr="004F4655">
          <w:rPr>
            <w:rStyle w:val="Hyperlink"/>
          </w:rPr>
          <w:t>References</w:t>
        </w:r>
        <w:r>
          <w:rPr>
            <w:webHidden/>
          </w:rPr>
          <w:tab/>
        </w:r>
        <w:r>
          <w:rPr>
            <w:webHidden/>
          </w:rPr>
          <w:tab/>
        </w:r>
        <w:r>
          <w:rPr>
            <w:webHidden/>
          </w:rPr>
          <w:fldChar w:fldCharType="begin"/>
        </w:r>
        <w:r>
          <w:rPr>
            <w:webHidden/>
          </w:rPr>
          <w:instrText xml:space="preserve"> PAGEREF _Toc191547354 \h </w:instrText>
        </w:r>
        <w:r>
          <w:rPr>
            <w:webHidden/>
          </w:rPr>
        </w:r>
        <w:r>
          <w:rPr>
            <w:webHidden/>
          </w:rPr>
          <w:fldChar w:fldCharType="separate"/>
        </w:r>
        <w:r>
          <w:rPr>
            <w:webHidden/>
          </w:rPr>
          <w:t>6</w:t>
        </w:r>
        <w:r>
          <w:rPr>
            <w:webHidden/>
          </w:rPr>
          <w:fldChar w:fldCharType="end"/>
        </w:r>
      </w:hyperlink>
    </w:p>
    <w:p w14:paraId="412DA553" w14:textId="5BF23119" w:rsidR="00F760AD" w:rsidRDefault="00F760AD">
      <w:pPr>
        <w:pStyle w:val="TOC2"/>
        <w:rPr>
          <w:rFonts w:asciiTheme="minorHAnsi" w:eastAsiaTheme="minorEastAsia" w:hAnsiTheme="minorHAnsi"/>
          <w:noProof/>
          <w:color w:val="auto"/>
          <w:kern w:val="2"/>
          <w:sz w:val="24"/>
          <w:szCs w:val="24"/>
          <w:lang w:eastAsia="en-AU"/>
          <w14:ligatures w14:val="standardContextual"/>
        </w:rPr>
      </w:pPr>
      <w:hyperlink w:anchor="_Toc191547355" w:history="1">
        <w:r w:rsidRPr="004F4655">
          <w:rPr>
            <w:rStyle w:val="Hyperlink"/>
            <w:noProof/>
          </w:rPr>
          <w:t>Acronyms</w:t>
        </w:r>
        <w:r>
          <w:rPr>
            <w:noProof/>
            <w:webHidden/>
          </w:rPr>
          <w:tab/>
        </w:r>
        <w:r>
          <w:rPr>
            <w:noProof/>
            <w:webHidden/>
          </w:rPr>
          <w:tab/>
        </w:r>
        <w:r>
          <w:rPr>
            <w:noProof/>
            <w:webHidden/>
          </w:rPr>
          <w:fldChar w:fldCharType="begin"/>
        </w:r>
        <w:r>
          <w:rPr>
            <w:noProof/>
            <w:webHidden/>
          </w:rPr>
          <w:instrText xml:space="preserve"> PAGEREF _Toc191547355 \h </w:instrText>
        </w:r>
        <w:r>
          <w:rPr>
            <w:noProof/>
            <w:webHidden/>
          </w:rPr>
        </w:r>
        <w:r>
          <w:rPr>
            <w:noProof/>
            <w:webHidden/>
          </w:rPr>
          <w:fldChar w:fldCharType="separate"/>
        </w:r>
        <w:r>
          <w:rPr>
            <w:noProof/>
            <w:webHidden/>
          </w:rPr>
          <w:t>6</w:t>
        </w:r>
        <w:r>
          <w:rPr>
            <w:noProof/>
            <w:webHidden/>
          </w:rPr>
          <w:fldChar w:fldCharType="end"/>
        </w:r>
      </w:hyperlink>
    </w:p>
    <w:p w14:paraId="0F2C3C32" w14:textId="7552756E" w:rsidR="00F760AD" w:rsidRDefault="00F760AD">
      <w:pPr>
        <w:pStyle w:val="TOC2"/>
        <w:rPr>
          <w:rFonts w:asciiTheme="minorHAnsi" w:eastAsiaTheme="minorEastAsia" w:hAnsiTheme="minorHAnsi"/>
          <w:noProof/>
          <w:color w:val="auto"/>
          <w:kern w:val="2"/>
          <w:sz w:val="24"/>
          <w:szCs w:val="24"/>
          <w:lang w:eastAsia="en-AU"/>
          <w14:ligatures w14:val="standardContextual"/>
        </w:rPr>
      </w:pPr>
      <w:hyperlink w:anchor="_Toc191547356" w:history="1">
        <w:r w:rsidRPr="004F4655">
          <w:rPr>
            <w:rStyle w:val="Hyperlink"/>
            <w:noProof/>
          </w:rPr>
          <w:t>Definitions</w:t>
        </w:r>
        <w:r>
          <w:rPr>
            <w:noProof/>
            <w:webHidden/>
          </w:rPr>
          <w:tab/>
        </w:r>
        <w:r>
          <w:rPr>
            <w:noProof/>
            <w:webHidden/>
          </w:rPr>
          <w:tab/>
        </w:r>
        <w:r>
          <w:rPr>
            <w:noProof/>
            <w:webHidden/>
          </w:rPr>
          <w:fldChar w:fldCharType="begin"/>
        </w:r>
        <w:r>
          <w:rPr>
            <w:noProof/>
            <w:webHidden/>
          </w:rPr>
          <w:instrText xml:space="preserve"> PAGEREF _Toc191547356 \h </w:instrText>
        </w:r>
        <w:r>
          <w:rPr>
            <w:noProof/>
            <w:webHidden/>
          </w:rPr>
        </w:r>
        <w:r>
          <w:rPr>
            <w:noProof/>
            <w:webHidden/>
          </w:rPr>
          <w:fldChar w:fldCharType="separate"/>
        </w:r>
        <w:r>
          <w:rPr>
            <w:noProof/>
            <w:webHidden/>
          </w:rPr>
          <w:t>6</w:t>
        </w:r>
        <w:r>
          <w:rPr>
            <w:noProof/>
            <w:webHidden/>
          </w:rPr>
          <w:fldChar w:fldCharType="end"/>
        </w:r>
      </w:hyperlink>
    </w:p>
    <w:p w14:paraId="2F0DF1E1" w14:textId="296F2B84" w:rsidR="00F760AD" w:rsidRDefault="00F760AD">
      <w:pPr>
        <w:pStyle w:val="TOC2"/>
        <w:rPr>
          <w:rFonts w:asciiTheme="minorHAnsi" w:eastAsiaTheme="minorEastAsia" w:hAnsiTheme="minorHAnsi"/>
          <w:noProof/>
          <w:color w:val="auto"/>
          <w:kern w:val="2"/>
          <w:sz w:val="24"/>
          <w:szCs w:val="24"/>
          <w:lang w:eastAsia="en-AU"/>
          <w14:ligatures w14:val="standardContextual"/>
        </w:rPr>
      </w:pPr>
      <w:hyperlink w:anchor="_Toc191547357" w:history="1">
        <w:r w:rsidRPr="004F4655">
          <w:rPr>
            <w:rStyle w:val="Hyperlink"/>
            <w:noProof/>
          </w:rPr>
          <w:t>Reference material</w:t>
        </w:r>
        <w:r>
          <w:rPr>
            <w:noProof/>
            <w:webHidden/>
          </w:rPr>
          <w:tab/>
        </w:r>
        <w:r>
          <w:rPr>
            <w:noProof/>
            <w:webHidden/>
          </w:rPr>
          <w:fldChar w:fldCharType="begin"/>
        </w:r>
        <w:r>
          <w:rPr>
            <w:noProof/>
            <w:webHidden/>
          </w:rPr>
          <w:instrText xml:space="preserve"> PAGEREF _Toc191547357 \h </w:instrText>
        </w:r>
        <w:r>
          <w:rPr>
            <w:noProof/>
            <w:webHidden/>
          </w:rPr>
        </w:r>
        <w:r>
          <w:rPr>
            <w:noProof/>
            <w:webHidden/>
          </w:rPr>
          <w:fldChar w:fldCharType="separate"/>
        </w:r>
        <w:r>
          <w:rPr>
            <w:noProof/>
            <w:webHidden/>
          </w:rPr>
          <w:t>9</w:t>
        </w:r>
        <w:r>
          <w:rPr>
            <w:noProof/>
            <w:webHidden/>
          </w:rPr>
          <w:fldChar w:fldCharType="end"/>
        </w:r>
      </w:hyperlink>
    </w:p>
    <w:p w14:paraId="4505028E" w14:textId="4AC65382" w:rsidR="00F760AD" w:rsidRDefault="00F760AD">
      <w:pPr>
        <w:pStyle w:val="TOC1"/>
        <w:rPr>
          <w:rFonts w:asciiTheme="minorHAnsi" w:eastAsiaTheme="minorEastAsia" w:hAnsiTheme="minorHAnsi"/>
          <w:b w:val="0"/>
          <w:color w:val="auto"/>
          <w:kern w:val="2"/>
          <w:sz w:val="24"/>
          <w:szCs w:val="24"/>
          <w:lang w:eastAsia="en-AU"/>
          <w14:ligatures w14:val="standardContextual"/>
        </w:rPr>
      </w:pPr>
      <w:hyperlink w:anchor="_Toc191547358" w:history="1">
        <w:r w:rsidRPr="004F4655">
          <w:rPr>
            <w:rStyle w:val="Hyperlink"/>
          </w:rPr>
          <w:t>1</w:t>
        </w:r>
        <w:r>
          <w:rPr>
            <w:rFonts w:asciiTheme="minorHAnsi" w:eastAsiaTheme="minorEastAsia" w:hAnsiTheme="minorHAnsi"/>
            <w:b w:val="0"/>
            <w:color w:val="auto"/>
            <w:kern w:val="2"/>
            <w:sz w:val="24"/>
            <w:szCs w:val="24"/>
            <w:lang w:eastAsia="en-AU"/>
            <w14:ligatures w14:val="standardContextual"/>
          </w:rPr>
          <w:tab/>
        </w:r>
        <w:r w:rsidRPr="004F4655">
          <w:rPr>
            <w:rStyle w:val="Hyperlink"/>
          </w:rPr>
          <w:t>Flight crew member fatigue management</w:t>
        </w:r>
        <w:r>
          <w:rPr>
            <w:webHidden/>
          </w:rPr>
          <w:tab/>
        </w:r>
        <w:r>
          <w:rPr>
            <w:webHidden/>
          </w:rPr>
          <w:fldChar w:fldCharType="begin"/>
        </w:r>
        <w:r>
          <w:rPr>
            <w:webHidden/>
          </w:rPr>
          <w:instrText xml:space="preserve"> PAGEREF _Toc191547358 \h </w:instrText>
        </w:r>
        <w:r>
          <w:rPr>
            <w:webHidden/>
          </w:rPr>
        </w:r>
        <w:r>
          <w:rPr>
            <w:webHidden/>
          </w:rPr>
          <w:fldChar w:fldCharType="separate"/>
        </w:r>
        <w:r>
          <w:rPr>
            <w:webHidden/>
          </w:rPr>
          <w:t>10</w:t>
        </w:r>
        <w:r>
          <w:rPr>
            <w:webHidden/>
          </w:rPr>
          <w:fldChar w:fldCharType="end"/>
        </w:r>
      </w:hyperlink>
    </w:p>
    <w:p w14:paraId="6C3FD5CE" w14:textId="65BC4B4B" w:rsidR="00F760AD" w:rsidRDefault="00F760AD">
      <w:pPr>
        <w:pStyle w:val="TOC2"/>
        <w:rPr>
          <w:rFonts w:asciiTheme="minorHAnsi" w:eastAsiaTheme="minorEastAsia" w:hAnsiTheme="minorHAnsi"/>
          <w:noProof/>
          <w:color w:val="auto"/>
          <w:kern w:val="2"/>
          <w:sz w:val="24"/>
          <w:szCs w:val="24"/>
          <w:lang w:eastAsia="en-AU"/>
          <w14:ligatures w14:val="standardContextual"/>
        </w:rPr>
      </w:pPr>
      <w:hyperlink w:anchor="_Toc191547359" w:history="1">
        <w:r w:rsidRPr="004F4655">
          <w:rPr>
            <w:rStyle w:val="Hyperlink"/>
            <w:noProof/>
          </w:rPr>
          <w:t>1.1</w:t>
        </w:r>
        <w:r>
          <w:rPr>
            <w:rFonts w:asciiTheme="minorHAnsi" w:eastAsiaTheme="minorEastAsia" w:hAnsiTheme="minorHAnsi"/>
            <w:noProof/>
            <w:color w:val="auto"/>
            <w:kern w:val="2"/>
            <w:sz w:val="24"/>
            <w:szCs w:val="24"/>
            <w:lang w:eastAsia="en-AU"/>
            <w14:ligatures w14:val="standardContextual"/>
          </w:rPr>
          <w:tab/>
        </w:r>
        <w:r w:rsidRPr="004F4655">
          <w:rPr>
            <w:rStyle w:val="Hyperlink"/>
            <w:noProof/>
          </w:rPr>
          <w:t>Fatigue management policy</w:t>
        </w:r>
        <w:r>
          <w:rPr>
            <w:noProof/>
            <w:webHidden/>
          </w:rPr>
          <w:tab/>
        </w:r>
        <w:r>
          <w:rPr>
            <w:noProof/>
            <w:webHidden/>
          </w:rPr>
          <w:fldChar w:fldCharType="begin"/>
        </w:r>
        <w:r>
          <w:rPr>
            <w:noProof/>
            <w:webHidden/>
          </w:rPr>
          <w:instrText xml:space="preserve"> PAGEREF _Toc191547359 \h </w:instrText>
        </w:r>
        <w:r>
          <w:rPr>
            <w:noProof/>
            <w:webHidden/>
          </w:rPr>
        </w:r>
        <w:r>
          <w:rPr>
            <w:noProof/>
            <w:webHidden/>
          </w:rPr>
          <w:fldChar w:fldCharType="separate"/>
        </w:r>
        <w:r>
          <w:rPr>
            <w:noProof/>
            <w:webHidden/>
          </w:rPr>
          <w:t>10</w:t>
        </w:r>
        <w:r>
          <w:rPr>
            <w:noProof/>
            <w:webHidden/>
          </w:rPr>
          <w:fldChar w:fldCharType="end"/>
        </w:r>
      </w:hyperlink>
    </w:p>
    <w:p w14:paraId="67FA1FF8" w14:textId="7FC39D6C" w:rsidR="00F760AD" w:rsidRDefault="00F760AD">
      <w:pPr>
        <w:pStyle w:val="TOC2"/>
        <w:rPr>
          <w:rFonts w:asciiTheme="minorHAnsi" w:eastAsiaTheme="minorEastAsia" w:hAnsiTheme="minorHAnsi"/>
          <w:noProof/>
          <w:color w:val="auto"/>
          <w:kern w:val="2"/>
          <w:sz w:val="24"/>
          <w:szCs w:val="24"/>
          <w:lang w:eastAsia="en-AU"/>
          <w14:ligatures w14:val="standardContextual"/>
        </w:rPr>
      </w:pPr>
      <w:hyperlink w:anchor="_Toc191547360" w:history="1">
        <w:r w:rsidRPr="004F4655">
          <w:rPr>
            <w:rStyle w:val="Hyperlink"/>
            <w:noProof/>
          </w:rPr>
          <w:t>1.2</w:t>
        </w:r>
        <w:r>
          <w:rPr>
            <w:rFonts w:asciiTheme="minorHAnsi" w:eastAsiaTheme="minorEastAsia" w:hAnsiTheme="minorHAnsi"/>
            <w:noProof/>
            <w:color w:val="auto"/>
            <w:kern w:val="2"/>
            <w:sz w:val="24"/>
            <w:szCs w:val="24"/>
            <w:lang w:eastAsia="en-AU"/>
            <w14:ligatures w14:val="standardContextual"/>
          </w:rPr>
          <w:tab/>
        </w:r>
        <w:r w:rsidRPr="004F4655">
          <w:rPr>
            <w:rStyle w:val="Hyperlink"/>
            <w:noProof/>
          </w:rPr>
          <w:t>Flight duty limitations and fatigue management</w:t>
        </w:r>
        <w:r>
          <w:rPr>
            <w:noProof/>
            <w:webHidden/>
          </w:rPr>
          <w:tab/>
        </w:r>
        <w:r>
          <w:rPr>
            <w:noProof/>
            <w:webHidden/>
          </w:rPr>
          <w:fldChar w:fldCharType="begin"/>
        </w:r>
        <w:r>
          <w:rPr>
            <w:noProof/>
            <w:webHidden/>
          </w:rPr>
          <w:instrText xml:space="preserve"> PAGEREF _Toc191547360 \h </w:instrText>
        </w:r>
        <w:r>
          <w:rPr>
            <w:noProof/>
            <w:webHidden/>
          </w:rPr>
        </w:r>
        <w:r>
          <w:rPr>
            <w:noProof/>
            <w:webHidden/>
          </w:rPr>
          <w:fldChar w:fldCharType="separate"/>
        </w:r>
        <w:r>
          <w:rPr>
            <w:noProof/>
            <w:webHidden/>
          </w:rPr>
          <w:t>10</w:t>
        </w:r>
        <w:r>
          <w:rPr>
            <w:noProof/>
            <w:webHidden/>
          </w:rPr>
          <w:fldChar w:fldCharType="end"/>
        </w:r>
      </w:hyperlink>
    </w:p>
    <w:p w14:paraId="01A948BC" w14:textId="46271FF4" w:rsidR="00F760AD" w:rsidRDefault="00F760AD">
      <w:pPr>
        <w:pStyle w:val="TOC3"/>
        <w:tabs>
          <w:tab w:val="left" w:pos="1418"/>
        </w:tabs>
        <w:rPr>
          <w:rFonts w:eastAsiaTheme="minorEastAsia"/>
          <w:noProof/>
          <w:color w:val="auto"/>
          <w:kern w:val="2"/>
          <w:sz w:val="24"/>
          <w:szCs w:val="24"/>
          <w:lang w:eastAsia="en-AU"/>
          <w14:ligatures w14:val="standardContextual"/>
        </w:rPr>
      </w:pPr>
      <w:hyperlink w:anchor="_Toc191547361" w:history="1">
        <w:r w:rsidRPr="004F4655">
          <w:rPr>
            <w:rStyle w:val="Hyperlink"/>
            <w:noProof/>
          </w:rPr>
          <w:t>1.2.1</w:t>
        </w:r>
        <w:r>
          <w:rPr>
            <w:rFonts w:eastAsiaTheme="minorEastAsia"/>
            <w:noProof/>
            <w:color w:val="auto"/>
            <w:kern w:val="2"/>
            <w:sz w:val="24"/>
            <w:szCs w:val="24"/>
            <w:lang w:eastAsia="en-AU"/>
            <w14:ligatures w14:val="standardContextual"/>
          </w:rPr>
          <w:tab/>
        </w:r>
        <w:r w:rsidRPr="004F4655">
          <w:rPr>
            <w:rStyle w:val="Hyperlink"/>
            <w:noProof/>
          </w:rPr>
          <w:t>Responsibilities</w:t>
        </w:r>
        <w:r>
          <w:rPr>
            <w:noProof/>
            <w:webHidden/>
          </w:rPr>
          <w:tab/>
        </w:r>
        <w:r>
          <w:rPr>
            <w:noProof/>
            <w:webHidden/>
          </w:rPr>
          <w:fldChar w:fldCharType="begin"/>
        </w:r>
        <w:r>
          <w:rPr>
            <w:noProof/>
            <w:webHidden/>
          </w:rPr>
          <w:instrText xml:space="preserve"> PAGEREF _Toc191547361 \h </w:instrText>
        </w:r>
        <w:r>
          <w:rPr>
            <w:noProof/>
            <w:webHidden/>
          </w:rPr>
        </w:r>
        <w:r>
          <w:rPr>
            <w:noProof/>
            <w:webHidden/>
          </w:rPr>
          <w:fldChar w:fldCharType="separate"/>
        </w:r>
        <w:r>
          <w:rPr>
            <w:noProof/>
            <w:webHidden/>
          </w:rPr>
          <w:t>10</w:t>
        </w:r>
        <w:r>
          <w:rPr>
            <w:noProof/>
            <w:webHidden/>
          </w:rPr>
          <w:fldChar w:fldCharType="end"/>
        </w:r>
      </w:hyperlink>
    </w:p>
    <w:p w14:paraId="56580D64" w14:textId="33638CD2" w:rsidR="00F760AD" w:rsidRDefault="00F760AD">
      <w:pPr>
        <w:pStyle w:val="TOC3"/>
        <w:tabs>
          <w:tab w:val="left" w:pos="1418"/>
        </w:tabs>
        <w:rPr>
          <w:rFonts w:eastAsiaTheme="minorEastAsia"/>
          <w:noProof/>
          <w:color w:val="auto"/>
          <w:kern w:val="2"/>
          <w:sz w:val="24"/>
          <w:szCs w:val="24"/>
          <w:lang w:eastAsia="en-AU"/>
          <w14:ligatures w14:val="standardContextual"/>
        </w:rPr>
      </w:pPr>
      <w:hyperlink w:anchor="_Toc191547362" w:history="1">
        <w:r w:rsidRPr="004F4655">
          <w:rPr>
            <w:rStyle w:val="Hyperlink"/>
            <w:noProof/>
          </w:rPr>
          <w:t>1.2.2</w:t>
        </w:r>
        <w:r>
          <w:rPr>
            <w:rFonts w:eastAsiaTheme="minorEastAsia"/>
            <w:noProof/>
            <w:color w:val="auto"/>
            <w:kern w:val="2"/>
            <w:sz w:val="24"/>
            <w:szCs w:val="24"/>
            <w:lang w:eastAsia="en-AU"/>
            <w14:ligatures w14:val="standardContextual"/>
          </w:rPr>
          <w:tab/>
        </w:r>
        <w:r w:rsidRPr="004F4655">
          <w:rPr>
            <w:rStyle w:val="Hyperlink"/>
            <w:noProof/>
          </w:rPr>
          <w:t>Prior sleep opportunity</w:t>
        </w:r>
        <w:r>
          <w:rPr>
            <w:noProof/>
            <w:webHidden/>
          </w:rPr>
          <w:tab/>
        </w:r>
        <w:r>
          <w:rPr>
            <w:noProof/>
            <w:webHidden/>
          </w:rPr>
          <w:fldChar w:fldCharType="begin"/>
        </w:r>
        <w:r>
          <w:rPr>
            <w:noProof/>
            <w:webHidden/>
          </w:rPr>
          <w:instrText xml:space="preserve"> PAGEREF _Toc191547362 \h </w:instrText>
        </w:r>
        <w:r>
          <w:rPr>
            <w:noProof/>
            <w:webHidden/>
          </w:rPr>
        </w:r>
        <w:r>
          <w:rPr>
            <w:noProof/>
            <w:webHidden/>
          </w:rPr>
          <w:fldChar w:fldCharType="separate"/>
        </w:r>
        <w:r>
          <w:rPr>
            <w:noProof/>
            <w:webHidden/>
          </w:rPr>
          <w:t>13</w:t>
        </w:r>
        <w:r>
          <w:rPr>
            <w:noProof/>
            <w:webHidden/>
          </w:rPr>
          <w:fldChar w:fldCharType="end"/>
        </w:r>
      </w:hyperlink>
    </w:p>
    <w:p w14:paraId="0B069EE8" w14:textId="435EB59B" w:rsidR="00F760AD" w:rsidRDefault="00F760AD">
      <w:pPr>
        <w:pStyle w:val="TOC3"/>
        <w:tabs>
          <w:tab w:val="left" w:pos="1418"/>
        </w:tabs>
        <w:rPr>
          <w:rFonts w:eastAsiaTheme="minorEastAsia"/>
          <w:noProof/>
          <w:color w:val="auto"/>
          <w:kern w:val="2"/>
          <w:sz w:val="24"/>
          <w:szCs w:val="24"/>
          <w:lang w:eastAsia="en-AU"/>
          <w14:ligatures w14:val="standardContextual"/>
        </w:rPr>
      </w:pPr>
      <w:hyperlink w:anchor="_Toc191547363" w:history="1">
        <w:r w:rsidRPr="004F4655">
          <w:rPr>
            <w:rStyle w:val="Hyperlink"/>
            <w:noProof/>
          </w:rPr>
          <w:t>1.2.3</w:t>
        </w:r>
        <w:r>
          <w:rPr>
            <w:rFonts w:eastAsiaTheme="minorEastAsia"/>
            <w:noProof/>
            <w:color w:val="auto"/>
            <w:kern w:val="2"/>
            <w:sz w:val="24"/>
            <w:szCs w:val="24"/>
            <w:lang w:eastAsia="en-AU"/>
            <w14:ligatures w14:val="standardContextual"/>
          </w:rPr>
          <w:tab/>
        </w:r>
        <w:r w:rsidRPr="004F4655">
          <w:rPr>
            <w:rStyle w:val="Hyperlink"/>
            <w:noProof/>
          </w:rPr>
          <w:t>Duty time, FDP flight time and cumulative limits</w:t>
        </w:r>
        <w:r>
          <w:rPr>
            <w:noProof/>
            <w:webHidden/>
          </w:rPr>
          <w:tab/>
        </w:r>
        <w:r>
          <w:rPr>
            <w:noProof/>
            <w:webHidden/>
          </w:rPr>
          <w:fldChar w:fldCharType="begin"/>
        </w:r>
        <w:r>
          <w:rPr>
            <w:noProof/>
            <w:webHidden/>
          </w:rPr>
          <w:instrText xml:space="preserve"> PAGEREF _Toc191547363 \h </w:instrText>
        </w:r>
        <w:r>
          <w:rPr>
            <w:noProof/>
            <w:webHidden/>
          </w:rPr>
        </w:r>
        <w:r>
          <w:rPr>
            <w:noProof/>
            <w:webHidden/>
          </w:rPr>
          <w:fldChar w:fldCharType="separate"/>
        </w:r>
        <w:r>
          <w:rPr>
            <w:noProof/>
            <w:webHidden/>
          </w:rPr>
          <w:t>13</w:t>
        </w:r>
        <w:r>
          <w:rPr>
            <w:noProof/>
            <w:webHidden/>
          </w:rPr>
          <w:fldChar w:fldCharType="end"/>
        </w:r>
      </w:hyperlink>
    </w:p>
    <w:p w14:paraId="180AE69A" w14:textId="4E7E4BCE" w:rsidR="00F760AD" w:rsidRDefault="00F760AD">
      <w:pPr>
        <w:pStyle w:val="TOC3"/>
        <w:tabs>
          <w:tab w:val="left" w:pos="1418"/>
        </w:tabs>
        <w:rPr>
          <w:rFonts w:eastAsiaTheme="minorEastAsia"/>
          <w:noProof/>
          <w:color w:val="auto"/>
          <w:kern w:val="2"/>
          <w:sz w:val="24"/>
          <w:szCs w:val="24"/>
          <w:lang w:eastAsia="en-AU"/>
          <w14:ligatures w14:val="standardContextual"/>
        </w:rPr>
      </w:pPr>
      <w:hyperlink w:anchor="_Toc191547364" w:history="1">
        <w:r w:rsidRPr="004F4655">
          <w:rPr>
            <w:rStyle w:val="Hyperlink"/>
            <w:noProof/>
          </w:rPr>
          <w:t>1.2.4</w:t>
        </w:r>
        <w:r>
          <w:rPr>
            <w:rFonts w:eastAsiaTheme="minorEastAsia"/>
            <w:noProof/>
            <w:color w:val="auto"/>
            <w:kern w:val="2"/>
            <w:sz w:val="24"/>
            <w:szCs w:val="24"/>
            <w:lang w:eastAsia="en-AU"/>
            <w14:ligatures w14:val="standardContextual"/>
          </w:rPr>
          <w:tab/>
        </w:r>
        <w:r w:rsidRPr="004F4655">
          <w:rPr>
            <w:rStyle w:val="Hyperlink"/>
            <w:noProof/>
          </w:rPr>
          <w:t>Increase in FDP limits by split duty</w:t>
        </w:r>
        <w:r>
          <w:rPr>
            <w:noProof/>
            <w:webHidden/>
          </w:rPr>
          <w:tab/>
        </w:r>
        <w:r>
          <w:rPr>
            <w:noProof/>
            <w:webHidden/>
          </w:rPr>
          <w:fldChar w:fldCharType="begin"/>
        </w:r>
        <w:r>
          <w:rPr>
            <w:noProof/>
            <w:webHidden/>
          </w:rPr>
          <w:instrText xml:space="preserve"> PAGEREF _Toc191547364 \h </w:instrText>
        </w:r>
        <w:r>
          <w:rPr>
            <w:noProof/>
            <w:webHidden/>
          </w:rPr>
        </w:r>
        <w:r>
          <w:rPr>
            <w:noProof/>
            <w:webHidden/>
          </w:rPr>
          <w:fldChar w:fldCharType="separate"/>
        </w:r>
        <w:r>
          <w:rPr>
            <w:noProof/>
            <w:webHidden/>
          </w:rPr>
          <w:t>15</w:t>
        </w:r>
        <w:r>
          <w:rPr>
            <w:noProof/>
            <w:webHidden/>
          </w:rPr>
          <w:fldChar w:fldCharType="end"/>
        </w:r>
      </w:hyperlink>
    </w:p>
    <w:p w14:paraId="753D5DE3" w14:textId="2A444E22" w:rsidR="00F760AD" w:rsidRDefault="00F760AD">
      <w:pPr>
        <w:pStyle w:val="TOC3"/>
        <w:tabs>
          <w:tab w:val="left" w:pos="1418"/>
        </w:tabs>
        <w:rPr>
          <w:rFonts w:eastAsiaTheme="minorEastAsia"/>
          <w:noProof/>
          <w:color w:val="auto"/>
          <w:kern w:val="2"/>
          <w:sz w:val="24"/>
          <w:szCs w:val="24"/>
          <w:lang w:eastAsia="en-AU"/>
          <w14:ligatures w14:val="standardContextual"/>
        </w:rPr>
      </w:pPr>
      <w:hyperlink w:anchor="_Toc191547365" w:history="1">
        <w:r w:rsidRPr="004F4655">
          <w:rPr>
            <w:rStyle w:val="Hyperlink"/>
            <w:noProof/>
          </w:rPr>
          <w:t>1.2.5</w:t>
        </w:r>
        <w:r>
          <w:rPr>
            <w:rFonts w:eastAsiaTheme="minorEastAsia"/>
            <w:noProof/>
            <w:color w:val="auto"/>
            <w:kern w:val="2"/>
            <w:sz w:val="24"/>
            <w:szCs w:val="24"/>
            <w:lang w:eastAsia="en-AU"/>
            <w14:ligatures w14:val="standardContextual"/>
          </w:rPr>
          <w:tab/>
        </w:r>
        <w:r w:rsidRPr="004F4655">
          <w:rPr>
            <w:rStyle w:val="Hyperlink"/>
            <w:noProof/>
          </w:rPr>
          <w:t>Delayed reporting time</w:t>
        </w:r>
        <w:r>
          <w:rPr>
            <w:noProof/>
            <w:webHidden/>
          </w:rPr>
          <w:tab/>
        </w:r>
        <w:r>
          <w:rPr>
            <w:noProof/>
            <w:webHidden/>
          </w:rPr>
          <w:fldChar w:fldCharType="begin"/>
        </w:r>
        <w:r>
          <w:rPr>
            <w:noProof/>
            <w:webHidden/>
          </w:rPr>
          <w:instrText xml:space="preserve"> PAGEREF _Toc191547365 \h </w:instrText>
        </w:r>
        <w:r>
          <w:rPr>
            <w:noProof/>
            <w:webHidden/>
          </w:rPr>
        </w:r>
        <w:r>
          <w:rPr>
            <w:noProof/>
            <w:webHidden/>
          </w:rPr>
          <w:fldChar w:fldCharType="separate"/>
        </w:r>
        <w:r>
          <w:rPr>
            <w:noProof/>
            <w:webHidden/>
          </w:rPr>
          <w:t>16</w:t>
        </w:r>
        <w:r>
          <w:rPr>
            <w:noProof/>
            <w:webHidden/>
          </w:rPr>
          <w:fldChar w:fldCharType="end"/>
        </w:r>
      </w:hyperlink>
    </w:p>
    <w:p w14:paraId="4E47B34B" w14:textId="57405A68" w:rsidR="00F760AD" w:rsidRDefault="00F760AD">
      <w:pPr>
        <w:pStyle w:val="TOC3"/>
        <w:tabs>
          <w:tab w:val="left" w:pos="1418"/>
        </w:tabs>
        <w:rPr>
          <w:rFonts w:eastAsiaTheme="minorEastAsia"/>
          <w:noProof/>
          <w:color w:val="auto"/>
          <w:kern w:val="2"/>
          <w:sz w:val="24"/>
          <w:szCs w:val="24"/>
          <w:lang w:eastAsia="en-AU"/>
          <w14:ligatures w14:val="standardContextual"/>
        </w:rPr>
      </w:pPr>
      <w:hyperlink w:anchor="_Toc191547366" w:history="1">
        <w:r w:rsidRPr="004F4655">
          <w:rPr>
            <w:rStyle w:val="Hyperlink"/>
            <w:noProof/>
          </w:rPr>
          <w:t>1.2.6</w:t>
        </w:r>
        <w:r>
          <w:rPr>
            <w:rFonts w:eastAsiaTheme="minorEastAsia"/>
            <w:noProof/>
            <w:color w:val="auto"/>
            <w:kern w:val="2"/>
            <w:sz w:val="24"/>
            <w:szCs w:val="24"/>
            <w:lang w:eastAsia="en-AU"/>
            <w14:ligatures w14:val="standardContextual"/>
          </w:rPr>
          <w:tab/>
        </w:r>
        <w:r w:rsidRPr="004F4655">
          <w:rPr>
            <w:rStyle w:val="Hyperlink"/>
            <w:noProof/>
          </w:rPr>
          <w:t>Reassignment</w:t>
        </w:r>
        <w:r>
          <w:rPr>
            <w:noProof/>
            <w:webHidden/>
          </w:rPr>
          <w:tab/>
        </w:r>
        <w:r>
          <w:rPr>
            <w:noProof/>
            <w:webHidden/>
          </w:rPr>
          <w:fldChar w:fldCharType="begin"/>
        </w:r>
        <w:r>
          <w:rPr>
            <w:noProof/>
            <w:webHidden/>
          </w:rPr>
          <w:instrText xml:space="preserve"> PAGEREF _Toc191547366 \h </w:instrText>
        </w:r>
        <w:r>
          <w:rPr>
            <w:noProof/>
            <w:webHidden/>
          </w:rPr>
        </w:r>
        <w:r>
          <w:rPr>
            <w:noProof/>
            <w:webHidden/>
          </w:rPr>
          <w:fldChar w:fldCharType="separate"/>
        </w:r>
        <w:r>
          <w:rPr>
            <w:noProof/>
            <w:webHidden/>
          </w:rPr>
          <w:t>16</w:t>
        </w:r>
        <w:r>
          <w:rPr>
            <w:noProof/>
            <w:webHidden/>
          </w:rPr>
          <w:fldChar w:fldCharType="end"/>
        </w:r>
      </w:hyperlink>
    </w:p>
    <w:p w14:paraId="2FB61864" w14:textId="4A6EBAFA" w:rsidR="00F760AD" w:rsidRDefault="00F760AD">
      <w:pPr>
        <w:pStyle w:val="TOC3"/>
        <w:tabs>
          <w:tab w:val="left" w:pos="1418"/>
        </w:tabs>
        <w:rPr>
          <w:rFonts w:eastAsiaTheme="minorEastAsia"/>
          <w:noProof/>
          <w:color w:val="auto"/>
          <w:kern w:val="2"/>
          <w:sz w:val="24"/>
          <w:szCs w:val="24"/>
          <w:lang w:eastAsia="en-AU"/>
          <w14:ligatures w14:val="standardContextual"/>
        </w:rPr>
      </w:pPr>
      <w:hyperlink w:anchor="_Toc191547367" w:history="1">
        <w:r w:rsidRPr="004F4655">
          <w:rPr>
            <w:rStyle w:val="Hyperlink"/>
            <w:noProof/>
          </w:rPr>
          <w:t>1.2.7</w:t>
        </w:r>
        <w:r>
          <w:rPr>
            <w:rFonts w:eastAsiaTheme="minorEastAsia"/>
            <w:noProof/>
            <w:color w:val="auto"/>
            <w:kern w:val="2"/>
            <w:sz w:val="24"/>
            <w:szCs w:val="24"/>
            <w:lang w:eastAsia="en-AU"/>
            <w14:ligatures w14:val="standardContextual"/>
          </w:rPr>
          <w:tab/>
        </w:r>
        <w:r w:rsidRPr="004F4655">
          <w:rPr>
            <w:rStyle w:val="Hyperlink"/>
            <w:noProof/>
          </w:rPr>
          <w:t>Standby limits</w:t>
        </w:r>
        <w:r>
          <w:rPr>
            <w:noProof/>
            <w:webHidden/>
          </w:rPr>
          <w:tab/>
        </w:r>
        <w:r>
          <w:rPr>
            <w:noProof/>
            <w:webHidden/>
          </w:rPr>
          <w:fldChar w:fldCharType="begin"/>
        </w:r>
        <w:r>
          <w:rPr>
            <w:noProof/>
            <w:webHidden/>
          </w:rPr>
          <w:instrText xml:space="preserve"> PAGEREF _Toc191547367 \h </w:instrText>
        </w:r>
        <w:r>
          <w:rPr>
            <w:noProof/>
            <w:webHidden/>
          </w:rPr>
        </w:r>
        <w:r>
          <w:rPr>
            <w:noProof/>
            <w:webHidden/>
          </w:rPr>
          <w:fldChar w:fldCharType="separate"/>
        </w:r>
        <w:r>
          <w:rPr>
            <w:noProof/>
            <w:webHidden/>
          </w:rPr>
          <w:t>17</w:t>
        </w:r>
        <w:r>
          <w:rPr>
            <w:noProof/>
            <w:webHidden/>
          </w:rPr>
          <w:fldChar w:fldCharType="end"/>
        </w:r>
      </w:hyperlink>
    </w:p>
    <w:p w14:paraId="77D28D7D" w14:textId="04FDEDD8" w:rsidR="00F760AD" w:rsidRDefault="00F760AD">
      <w:pPr>
        <w:pStyle w:val="TOC3"/>
        <w:tabs>
          <w:tab w:val="left" w:pos="1418"/>
        </w:tabs>
        <w:rPr>
          <w:rFonts w:eastAsiaTheme="minorEastAsia"/>
          <w:noProof/>
          <w:color w:val="auto"/>
          <w:kern w:val="2"/>
          <w:sz w:val="24"/>
          <w:szCs w:val="24"/>
          <w:lang w:eastAsia="en-AU"/>
          <w14:ligatures w14:val="standardContextual"/>
        </w:rPr>
      </w:pPr>
      <w:hyperlink w:anchor="_Toc191547368" w:history="1">
        <w:r w:rsidRPr="004F4655">
          <w:rPr>
            <w:rStyle w:val="Hyperlink"/>
            <w:noProof/>
          </w:rPr>
          <w:t>1.2.8</w:t>
        </w:r>
        <w:r>
          <w:rPr>
            <w:rFonts w:eastAsiaTheme="minorEastAsia"/>
            <w:noProof/>
            <w:color w:val="auto"/>
            <w:kern w:val="2"/>
            <w:sz w:val="24"/>
            <w:szCs w:val="24"/>
            <w:lang w:eastAsia="en-AU"/>
            <w14:ligatures w14:val="standardContextual"/>
          </w:rPr>
          <w:tab/>
        </w:r>
        <w:r w:rsidRPr="004F4655">
          <w:rPr>
            <w:rStyle w:val="Hyperlink"/>
            <w:noProof/>
          </w:rPr>
          <w:t>Positioning</w:t>
        </w:r>
        <w:r>
          <w:rPr>
            <w:noProof/>
            <w:webHidden/>
          </w:rPr>
          <w:tab/>
        </w:r>
        <w:r>
          <w:rPr>
            <w:noProof/>
            <w:webHidden/>
          </w:rPr>
          <w:fldChar w:fldCharType="begin"/>
        </w:r>
        <w:r>
          <w:rPr>
            <w:noProof/>
            <w:webHidden/>
          </w:rPr>
          <w:instrText xml:space="preserve"> PAGEREF _Toc191547368 \h </w:instrText>
        </w:r>
        <w:r>
          <w:rPr>
            <w:noProof/>
            <w:webHidden/>
          </w:rPr>
        </w:r>
        <w:r>
          <w:rPr>
            <w:noProof/>
            <w:webHidden/>
          </w:rPr>
          <w:fldChar w:fldCharType="separate"/>
        </w:r>
        <w:r>
          <w:rPr>
            <w:noProof/>
            <w:webHidden/>
          </w:rPr>
          <w:t>17</w:t>
        </w:r>
        <w:r>
          <w:rPr>
            <w:noProof/>
            <w:webHidden/>
          </w:rPr>
          <w:fldChar w:fldCharType="end"/>
        </w:r>
      </w:hyperlink>
    </w:p>
    <w:p w14:paraId="638AFA74" w14:textId="68DD9C3E" w:rsidR="00F760AD" w:rsidRDefault="00F760AD">
      <w:pPr>
        <w:pStyle w:val="TOC3"/>
        <w:tabs>
          <w:tab w:val="left" w:pos="1418"/>
        </w:tabs>
        <w:rPr>
          <w:rFonts w:eastAsiaTheme="minorEastAsia"/>
          <w:noProof/>
          <w:color w:val="auto"/>
          <w:kern w:val="2"/>
          <w:sz w:val="24"/>
          <w:szCs w:val="24"/>
          <w:lang w:eastAsia="en-AU"/>
          <w14:ligatures w14:val="standardContextual"/>
        </w:rPr>
      </w:pPr>
      <w:hyperlink w:anchor="_Toc191547369" w:history="1">
        <w:r w:rsidRPr="004F4655">
          <w:rPr>
            <w:rStyle w:val="Hyperlink"/>
            <w:noProof/>
          </w:rPr>
          <w:t>1.2.9</w:t>
        </w:r>
        <w:r>
          <w:rPr>
            <w:rFonts w:eastAsiaTheme="minorEastAsia"/>
            <w:noProof/>
            <w:color w:val="auto"/>
            <w:kern w:val="2"/>
            <w:sz w:val="24"/>
            <w:szCs w:val="24"/>
            <w:lang w:eastAsia="en-AU"/>
            <w14:ligatures w14:val="standardContextual"/>
          </w:rPr>
          <w:tab/>
        </w:r>
        <w:r w:rsidRPr="004F4655">
          <w:rPr>
            <w:rStyle w:val="Hyperlink"/>
            <w:noProof/>
          </w:rPr>
          <w:t>Off-duty periods</w:t>
        </w:r>
        <w:r>
          <w:rPr>
            <w:noProof/>
            <w:webHidden/>
          </w:rPr>
          <w:tab/>
        </w:r>
        <w:r>
          <w:rPr>
            <w:noProof/>
            <w:webHidden/>
          </w:rPr>
          <w:fldChar w:fldCharType="begin"/>
        </w:r>
        <w:r>
          <w:rPr>
            <w:noProof/>
            <w:webHidden/>
          </w:rPr>
          <w:instrText xml:space="preserve"> PAGEREF _Toc191547369 \h </w:instrText>
        </w:r>
        <w:r>
          <w:rPr>
            <w:noProof/>
            <w:webHidden/>
          </w:rPr>
        </w:r>
        <w:r>
          <w:rPr>
            <w:noProof/>
            <w:webHidden/>
          </w:rPr>
          <w:fldChar w:fldCharType="separate"/>
        </w:r>
        <w:r>
          <w:rPr>
            <w:noProof/>
            <w:webHidden/>
          </w:rPr>
          <w:t>18</w:t>
        </w:r>
        <w:r>
          <w:rPr>
            <w:noProof/>
            <w:webHidden/>
          </w:rPr>
          <w:fldChar w:fldCharType="end"/>
        </w:r>
      </w:hyperlink>
    </w:p>
    <w:p w14:paraId="65B732B1" w14:textId="09AA14A8" w:rsidR="00F760AD" w:rsidRDefault="00F760AD">
      <w:pPr>
        <w:pStyle w:val="TOC3"/>
        <w:tabs>
          <w:tab w:val="left" w:pos="1418"/>
        </w:tabs>
        <w:rPr>
          <w:rFonts w:eastAsiaTheme="minorEastAsia"/>
          <w:noProof/>
          <w:color w:val="auto"/>
          <w:kern w:val="2"/>
          <w:sz w:val="24"/>
          <w:szCs w:val="24"/>
          <w:lang w:eastAsia="en-AU"/>
          <w14:ligatures w14:val="standardContextual"/>
        </w:rPr>
      </w:pPr>
      <w:hyperlink w:anchor="_Toc191547370" w:history="1">
        <w:r w:rsidRPr="004F4655">
          <w:rPr>
            <w:rStyle w:val="Hyperlink"/>
            <w:noProof/>
          </w:rPr>
          <w:t>1.2.10</w:t>
        </w:r>
        <w:r>
          <w:rPr>
            <w:rFonts w:eastAsiaTheme="minorEastAsia"/>
            <w:noProof/>
            <w:color w:val="auto"/>
            <w:kern w:val="2"/>
            <w:sz w:val="24"/>
            <w:szCs w:val="24"/>
            <w:lang w:eastAsia="en-AU"/>
            <w14:ligatures w14:val="standardContextual"/>
          </w:rPr>
          <w:tab/>
        </w:r>
        <w:r w:rsidRPr="004F4655">
          <w:rPr>
            <w:rStyle w:val="Hyperlink"/>
            <w:noProof/>
          </w:rPr>
          <w:t>Access to sustenance</w:t>
        </w:r>
        <w:r>
          <w:rPr>
            <w:noProof/>
            <w:webHidden/>
          </w:rPr>
          <w:tab/>
        </w:r>
        <w:r>
          <w:rPr>
            <w:noProof/>
            <w:webHidden/>
          </w:rPr>
          <w:fldChar w:fldCharType="begin"/>
        </w:r>
        <w:r>
          <w:rPr>
            <w:noProof/>
            <w:webHidden/>
          </w:rPr>
          <w:instrText xml:space="preserve"> PAGEREF _Toc191547370 \h </w:instrText>
        </w:r>
        <w:r>
          <w:rPr>
            <w:noProof/>
            <w:webHidden/>
          </w:rPr>
        </w:r>
        <w:r>
          <w:rPr>
            <w:noProof/>
            <w:webHidden/>
          </w:rPr>
          <w:fldChar w:fldCharType="separate"/>
        </w:r>
        <w:r>
          <w:rPr>
            <w:noProof/>
            <w:webHidden/>
          </w:rPr>
          <w:t>18</w:t>
        </w:r>
        <w:r>
          <w:rPr>
            <w:noProof/>
            <w:webHidden/>
          </w:rPr>
          <w:fldChar w:fldCharType="end"/>
        </w:r>
      </w:hyperlink>
    </w:p>
    <w:p w14:paraId="4020A87C" w14:textId="4008E0A6" w:rsidR="00F760AD" w:rsidRDefault="00F760AD">
      <w:pPr>
        <w:pStyle w:val="TOC3"/>
        <w:tabs>
          <w:tab w:val="left" w:pos="1418"/>
        </w:tabs>
        <w:rPr>
          <w:rFonts w:eastAsiaTheme="minorEastAsia"/>
          <w:noProof/>
          <w:color w:val="auto"/>
          <w:kern w:val="2"/>
          <w:sz w:val="24"/>
          <w:szCs w:val="24"/>
          <w:lang w:eastAsia="en-AU"/>
          <w14:ligatures w14:val="standardContextual"/>
        </w:rPr>
      </w:pPr>
      <w:hyperlink w:anchor="_Toc191547371" w:history="1">
        <w:r w:rsidRPr="004F4655">
          <w:rPr>
            <w:rStyle w:val="Hyperlink"/>
            <w:noProof/>
          </w:rPr>
          <w:t>1.2.11</w:t>
        </w:r>
        <w:r>
          <w:rPr>
            <w:rFonts w:eastAsiaTheme="minorEastAsia"/>
            <w:noProof/>
            <w:color w:val="auto"/>
            <w:kern w:val="2"/>
            <w:sz w:val="24"/>
            <w:szCs w:val="24"/>
            <w:lang w:eastAsia="en-AU"/>
            <w14:ligatures w14:val="standardContextual"/>
          </w:rPr>
          <w:tab/>
        </w:r>
        <w:r w:rsidRPr="004F4655">
          <w:rPr>
            <w:rStyle w:val="Hyperlink"/>
            <w:noProof/>
          </w:rPr>
          <w:t>Recording flight and duty times</w:t>
        </w:r>
        <w:r>
          <w:rPr>
            <w:noProof/>
            <w:webHidden/>
          </w:rPr>
          <w:tab/>
        </w:r>
        <w:r>
          <w:rPr>
            <w:noProof/>
            <w:webHidden/>
          </w:rPr>
          <w:fldChar w:fldCharType="begin"/>
        </w:r>
        <w:r>
          <w:rPr>
            <w:noProof/>
            <w:webHidden/>
          </w:rPr>
          <w:instrText xml:space="preserve"> PAGEREF _Toc191547371 \h </w:instrText>
        </w:r>
        <w:r>
          <w:rPr>
            <w:noProof/>
            <w:webHidden/>
          </w:rPr>
        </w:r>
        <w:r>
          <w:rPr>
            <w:noProof/>
            <w:webHidden/>
          </w:rPr>
          <w:fldChar w:fldCharType="separate"/>
        </w:r>
        <w:r>
          <w:rPr>
            <w:noProof/>
            <w:webHidden/>
          </w:rPr>
          <w:t>18</w:t>
        </w:r>
        <w:r>
          <w:rPr>
            <w:noProof/>
            <w:webHidden/>
          </w:rPr>
          <w:fldChar w:fldCharType="end"/>
        </w:r>
      </w:hyperlink>
    </w:p>
    <w:p w14:paraId="3FEC8460" w14:textId="60E7B664" w:rsidR="00F760AD" w:rsidRDefault="00F760AD">
      <w:pPr>
        <w:pStyle w:val="TOC3"/>
        <w:tabs>
          <w:tab w:val="left" w:pos="1418"/>
        </w:tabs>
        <w:rPr>
          <w:rFonts w:eastAsiaTheme="minorEastAsia"/>
          <w:noProof/>
          <w:color w:val="auto"/>
          <w:kern w:val="2"/>
          <w:sz w:val="24"/>
          <w:szCs w:val="24"/>
          <w:lang w:eastAsia="en-AU"/>
          <w14:ligatures w14:val="standardContextual"/>
        </w:rPr>
      </w:pPr>
      <w:hyperlink w:anchor="_Toc191547372" w:history="1">
        <w:r w:rsidRPr="004F4655">
          <w:rPr>
            <w:rStyle w:val="Hyperlink"/>
            <w:noProof/>
          </w:rPr>
          <w:t>1.2.12</w:t>
        </w:r>
        <w:r>
          <w:rPr>
            <w:rFonts w:eastAsiaTheme="minorEastAsia"/>
            <w:noProof/>
            <w:color w:val="auto"/>
            <w:kern w:val="2"/>
            <w:sz w:val="24"/>
            <w:szCs w:val="24"/>
            <w:lang w:eastAsia="en-AU"/>
            <w14:ligatures w14:val="standardContextual"/>
          </w:rPr>
          <w:tab/>
        </w:r>
        <w:r w:rsidRPr="004F4655">
          <w:rPr>
            <w:rStyle w:val="Hyperlink"/>
            <w:noProof/>
          </w:rPr>
          <w:t>Reporting</w:t>
        </w:r>
        <w:r>
          <w:rPr>
            <w:noProof/>
            <w:webHidden/>
          </w:rPr>
          <w:tab/>
        </w:r>
        <w:r>
          <w:rPr>
            <w:noProof/>
            <w:webHidden/>
          </w:rPr>
          <w:fldChar w:fldCharType="begin"/>
        </w:r>
        <w:r>
          <w:rPr>
            <w:noProof/>
            <w:webHidden/>
          </w:rPr>
          <w:instrText xml:space="preserve"> PAGEREF _Toc191547372 \h </w:instrText>
        </w:r>
        <w:r>
          <w:rPr>
            <w:noProof/>
            <w:webHidden/>
          </w:rPr>
        </w:r>
        <w:r>
          <w:rPr>
            <w:noProof/>
            <w:webHidden/>
          </w:rPr>
          <w:fldChar w:fldCharType="separate"/>
        </w:r>
        <w:r>
          <w:rPr>
            <w:noProof/>
            <w:webHidden/>
          </w:rPr>
          <w:t>19</w:t>
        </w:r>
        <w:r>
          <w:rPr>
            <w:noProof/>
            <w:webHidden/>
          </w:rPr>
          <w:fldChar w:fldCharType="end"/>
        </w:r>
      </w:hyperlink>
    </w:p>
    <w:p w14:paraId="6F9F1CDB" w14:textId="510743F0" w:rsidR="00F760AD" w:rsidRDefault="00F760AD">
      <w:pPr>
        <w:pStyle w:val="TOC3"/>
        <w:tabs>
          <w:tab w:val="left" w:pos="1418"/>
        </w:tabs>
        <w:rPr>
          <w:rFonts w:eastAsiaTheme="minorEastAsia"/>
          <w:noProof/>
          <w:color w:val="auto"/>
          <w:kern w:val="2"/>
          <w:sz w:val="24"/>
          <w:szCs w:val="24"/>
          <w:lang w:eastAsia="en-AU"/>
          <w14:ligatures w14:val="standardContextual"/>
        </w:rPr>
      </w:pPr>
      <w:hyperlink w:anchor="_Toc191547373" w:history="1">
        <w:r w:rsidRPr="004F4655">
          <w:rPr>
            <w:rStyle w:val="Hyperlink"/>
            <w:noProof/>
          </w:rPr>
          <w:t>1.2.13</w:t>
        </w:r>
        <w:r>
          <w:rPr>
            <w:rFonts w:eastAsiaTheme="minorEastAsia"/>
            <w:noProof/>
            <w:color w:val="auto"/>
            <w:kern w:val="2"/>
            <w:sz w:val="24"/>
            <w:szCs w:val="24"/>
            <w:lang w:eastAsia="en-AU"/>
            <w14:ligatures w14:val="standardContextual"/>
          </w:rPr>
          <w:tab/>
        </w:r>
        <w:r w:rsidRPr="004F4655">
          <w:rPr>
            <w:rStyle w:val="Hyperlink"/>
            <w:noProof/>
          </w:rPr>
          <w:t>Home base</w:t>
        </w:r>
        <w:r>
          <w:rPr>
            <w:noProof/>
            <w:webHidden/>
          </w:rPr>
          <w:tab/>
        </w:r>
        <w:r>
          <w:rPr>
            <w:noProof/>
            <w:webHidden/>
          </w:rPr>
          <w:fldChar w:fldCharType="begin"/>
        </w:r>
        <w:r>
          <w:rPr>
            <w:noProof/>
            <w:webHidden/>
          </w:rPr>
          <w:instrText xml:space="preserve"> PAGEREF _Toc191547373 \h </w:instrText>
        </w:r>
        <w:r>
          <w:rPr>
            <w:noProof/>
            <w:webHidden/>
          </w:rPr>
        </w:r>
        <w:r>
          <w:rPr>
            <w:noProof/>
            <w:webHidden/>
          </w:rPr>
          <w:fldChar w:fldCharType="separate"/>
        </w:r>
        <w:r>
          <w:rPr>
            <w:noProof/>
            <w:webHidden/>
          </w:rPr>
          <w:t>19</w:t>
        </w:r>
        <w:r>
          <w:rPr>
            <w:noProof/>
            <w:webHidden/>
          </w:rPr>
          <w:fldChar w:fldCharType="end"/>
        </w:r>
      </w:hyperlink>
    </w:p>
    <w:p w14:paraId="4622F06C" w14:textId="6EE18BCD" w:rsidR="00F760AD" w:rsidRDefault="00F760AD">
      <w:pPr>
        <w:pStyle w:val="TOC3"/>
        <w:tabs>
          <w:tab w:val="left" w:pos="1418"/>
        </w:tabs>
        <w:rPr>
          <w:rFonts w:eastAsiaTheme="minorEastAsia"/>
          <w:noProof/>
          <w:color w:val="auto"/>
          <w:kern w:val="2"/>
          <w:sz w:val="24"/>
          <w:szCs w:val="24"/>
          <w:lang w:eastAsia="en-AU"/>
          <w14:ligatures w14:val="standardContextual"/>
        </w:rPr>
      </w:pPr>
      <w:hyperlink w:anchor="_Toc191547374" w:history="1">
        <w:r w:rsidRPr="004F4655">
          <w:rPr>
            <w:rStyle w:val="Hyperlink"/>
            <w:noProof/>
          </w:rPr>
          <w:t>1.2.14</w:t>
        </w:r>
        <w:r>
          <w:rPr>
            <w:rFonts w:eastAsiaTheme="minorEastAsia"/>
            <w:noProof/>
            <w:color w:val="auto"/>
            <w:kern w:val="2"/>
            <w:sz w:val="24"/>
            <w:szCs w:val="24"/>
            <w:lang w:eastAsia="en-AU"/>
            <w14:ligatures w14:val="standardContextual"/>
          </w:rPr>
          <w:tab/>
        </w:r>
        <w:r w:rsidRPr="004F4655">
          <w:rPr>
            <w:rStyle w:val="Hyperlink"/>
            <w:noProof/>
          </w:rPr>
          <w:t>Accommodation</w:t>
        </w:r>
        <w:r>
          <w:rPr>
            <w:noProof/>
            <w:webHidden/>
          </w:rPr>
          <w:tab/>
        </w:r>
        <w:r>
          <w:rPr>
            <w:noProof/>
            <w:webHidden/>
          </w:rPr>
          <w:fldChar w:fldCharType="begin"/>
        </w:r>
        <w:r>
          <w:rPr>
            <w:noProof/>
            <w:webHidden/>
          </w:rPr>
          <w:instrText xml:space="preserve"> PAGEREF _Toc191547374 \h </w:instrText>
        </w:r>
        <w:r>
          <w:rPr>
            <w:noProof/>
            <w:webHidden/>
          </w:rPr>
        </w:r>
        <w:r>
          <w:rPr>
            <w:noProof/>
            <w:webHidden/>
          </w:rPr>
          <w:fldChar w:fldCharType="separate"/>
        </w:r>
        <w:r>
          <w:rPr>
            <w:noProof/>
            <w:webHidden/>
          </w:rPr>
          <w:t>19</w:t>
        </w:r>
        <w:r>
          <w:rPr>
            <w:noProof/>
            <w:webHidden/>
          </w:rPr>
          <w:fldChar w:fldCharType="end"/>
        </w:r>
      </w:hyperlink>
    </w:p>
    <w:p w14:paraId="456E4A9B" w14:textId="073BA7D7" w:rsidR="00F760AD" w:rsidRDefault="00F760AD">
      <w:pPr>
        <w:pStyle w:val="TOC3"/>
        <w:tabs>
          <w:tab w:val="left" w:pos="1418"/>
        </w:tabs>
        <w:rPr>
          <w:rFonts w:eastAsiaTheme="minorEastAsia"/>
          <w:noProof/>
          <w:color w:val="auto"/>
          <w:kern w:val="2"/>
          <w:sz w:val="24"/>
          <w:szCs w:val="24"/>
          <w:lang w:eastAsia="en-AU"/>
          <w14:ligatures w14:val="standardContextual"/>
        </w:rPr>
      </w:pPr>
      <w:hyperlink w:anchor="_Toc191547375" w:history="1">
        <w:r w:rsidRPr="004F4655">
          <w:rPr>
            <w:rStyle w:val="Hyperlink"/>
            <w:noProof/>
          </w:rPr>
          <w:t>1.2.15</w:t>
        </w:r>
        <w:r>
          <w:rPr>
            <w:rFonts w:eastAsiaTheme="minorEastAsia"/>
            <w:noProof/>
            <w:color w:val="auto"/>
            <w:kern w:val="2"/>
            <w:sz w:val="24"/>
            <w:szCs w:val="24"/>
            <w:lang w:eastAsia="en-AU"/>
            <w14:ligatures w14:val="standardContextual"/>
          </w:rPr>
          <w:tab/>
        </w:r>
        <w:r w:rsidRPr="004F4655">
          <w:rPr>
            <w:rStyle w:val="Hyperlink"/>
            <w:noProof/>
          </w:rPr>
          <w:t>Training</w:t>
        </w:r>
        <w:r>
          <w:rPr>
            <w:noProof/>
            <w:webHidden/>
          </w:rPr>
          <w:tab/>
        </w:r>
        <w:r>
          <w:rPr>
            <w:noProof/>
            <w:webHidden/>
          </w:rPr>
          <w:fldChar w:fldCharType="begin"/>
        </w:r>
        <w:r>
          <w:rPr>
            <w:noProof/>
            <w:webHidden/>
          </w:rPr>
          <w:instrText xml:space="preserve"> PAGEREF _Toc191547375 \h </w:instrText>
        </w:r>
        <w:r>
          <w:rPr>
            <w:noProof/>
            <w:webHidden/>
          </w:rPr>
        </w:r>
        <w:r>
          <w:rPr>
            <w:noProof/>
            <w:webHidden/>
          </w:rPr>
          <w:fldChar w:fldCharType="separate"/>
        </w:r>
        <w:r>
          <w:rPr>
            <w:noProof/>
            <w:webHidden/>
          </w:rPr>
          <w:t>20</w:t>
        </w:r>
        <w:r>
          <w:rPr>
            <w:noProof/>
            <w:webHidden/>
          </w:rPr>
          <w:fldChar w:fldCharType="end"/>
        </w:r>
      </w:hyperlink>
    </w:p>
    <w:p w14:paraId="33310150" w14:textId="2DF85B84" w:rsidR="00F760AD" w:rsidRDefault="00F760AD">
      <w:pPr>
        <w:pStyle w:val="TOC3"/>
        <w:tabs>
          <w:tab w:val="left" w:pos="1418"/>
        </w:tabs>
        <w:rPr>
          <w:rFonts w:eastAsiaTheme="minorEastAsia"/>
          <w:noProof/>
          <w:color w:val="auto"/>
          <w:kern w:val="2"/>
          <w:sz w:val="24"/>
          <w:szCs w:val="24"/>
          <w:lang w:eastAsia="en-AU"/>
          <w14:ligatures w14:val="standardContextual"/>
        </w:rPr>
      </w:pPr>
      <w:hyperlink w:anchor="_Toc191547376" w:history="1">
        <w:r w:rsidRPr="004F4655">
          <w:rPr>
            <w:rStyle w:val="Hyperlink"/>
            <w:noProof/>
          </w:rPr>
          <w:t>1.2.16</w:t>
        </w:r>
        <w:r>
          <w:rPr>
            <w:rFonts w:eastAsiaTheme="minorEastAsia"/>
            <w:noProof/>
            <w:color w:val="auto"/>
            <w:kern w:val="2"/>
            <w:sz w:val="24"/>
            <w:szCs w:val="24"/>
            <w:lang w:eastAsia="en-AU"/>
            <w14:ligatures w14:val="standardContextual"/>
          </w:rPr>
          <w:tab/>
        </w:r>
        <w:r w:rsidRPr="004F4655">
          <w:rPr>
            <w:rStyle w:val="Hyperlink"/>
            <w:noProof/>
          </w:rPr>
          <w:t>Fatigue hazard identification</w:t>
        </w:r>
        <w:r>
          <w:rPr>
            <w:noProof/>
            <w:webHidden/>
          </w:rPr>
          <w:tab/>
        </w:r>
        <w:r>
          <w:rPr>
            <w:noProof/>
            <w:webHidden/>
          </w:rPr>
          <w:fldChar w:fldCharType="begin"/>
        </w:r>
        <w:r>
          <w:rPr>
            <w:noProof/>
            <w:webHidden/>
          </w:rPr>
          <w:instrText xml:space="preserve"> PAGEREF _Toc191547376 \h </w:instrText>
        </w:r>
        <w:r>
          <w:rPr>
            <w:noProof/>
            <w:webHidden/>
          </w:rPr>
        </w:r>
        <w:r>
          <w:rPr>
            <w:noProof/>
            <w:webHidden/>
          </w:rPr>
          <w:fldChar w:fldCharType="separate"/>
        </w:r>
        <w:r>
          <w:rPr>
            <w:noProof/>
            <w:webHidden/>
          </w:rPr>
          <w:t>26</w:t>
        </w:r>
        <w:r>
          <w:rPr>
            <w:noProof/>
            <w:webHidden/>
          </w:rPr>
          <w:fldChar w:fldCharType="end"/>
        </w:r>
      </w:hyperlink>
    </w:p>
    <w:p w14:paraId="7A0C2E34" w14:textId="6F7C2D5F" w:rsidR="00F760AD" w:rsidRDefault="00F760AD">
      <w:pPr>
        <w:pStyle w:val="TOC3"/>
        <w:tabs>
          <w:tab w:val="left" w:pos="1418"/>
        </w:tabs>
        <w:rPr>
          <w:rFonts w:eastAsiaTheme="minorEastAsia"/>
          <w:noProof/>
          <w:color w:val="auto"/>
          <w:kern w:val="2"/>
          <w:sz w:val="24"/>
          <w:szCs w:val="24"/>
          <w:lang w:eastAsia="en-AU"/>
          <w14:ligatures w14:val="standardContextual"/>
        </w:rPr>
      </w:pPr>
      <w:hyperlink w:anchor="_Toc191547377" w:history="1">
        <w:r w:rsidRPr="004F4655">
          <w:rPr>
            <w:rStyle w:val="Hyperlink"/>
            <w:noProof/>
          </w:rPr>
          <w:t>1.2.17</w:t>
        </w:r>
        <w:r>
          <w:rPr>
            <w:rFonts w:eastAsiaTheme="minorEastAsia"/>
            <w:noProof/>
            <w:color w:val="auto"/>
            <w:kern w:val="2"/>
            <w:sz w:val="24"/>
            <w:szCs w:val="24"/>
            <w:lang w:eastAsia="en-AU"/>
            <w14:ligatures w14:val="standardContextual"/>
          </w:rPr>
          <w:tab/>
        </w:r>
        <w:r w:rsidRPr="004F4655">
          <w:rPr>
            <w:rStyle w:val="Hyperlink"/>
            <w:noProof/>
          </w:rPr>
          <w:t>Flight and duty records</w:t>
        </w:r>
        <w:r>
          <w:rPr>
            <w:noProof/>
            <w:webHidden/>
          </w:rPr>
          <w:tab/>
        </w:r>
        <w:r>
          <w:rPr>
            <w:noProof/>
            <w:webHidden/>
          </w:rPr>
          <w:fldChar w:fldCharType="begin"/>
        </w:r>
        <w:r>
          <w:rPr>
            <w:noProof/>
            <w:webHidden/>
          </w:rPr>
          <w:instrText xml:space="preserve"> PAGEREF _Toc191547377 \h </w:instrText>
        </w:r>
        <w:r>
          <w:rPr>
            <w:noProof/>
            <w:webHidden/>
          </w:rPr>
        </w:r>
        <w:r>
          <w:rPr>
            <w:noProof/>
            <w:webHidden/>
          </w:rPr>
          <w:fldChar w:fldCharType="separate"/>
        </w:r>
        <w:r>
          <w:rPr>
            <w:noProof/>
            <w:webHidden/>
          </w:rPr>
          <w:t>30</w:t>
        </w:r>
        <w:r>
          <w:rPr>
            <w:noProof/>
            <w:webHidden/>
          </w:rPr>
          <w:fldChar w:fldCharType="end"/>
        </w:r>
      </w:hyperlink>
    </w:p>
    <w:p w14:paraId="4055806B" w14:textId="45EC2A21" w:rsidR="00F760AD" w:rsidRDefault="00F760AD">
      <w:pPr>
        <w:pStyle w:val="TOC2"/>
        <w:rPr>
          <w:rFonts w:asciiTheme="minorHAnsi" w:eastAsiaTheme="minorEastAsia" w:hAnsiTheme="minorHAnsi"/>
          <w:noProof/>
          <w:color w:val="auto"/>
          <w:kern w:val="2"/>
          <w:sz w:val="24"/>
          <w:szCs w:val="24"/>
          <w:lang w:eastAsia="en-AU"/>
          <w14:ligatures w14:val="standardContextual"/>
        </w:rPr>
      </w:pPr>
      <w:hyperlink w:anchor="_Toc191547378" w:history="1">
        <w:r w:rsidRPr="004F4655">
          <w:rPr>
            <w:rStyle w:val="Hyperlink"/>
            <w:noProof/>
          </w:rPr>
          <w:t>1.3</w:t>
        </w:r>
        <w:r>
          <w:rPr>
            <w:rFonts w:asciiTheme="minorHAnsi" w:eastAsiaTheme="minorEastAsia" w:hAnsiTheme="minorHAnsi"/>
            <w:noProof/>
            <w:color w:val="auto"/>
            <w:kern w:val="2"/>
            <w:sz w:val="24"/>
            <w:szCs w:val="24"/>
            <w:lang w:eastAsia="en-AU"/>
            <w14:ligatures w14:val="standardContextual"/>
          </w:rPr>
          <w:tab/>
        </w:r>
        <w:r w:rsidRPr="004F4655">
          <w:rPr>
            <w:rStyle w:val="Hyperlink"/>
            <w:noProof/>
          </w:rPr>
          <w:t>Conditions and processes for extensions to limitations</w:t>
        </w:r>
        <w:r>
          <w:rPr>
            <w:noProof/>
            <w:webHidden/>
          </w:rPr>
          <w:tab/>
        </w:r>
        <w:r>
          <w:rPr>
            <w:noProof/>
            <w:webHidden/>
          </w:rPr>
          <w:fldChar w:fldCharType="begin"/>
        </w:r>
        <w:r>
          <w:rPr>
            <w:noProof/>
            <w:webHidden/>
          </w:rPr>
          <w:instrText xml:space="preserve"> PAGEREF _Toc191547378 \h </w:instrText>
        </w:r>
        <w:r>
          <w:rPr>
            <w:noProof/>
            <w:webHidden/>
          </w:rPr>
        </w:r>
        <w:r>
          <w:rPr>
            <w:noProof/>
            <w:webHidden/>
          </w:rPr>
          <w:fldChar w:fldCharType="separate"/>
        </w:r>
        <w:r>
          <w:rPr>
            <w:noProof/>
            <w:webHidden/>
          </w:rPr>
          <w:t>30</w:t>
        </w:r>
        <w:r>
          <w:rPr>
            <w:noProof/>
            <w:webHidden/>
          </w:rPr>
          <w:fldChar w:fldCharType="end"/>
        </w:r>
      </w:hyperlink>
    </w:p>
    <w:p w14:paraId="2B2C68B5" w14:textId="3ABB2B2C" w:rsidR="00F760AD" w:rsidRDefault="00F760AD">
      <w:pPr>
        <w:pStyle w:val="TOC3"/>
        <w:tabs>
          <w:tab w:val="left" w:pos="1418"/>
        </w:tabs>
        <w:rPr>
          <w:rFonts w:eastAsiaTheme="minorEastAsia"/>
          <w:noProof/>
          <w:color w:val="auto"/>
          <w:kern w:val="2"/>
          <w:sz w:val="24"/>
          <w:szCs w:val="24"/>
          <w:lang w:eastAsia="en-AU"/>
          <w14:ligatures w14:val="standardContextual"/>
        </w:rPr>
      </w:pPr>
      <w:hyperlink w:anchor="_Toc191547379" w:history="1">
        <w:r w:rsidRPr="004F4655">
          <w:rPr>
            <w:rStyle w:val="Hyperlink"/>
            <w:noProof/>
          </w:rPr>
          <w:t>1.3.1</w:t>
        </w:r>
        <w:r>
          <w:rPr>
            <w:rFonts w:eastAsiaTheme="minorEastAsia"/>
            <w:noProof/>
            <w:color w:val="auto"/>
            <w:kern w:val="2"/>
            <w:sz w:val="24"/>
            <w:szCs w:val="24"/>
            <w:lang w:eastAsia="en-AU"/>
            <w14:ligatures w14:val="standardContextual"/>
          </w:rPr>
          <w:tab/>
        </w:r>
        <w:r w:rsidRPr="004F4655">
          <w:rPr>
            <w:rStyle w:val="Hyperlink"/>
            <w:noProof/>
          </w:rPr>
          <w:t>Extensions</w:t>
        </w:r>
        <w:r>
          <w:rPr>
            <w:noProof/>
            <w:webHidden/>
          </w:rPr>
          <w:tab/>
        </w:r>
        <w:r>
          <w:rPr>
            <w:noProof/>
            <w:webHidden/>
          </w:rPr>
          <w:fldChar w:fldCharType="begin"/>
        </w:r>
        <w:r>
          <w:rPr>
            <w:noProof/>
            <w:webHidden/>
          </w:rPr>
          <w:instrText xml:space="preserve"> PAGEREF _Toc191547379 \h </w:instrText>
        </w:r>
        <w:r>
          <w:rPr>
            <w:noProof/>
            <w:webHidden/>
          </w:rPr>
        </w:r>
        <w:r>
          <w:rPr>
            <w:noProof/>
            <w:webHidden/>
          </w:rPr>
          <w:fldChar w:fldCharType="separate"/>
        </w:r>
        <w:r>
          <w:rPr>
            <w:noProof/>
            <w:webHidden/>
          </w:rPr>
          <w:t>30</w:t>
        </w:r>
        <w:r>
          <w:rPr>
            <w:noProof/>
            <w:webHidden/>
          </w:rPr>
          <w:fldChar w:fldCharType="end"/>
        </w:r>
      </w:hyperlink>
    </w:p>
    <w:p w14:paraId="61B9A771" w14:textId="0A6AA6B5" w:rsidR="00F760AD" w:rsidRDefault="00F760AD">
      <w:pPr>
        <w:pStyle w:val="TOC1"/>
        <w:rPr>
          <w:rFonts w:asciiTheme="minorHAnsi" w:eastAsiaTheme="minorEastAsia" w:hAnsiTheme="minorHAnsi"/>
          <w:b w:val="0"/>
          <w:color w:val="auto"/>
          <w:kern w:val="2"/>
          <w:sz w:val="24"/>
          <w:szCs w:val="24"/>
          <w:lang w:eastAsia="en-AU"/>
          <w14:ligatures w14:val="standardContextual"/>
        </w:rPr>
      </w:pPr>
      <w:hyperlink w:anchor="_Toc191547380" w:history="1">
        <w:r w:rsidRPr="004F4655">
          <w:rPr>
            <w:rStyle w:val="Hyperlink"/>
          </w:rPr>
          <w:t>2</w:t>
        </w:r>
        <w:r>
          <w:rPr>
            <w:rFonts w:asciiTheme="minorHAnsi" w:eastAsiaTheme="minorEastAsia" w:hAnsiTheme="minorHAnsi"/>
            <w:b w:val="0"/>
            <w:color w:val="auto"/>
            <w:kern w:val="2"/>
            <w:sz w:val="24"/>
            <w:szCs w:val="24"/>
            <w:lang w:eastAsia="en-AU"/>
            <w14:ligatures w14:val="standardContextual"/>
          </w:rPr>
          <w:tab/>
        </w:r>
        <w:r w:rsidRPr="004F4655">
          <w:rPr>
            <w:rStyle w:val="Hyperlink"/>
          </w:rPr>
          <w:t>Rostering in accordance with flight and duty time policy</w:t>
        </w:r>
        <w:r>
          <w:rPr>
            <w:webHidden/>
          </w:rPr>
          <w:tab/>
        </w:r>
        <w:r>
          <w:rPr>
            <w:webHidden/>
          </w:rPr>
          <w:fldChar w:fldCharType="begin"/>
        </w:r>
        <w:r>
          <w:rPr>
            <w:webHidden/>
          </w:rPr>
          <w:instrText xml:space="preserve"> PAGEREF _Toc191547380 \h </w:instrText>
        </w:r>
        <w:r>
          <w:rPr>
            <w:webHidden/>
          </w:rPr>
        </w:r>
        <w:r>
          <w:rPr>
            <w:webHidden/>
          </w:rPr>
          <w:fldChar w:fldCharType="separate"/>
        </w:r>
        <w:r>
          <w:rPr>
            <w:webHidden/>
          </w:rPr>
          <w:t>32</w:t>
        </w:r>
        <w:r>
          <w:rPr>
            <w:webHidden/>
          </w:rPr>
          <w:fldChar w:fldCharType="end"/>
        </w:r>
      </w:hyperlink>
    </w:p>
    <w:p w14:paraId="2A598307" w14:textId="32BC0003" w:rsidR="00F760AD" w:rsidRDefault="00F760AD">
      <w:pPr>
        <w:pStyle w:val="TOC2"/>
        <w:rPr>
          <w:rFonts w:asciiTheme="minorHAnsi" w:eastAsiaTheme="minorEastAsia" w:hAnsiTheme="minorHAnsi"/>
          <w:noProof/>
          <w:color w:val="auto"/>
          <w:kern w:val="2"/>
          <w:sz w:val="24"/>
          <w:szCs w:val="24"/>
          <w:lang w:eastAsia="en-AU"/>
          <w14:ligatures w14:val="standardContextual"/>
        </w:rPr>
      </w:pPr>
      <w:hyperlink w:anchor="_Toc191547381" w:history="1">
        <w:r w:rsidRPr="004F4655">
          <w:rPr>
            <w:rStyle w:val="Hyperlink"/>
            <w:noProof/>
          </w:rPr>
          <w:t>2.1</w:t>
        </w:r>
        <w:r>
          <w:rPr>
            <w:rFonts w:asciiTheme="minorHAnsi" w:eastAsiaTheme="minorEastAsia" w:hAnsiTheme="minorHAnsi"/>
            <w:noProof/>
            <w:color w:val="auto"/>
            <w:kern w:val="2"/>
            <w:sz w:val="24"/>
            <w:szCs w:val="24"/>
            <w:lang w:eastAsia="en-AU"/>
            <w14:ligatures w14:val="standardContextual"/>
          </w:rPr>
          <w:tab/>
        </w:r>
        <w:r w:rsidRPr="004F4655">
          <w:rPr>
            <w:rStyle w:val="Hyperlink"/>
            <w:noProof/>
          </w:rPr>
          <w:t>Operations under multiple appendices</w:t>
        </w:r>
        <w:r>
          <w:rPr>
            <w:noProof/>
            <w:webHidden/>
          </w:rPr>
          <w:tab/>
        </w:r>
        <w:r>
          <w:rPr>
            <w:noProof/>
            <w:webHidden/>
          </w:rPr>
          <w:fldChar w:fldCharType="begin"/>
        </w:r>
        <w:r>
          <w:rPr>
            <w:noProof/>
            <w:webHidden/>
          </w:rPr>
          <w:instrText xml:space="preserve"> PAGEREF _Toc191547381 \h </w:instrText>
        </w:r>
        <w:r>
          <w:rPr>
            <w:noProof/>
            <w:webHidden/>
          </w:rPr>
        </w:r>
        <w:r>
          <w:rPr>
            <w:noProof/>
            <w:webHidden/>
          </w:rPr>
          <w:fldChar w:fldCharType="separate"/>
        </w:r>
        <w:r>
          <w:rPr>
            <w:noProof/>
            <w:webHidden/>
          </w:rPr>
          <w:t>32</w:t>
        </w:r>
        <w:r>
          <w:rPr>
            <w:noProof/>
            <w:webHidden/>
          </w:rPr>
          <w:fldChar w:fldCharType="end"/>
        </w:r>
      </w:hyperlink>
    </w:p>
    <w:p w14:paraId="47046960" w14:textId="452A8CD1" w:rsidR="00F760AD" w:rsidRDefault="00F760AD">
      <w:pPr>
        <w:pStyle w:val="TOC1"/>
        <w:rPr>
          <w:rFonts w:asciiTheme="minorHAnsi" w:eastAsiaTheme="minorEastAsia" w:hAnsiTheme="minorHAnsi"/>
          <w:b w:val="0"/>
          <w:color w:val="auto"/>
          <w:kern w:val="2"/>
          <w:sz w:val="24"/>
          <w:szCs w:val="24"/>
          <w:lang w:eastAsia="en-AU"/>
          <w14:ligatures w14:val="standardContextual"/>
        </w:rPr>
      </w:pPr>
      <w:hyperlink w:anchor="_Toc191547382" w:history="1">
        <w:r w:rsidRPr="004F4655">
          <w:rPr>
            <w:rStyle w:val="Hyperlink"/>
          </w:rPr>
          <w:t>Appendix A</w:t>
        </w:r>
        <w:r>
          <w:rPr>
            <w:rFonts w:asciiTheme="minorHAnsi" w:eastAsiaTheme="minorEastAsia" w:hAnsiTheme="minorHAnsi"/>
            <w:b w:val="0"/>
            <w:color w:val="auto"/>
            <w:kern w:val="2"/>
            <w:sz w:val="24"/>
            <w:szCs w:val="24"/>
            <w:lang w:eastAsia="en-AU"/>
            <w14:ligatures w14:val="standardContextual"/>
          </w:rPr>
          <w:tab/>
        </w:r>
        <w:r w:rsidRPr="004F4655">
          <w:rPr>
            <w:rStyle w:val="Hyperlink"/>
          </w:rPr>
          <w:t>Fatigue occurrence report (Form OR)</w:t>
        </w:r>
        <w:r>
          <w:rPr>
            <w:webHidden/>
          </w:rPr>
          <w:tab/>
        </w:r>
        <w:r>
          <w:rPr>
            <w:webHidden/>
          </w:rPr>
          <w:fldChar w:fldCharType="begin"/>
        </w:r>
        <w:r>
          <w:rPr>
            <w:webHidden/>
          </w:rPr>
          <w:instrText xml:space="preserve"> PAGEREF _Toc191547382 \h </w:instrText>
        </w:r>
        <w:r>
          <w:rPr>
            <w:webHidden/>
          </w:rPr>
        </w:r>
        <w:r>
          <w:rPr>
            <w:webHidden/>
          </w:rPr>
          <w:fldChar w:fldCharType="separate"/>
        </w:r>
        <w:r>
          <w:rPr>
            <w:webHidden/>
          </w:rPr>
          <w:t>34</w:t>
        </w:r>
        <w:r>
          <w:rPr>
            <w:webHidden/>
          </w:rPr>
          <w:fldChar w:fldCharType="end"/>
        </w:r>
      </w:hyperlink>
    </w:p>
    <w:p w14:paraId="0F4B6CCF" w14:textId="0ECB43A2" w:rsidR="00F760AD" w:rsidRDefault="00F760AD">
      <w:pPr>
        <w:pStyle w:val="TOC1"/>
        <w:rPr>
          <w:rFonts w:asciiTheme="minorHAnsi" w:eastAsiaTheme="minorEastAsia" w:hAnsiTheme="minorHAnsi"/>
          <w:b w:val="0"/>
          <w:color w:val="auto"/>
          <w:kern w:val="2"/>
          <w:sz w:val="24"/>
          <w:szCs w:val="24"/>
          <w:lang w:eastAsia="en-AU"/>
          <w14:ligatures w14:val="standardContextual"/>
        </w:rPr>
      </w:pPr>
      <w:hyperlink w:anchor="_Toc191547383" w:history="1">
        <w:r w:rsidRPr="004F4655">
          <w:rPr>
            <w:rStyle w:val="Hyperlink"/>
          </w:rPr>
          <w:t>Appendix B</w:t>
        </w:r>
        <w:r>
          <w:rPr>
            <w:rFonts w:asciiTheme="minorHAnsi" w:eastAsiaTheme="minorEastAsia" w:hAnsiTheme="minorHAnsi"/>
            <w:b w:val="0"/>
            <w:color w:val="auto"/>
            <w:kern w:val="2"/>
            <w:sz w:val="24"/>
            <w:szCs w:val="24"/>
            <w:lang w:eastAsia="en-AU"/>
            <w14:ligatures w14:val="standardContextual"/>
          </w:rPr>
          <w:tab/>
        </w:r>
        <w:r w:rsidRPr="004F4655">
          <w:rPr>
            <w:rStyle w:val="Hyperlink"/>
          </w:rPr>
          <w:t>Alertness consideration table (Form ACTab)</w:t>
        </w:r>
        <w:r>
          <w:rPr>
            <w:webHidden/>
          </w:rPr>
          <w:tab/>
        </w:r>
        <w:r>
          <w:rPr>
            <w:webHidden/>
          </w:rPr>
          <w:fldChar w:fldCharType="begin"/>
        </w:r>
        <w:r>
          <w:rPr>
            <w:webHidden/>
          </w:rPr>
          <w:instrText xml:space="preserve"> PAGEREF _Toc191547383 \h </w:instrText>
        </w:r>
        <w:r>
          <w:rPr>
            <w:webHidden/>
          </w:rPr>
        </w:r>
        <w:r>
          <w:rPr>
            <w:webHidden/>
          </w:rPr>
          <w:fldChar w:fldCharType="separate"/>
        </w:r>
        <w:r>
          <w:rPr>
            <w:webHidden/>
          </w:rPr>
          <w:t>35</w:t>
        </w:r>
        <w:r>
          <w:rPr>
            <w:webHidden/>
          </w:rPr>
          <w:fldChar w:fldCharType="end"/>
        </w:r>
      </w:hyperlink>
    </w:p>
    <w:p w14:paraId="5B99E803" w14:textId="6BDB1812" w:rsidR="00F760AD" w:rsidRDefault="00F760AD">
      <w:pPr>
        <w:pStyle w:val="TOC2"/>
        <w:rPr>
          <w:rFonts w:asciiTheme="minorHAnsi" w:eastAsiaTheme="minorEastAsia" w:hAnsiTheme="minorHAnsi"/>
          <w:noProof/>
          <w:color w:val="auto"/>
          <w:kern w:val="2"/>
          <w:sz w:val="24"/>
          <w:szCs w:val="24"/>
          <w:lang w:eastAsia="en-AU"/>
          <w14:ligatures w14:val="standardContextual"/>
        </w:rPr>
      </w:pPr>
      <w:hyperlink w:anchor="_Toc191547384" w:history="1">
        <w:r w:rsidRPr="004F4655">
          <w:rPr>
            <w:rStyle w:val="Hyperlink"/>
            <w:noProof/>
          </w:rPr>
          <w:t>B.1</w:t>
        </w:r>
        <w:r>
          <w:rPr>
            <w:rFonts w:asciiTheme="minorHAnsi" w:eastAsiaTheme="minorEastAsia" w:hAnsiTheme="minorHAnsi"/>
            <w:noProof/>
            <w:color w:val="auto"/>
            <w:kern w:val="2"/>
            <w:sz w:val="24"/>
            <w:szCs w:val="24"/>
            <w:lang w:eastAsia="en-AU"/>
            <w14:ligatures w14:val="standardContextual"/>
          </w:rPr>
          <w:tab/>
        </w:r>
        <w:r w:rsidRPr="004F4655">
          <w:rPr>
            <w:rStyle w:val="Hyperlink"/>
            <w:noProof/>
          </w:rPr>
          <w:t>Instructions for using the ACTab prior to duty</w:t>
        </w:r>
        <w:r>
          <w:rPr>
            <w:noProof/>
            <w:webHidden/>
          </w:rPr>
          <w:tab/>
        </w:r>
        <w:r>
          <w:rPr>
            <w:noProof/>
            <w:webHidden/>
          </w:rPr>
          <w:fldChar w:fldCharType="begin"/>
        </w:r>
        <w:r>
          <w:rPr>
            <w:noProof/>
            <w:webHidden/>
          </w:rPr>
          <w:instrText xml:space="preserve"> PAGEREF _Toc191547384 \h </w:instrText>
        </w:r>
        <w:r>
          <w:rPr>
            <w:noProof/>
            <w:webHidden/>
          </w:rPr>
        </w:r>
        <w:r>
          <w:rPr>
            <w:noProof/>
            <w:webHidden/>
          </w:rPr>
          <w:fldChar w:fldCharType="separate"/>
        </w:r>
        <w:r>
          <w:rPr>
            <w:noProof/>
            <w:webHidden/>
          </w:rPr>
          <w:t>36</w:t>
        </w:r>
        <w:r>
          <w:rPr>
            <w:noProof/>
            <w:webHidden/>
          </w:rPr>
          <w:fldChar w:fldCharType="end"/>
        </w:r>
      </w:hyperlink>
    </w:p>
    <w:p w14:paraId="3A669860" w14:textId="5A11AA3F" w:rsidR="00F760AD" w:rsidRDefault="00F760AD">
      <w:pPr>
        <w:pStyle w:val="TOC1"/>
        <w:rPr>
          <w:rFonts w:asciiTheme="minorHAnsi" w:eastAsiaTheme="minorEastAsia" w:hAnsiTheme="minorHAnsi"/>
          <w:b w:val="0"/>
          <w:color w:val="auto"/>
          <w:kern w:val="2"/>
          <w:sz w:val="24"/>
          <w:szCs w:val="24"/>
          <w:lang w:eastAsia="en-AU"/>
          <w14:ligatures w14:val="standardContextual"/>
        </w:rPr>
      </w:pPr>
      <w:hyperlink w:anchor="_Toc191547385" w:history="1">
        <w:r w:rsidRPr="004F4655">
          <w:rPr>
            <w:rStyle w:val="Hyperlink"/>
          </w:rPr>
          <w:t>Appendix C</w:t>
        </w:r>
        <w:r>
          <w:rPr>
            <w:rFonts w:asciiTheme="minorHAnsi" w:eastAsiaTheme="minorEastAsia" w:hAnsiTheme="minorHAnsi"/>
            <w:b w:val="0"/>
            <w:color w:val="auto"/>
            <w:kern w:val="2"/>
            <w:sz w:val="24"/>
            <w:szCs w:val="24"/>
            <w:lang w:eastAsia="en-AU"/>
            <w14:ligatures w14:val="standardContextual"/>
          </w:rPr>
          <w:tab/>
        </w:r>
        <w:r w:rsidRPr="004F4655">
          <w:rPr>
            <w:rStyle w:val="Hyperlink"/>
          </w:rPr>
          <w:t>Extension report (Form ER)</w:t>
        </w:r>
        <w:r>
          <w:rPr>
            <w:webHidden/>
          </w:rPr>
          <w:tab/>
        </w:r>
        <w:r>
          <w:rPr>
            <w:webHidden/>
          </w:rPr>
          <w:fldChar w:fldCharType="begin"/>
        </w:r>
        <w:r>
          <w:rPr>
            <w:webHidden/>
          </w:rPr>
          <w:instrText xml:space="preserve"> PAGEREF _Toc191547385 \h </w:instrText>
        </w:r>
        <w:r>
          <w:rPr>
            <w:webHidden/>
          </w:rPr>
        </w:r>
        <w:r>
          <w:rPr>
            <w:webHidden/>
          </w:rPr>
          <w:fldChar w:fldCharType="separate"/>
        </w:r>
        <w:r>
          <w:rPr>
            <w:webHidden/>
          </w:rPr>
          <w:t>38</w:t>
        </w:r>
        <w:r>
          <w:rPr>
            <w:webHidden/>
          </w:rPr>
          <w:fldChar w:fldCharType="end"/>
        </w:r>
      </w:hyperlink>
    </w:p>
    <w:p w14:paraId="03AD4216" w14:textId="0CF07A30" w:rsidR="00016524" w:rsidRDefault="00440CA0" w:rsidP="00440CA0">
      <w:pPr>
        <w:pStyle w:val="unHeading1"/>
      </w:pPr>
      <w:r>
        <w:lastRenderedPageBreak/>
        <w:fldChar w:fldCharType="end"/>
      </w:r>
      <w:bookmarkStart w:id="7" w:name="_Toc191547352"/>
      <w:r w:rsidR="00016524">
        <w:t xml:space="preserve">List of </w:t>
      </w:r>
      <w:r w:rsidR="00F760AD">
        <w:t>e</w:t>
      </w:r>
      <w:r w:rsidR="00016524">
        <w:t xml:space="preserve">ffective </w:t>
      </w:r>
      <w:r w:rsidR="00F760AD">
        <w:t>p</w:t>
      </w:r>
      <w:r w:rsidR="00016524">
        <w:t>ages</w:t>
      </w:r>
      <w:bookmarkEnd w:id="7"/>
    </w:p>
    <w:tbl>
      <w:tblPr>
        <w:tblStyle w:val="SD-MOStable"/>
        <w:tblW w:w="0" w:type="auto"/>
        <w:tblLook w:val="0620" w:firstRow="1" w:lastRow="0" w:firstColumn="0" w:lastColumn="0" w:noHBand="1" w:noVBand="1"/>
      </w:tblPr>
      <w:tblGrid>
        <w:gridCol w:w="6658"/>
        <w:gridCol w:w="681"/>
        <w:gridCol w:w="1023"/>
        <w:gridCol w:w="1266"/>
      </w:tblGrid>
      <w:tr w:rsidR="004F0F7B" w:rsidRPr="004F0F7B" w14:paraId="1C2CE86E" w14:textId="77777777" w:rsidTr="004F0F7B">
        <w:trPr>
          <w:cnfStyle w:val="100000000000" w:firstRow="1" w:lastRow="0" w:firstColumn="0" w:lastColumn="0" w:oddVBand="0" w:evenVBand="0" w:oddHBand="0" w:evenHBand="0" w:firstRowFirstColumn="0" w:firstRowLastColumn="0" w:lastRowFirstColumn="0" w:lastRowLastColumn="0"/>
        </w:trPr>
        <w:tc>
          <w:tcPr>
            <w:tcW w:w="6658" w:type="dxa"/>
          </w:tcPr>
          <w:p w14:paraId="28CCFC78" w14:textId="77777777" w:rsidR="00983987" w:rsidRPr="004F0F7B" w:rsidRDefault="00983987" w:rsidP="004F0F7B">
            <w:r w:rsidRPr="004F0F7B">
              <w:t>Section</w:t>
            </w:r>
          </w:p>
        </w:tc>
        <w:tc>
          <w:tcPr>
            <w:tcW w:w="681" w:type="dxa"/>
          </w:tcPr>
          <w:p w14:paraId="5AFE3D17" w14:textId="77777777" w:rsidR="00983987" w:rsidRPr="004F0F7B" w:rsidRDefault="00983987" w:rsidP="004F0F7B">
            <w:r w:rsidRPr="004F0F7B">
              <w:t>Page</w:t>
            </w:r>
          </w:p>
        </w:tc>
        <w:tc>
          <w:tcPr>
            <w:tcW w:w="1023" w:type="dxa"/>
          </w:tcPr>
          <w:p w14:paraId="667A8FB8" w14:textId="77777777" w:rsidR="00983987" w:rsidRPr="004F0F7B" w:rsidRDefault="00983987" w:rsidP="004F0F7B">
            <w:r w:rsidRPr="004F0F7B">
              <w:t>Version</w:t>
            </w:r>
          </w:p>
        </w:tc>
        <w:tc>
          <w:tcPr>
            <w:tcW w:w="1266" w:type="dxa"/>
          </w:tcPr>
          <w:p w14:paraId="06E8630F" w14:textId="77777777" w:rsidR="00983987" w:rsidRPr="004F0F7B" w:rsidRDefault="00983987" w:rsidP="004F0F7B">
            <w:r w:rsidRPr="004F0F7B">
              <w:t>Date</w:t>
            </w:r>
          </w:p>
        </w:tc>
      </w:tr>
      <w:tr w:rsidR="004F0F7B" w14:paraId="7645CF94" w14:textId="77777777" w:rsidTr="004F0F7B">
        <w:tc>
          <w:tcPr>
            <w:tcW w:w="6658" w:type="dxa"/>
          </w:tcPr>
          <w:p w14:paraId="01DD7D5C" w14:textId="77777777" w:rsidR="00983987" w:rsidRDefault="00983987" w:rsidP="004F0F7B">
            <w:pPr>
              <w:pStyle w:val="Tabletext"/>
            </w:pPr>
          </w:p>
        </w:tc>
        <w:tc>
          <w:tcPr>
            <w:tcW w:w="681" w:type="dxa"/>
          </w:tcPr>
          <w:p w14:paraId="291EEB25" w14:textId="77777777" w:rsidR="00983987" w:rsidRDefault="00983987" w:rsidP="004F0F7B">
            <w:pPr>
              <w:pStyle w:val="Tabletext"/>
            </w:pPr>
          </w:p>
        </w:tc>
        <w:tc>
          <w:tcPr>
            <w:tcW w:w="1023" w:type="dxa"/>
          </w:tcPr>
          <w:p w14:paraId="222FB12E" w14:textId="77777777" w:rsidR="00983987" w:rsidRDefault="00983987" w:rsidP="004F0F7B">
            <w:pPr>
              <w:pStyle w:val="Tabletext"/>
            </w:pPr>
          </w:p>
        </w:tc>
        <w:tc>
          <w:tcPr>
            <w:tcW w:w="1266" w:type="dxa"/>
          </w:tcPr>
          <w:p w14:paraId="1AACE7D0" w14:textId="77777777" w:rsidR="00983987" w:rsidRDefault="00983987" w:rsidP="004F0F7B">
            <w:pPr>
              <w:pStyle w:val="Tabletext"/>
            </w:pPr>
          </w:p>
        </w:tc>
      </w:tr>
      <w:tr w:rsidR="00983987" w14:paraId="54F9193B" w14:textId="77777777" w:rsidTr="004F0F7B">
        <w:tc>
          <w:tcPr>
            <w:tcW w:w="6658" w:type="dxa"/>
          </w:tcPr>
          <w:p w14:paraId="6F3969BB" w14:textId="77777777" w:rsidR="00983987" w:rsidRDefault="00983987" w:rsidP="004F0F7B">
            <w:pPr>
              <w:pStyle w:val="Tabletext"/>
            </w:pPr>
          </w:p>
        </w:tc>
        <w:tc>
          <w:tcPr>
            <w:tcW w:w="681" w:type="dxa"/>
          </w:tcPr>
          <w:p w14:paraId="089A2CA3" w14:textId="77777777" w:rsidR="00983987" w:rsidRDefault="00983987" w:rsidP="004F0F7B">
            <w:pPr>
              <w:pStyle w:val="Tabletext"/>
            </w:pPr>
          </w:p>
        </w:tc>
        <w:tc>
          <w:tcPr>
            <w:tcW w:w="1023" w:type="dxa"/>
          </w:tcPr>
          <w:p w14:paraId="1DAF2CE1" w14:textId="77777777" w:rsidR="00983987" w:rsidRDefault="00983987" w:rsidP="004F0F7B">
            <w:pPr>
              <w:pStyle w:val="Tabletext"/>
            </w:pPr>
          </w:p>
        </w:tc>
        <w:tc>
          <w:tcPr>
            <w:tcW w:w="1266" w:type="dxa"/>
          </w:tcPr>
          <w:p w14:paraId="64596809" w14:textId="77777777" w:rsidR="00983987" w:rsidRDefault="00983987" w:rsidP="004F0F7B">
            <w:pPr>
              <w:pStyle w:val="Tabletext"/>
            </w:pPr>
          </w:p>
        </w:tc>
      </w:tr>
      <w:tr w:rsidR="004F0F7B" w14:paraId="482B5827" w14:textId="77777777" w:rsidTr="004F0F7B">
        <w:tc>
          <w:tcPr>
            <w:tcW w:w="6658" w:type="dxa"/>
          </w:tcPr>
          <w:p w14:paraId="7349BEDA" w14:textId="77777777" w:rsidR="00983987" w:rsidRDefault="00983987" w:rsidP="004F0F7B">
            <w:pPr>
              <w:pStyle w:val="Tabletext"/>
            </w:pPr>
          </w:p>
        </w:tc>
        <w:tc>
          <w:tcPr>
            <w:tcW w:w="681" w:type="dxa"/>
          </w:tcPr>
          <w:p w14:paraId="6F2BA9E7" w14:textId="77777777" w:rsidR="00983987" w:rsidRDefault="00983987" w:rsidP="004F0F7B">
            <w:pPr>
              <w:pStyle w:val="Tabletext"/>
            </w:pPr>
          </w:p>
        </w:tc>
        <w:tc>
          <w:tcPr>
            <w:tcW w:w="1023" w:type="dxa"/>
          </w:tcPr>
          <w:p w14:paraId="7921F4BB" w14:textId="77777777" w:rsidR="00983987" w:rsidRDefault="00983987" w:rsidP="004F0F7B">
            <w:pPr>
              <w:pStyle w:val="Tabletext"/>
            </w:pPr>
          </w:p>
        </w:tc>
        <w:tc>
          <w:tcPr>
            <w:tcW w:w="1266" w:type="dxa"/>
          </w:tcPr>
          <w:p w14:paraId="26B6A6D7" w14:textId="77777777" w:rsidR="00983987" w:rsidRDefault="00983987" w:rsidP="004F0F7B">
            <w:pPr>
              <w:pStyle w:val="Tabletext"/>
            </w:pPr>
          </w:p>
        </w:tc>
      </w:tr>
      <w:tr w:rsidR="00983987" w14:paraId="46EA51C6" w14:textId="77777777" w:rsidTr="004F0F7B">
        <w:tc>
          <w:tcPr>
            <w:tcW w:w="6658" w:type="dxa"/>
          </w:tcPr>
          <w:p w14:paraId="41E1A609" w14:textId="77777777" w:rsidR="00983987" w:rsidRDefault="00983987" w:rsidP="004F0F7B">
            <w:pPr>
              <w:pStyle w:val="Tabletext"/>
            </w:pPr>
          </w:p>
        </w:tc>
        <w:tc>
          <w:tcPr>
            <w:tcW w:w="681" w:type="dxa"/>
          </w:tcPr>
          <w:p w14:paraId="08AB8742" w14:textId="77777777" w:rsidR="00983987" w:rsidRDefault="00983987" w:rsidP="004F0F7B">
            <w:pPr>
              <w:pStyle w:val="Tabletext"/>
            </w:pPr>
          </w:p>
        </w:tc>
        <w:tc>
          <w:tcPr>
            <w:tcW w:w="1023" w:type="dxa"/>
          </w:tcPr>
          <w:p w14:paraId="3770963D" w14:textId="77777777" w:rsidR="00983987" w:rsidRDefault="00983987" w:rsidP="004F0F7B">
            <w:pPr>
              <w:pStyle w:val="Tabletext"/>
            </w:pPr>
          </w:p>
        </w:tc>
        <w:tc>
          <w:tcPr>
            <w:tcW w:w="1266" w:type="dxa"/>
          </w:tcPr>
          <w:p w14:paraId="754082E4" w14:textId="77777777" w:rsidR="00983987" w:rsidRDefault="00983987" w:rsidP="004F0F7B">
            <w:pPr>
              <w:pStyle w:val="Tabletext"/>
            </w:pPr>
          </w:p>
        </w:tc>
      </w:tr>
      <w:tr w:rsidR="004F0F7B" w14:paraId="3895E132" w14:textId="77777777" w:rsidTr="004F0F7B">
        <w:tc>
          <w:tcPr>
            <w:tcW w:w="6658" w:type="dxa"/>
          </w:tcPr>
          <w:p w14:paraId="264FF6F7" w14:textId="77777777" w:rsidR="00983987" w:rsidRDefault="00983987" w:rsidP="004F0F7B">
            <w:pPr>
              <w:pStyle w:val="Tabletext"/>
            </w:pPr>
          </w:p>
        </w:tc>
        <w:tc>
          <w:tcPr>
            <w:tcW w:w="681" w:type="dxa"/>
          </w:tcPr>
          <w:p w14:paraId="64C239FE" w14:textId="77777777" w:rsidR="00983987" w:rsidRDefault="00983987" w:rsidP="004F0F7B">
            <w:pPr>
              <w:pStyle w:val="Tabletext"/>
            </w:pPr>
          </w:p>
        </w:tc>
        <w:tc>
          <w:tcPr>
            <w:tcW w:w="1023" w:type="dxa"/>
          </w:tcPr>
          <w:p w14:paraId="0A37C46E" w14:textId="77777777" w:rsidR="00983987" w:rsidRDefault="00983987" w:rsidP="004F0F7B">
            <w:pPr>
              <w:pStyle w:val="Tabletext"/>
            </w:pPr>
          </w:p>
        </w:tc>
        <w:tc>
          <w:tcPr>
            <w:tcW w:w="1266" w:type="dxa"/>
          </w:tcPr>
          <w:p w14:paraId="18776CCE" w14:textId="77777777" w:rsidR="00983987" w:rsidRDefault="00983987" w:rsidP="004F0F7B">
            <w:pPr>
              <w:pStyle w:val="Tabletext"/>
            </w:pPr>
          </w:p>
        </w:tc>
      </w:tr>
      <w:tr w:rsidR="00983987" w14:paraId="1298917E" w14:textId="77777777" w:rsidTr="004F0F7B">
        <w:tc>
          <w:tcPr>
            <w:tcW w:w="6658" w:type="dxa"/>
          </w:tcPr>
          <w:p w14:paraId="68ED0424" w14:textId="77777777" w:rsidR="00983987" w:rsidRDefault="00983987" w:rsidP="004F0F7B">
            <w:pPr>
              <w:pStyle w:val="Tabletext"/>
            </w:pPr>
          </w:p>
        </w:tc>
        <w:tc>
          <w:tcPr>
            <w:tcW w:w="681" w:type="dxa"/>
          </w:tcPr>
          <w:p w14:paraId="67C4D622" w14:textId="77777777" w:rsidR="00983987" w:rsidRDefault="00983987" w:rsidP="004F0F7B">
            <w:pPr>
              <w:pStyle w:val="Tabletext"/>
            </w:pPr>
          </w:p>
        </w:tc>
        <w:tc>
          <w:tcPr>
            <w:tcW w:w="1023" w:type="dxa"/>
          </w:tcPr>
          <w:p w14:paraId="0557B644" w14:textId="77777777" w:rsidR="00983987" w:rsidRDefault="00983987" w:rsidP="004F0F7B">
            <w:pPr>
              <w:pStyle w:val="Tabletext"/>
            </w:pPr>
          </w:p>
        </w:tc>
        <w:tc>
          <w:tcPr>
            <w:tcW w:w="1266" w:type="dxa"/>
          </w:tcPr>
          <w:p w14:paraId="10F7EF00" w14:textId="77777777" w:rsidR="00983987" w:rsidRDefault="00983987" w:rsidP="004F0F7B">
            <w:pPr>
              <w:pStyle w:val="Tabletext"/>
            </w:pPr>
          </w:p>
        </w:tc>
      </w:tr>
      <w:tr w:rsidR="004F0F7B" w14:paraId="0E68EF7F" w14:textId="77777777" w:rsidTr="004F0F7B">
        <w:tc>
          <w:tcPr>
            <w:tcW w:w="6658" w:type="dxa"/>
          </w:tcPr>
          <w:p w14:paraId="021254FC" w14:textId="77777777" w:rsidR="00983987" w:rsidRDefault="00983987" w:rsidP="004F0F7B">
            <w:pPr>
              <w:pStyle w:val="Tabletext"/>
            </w:pPr>
          </w:p>
        </w:tc>
        <w:tc>
          <w:tcPr>
            <w:tcW w:w="681" w:type="dxa"/>
          </w:tcPr>
          <w:p w14:paraId="14530298" w14:textId="77777777" w:rsidR="00983987" w:rsidRDefault="00983987" w:rsidP="004F0F7B">
            <w:pPr>
              <w:pStyle w:val="Tabletext"/>
            </w:pPr>
          </w:p>
        </w:tc>
        <w:tc>
          <w:tcPr>
            <w:tcW w:w="1023" w:type="dxa"/>
          </w:tcPr>
          <w:p w14:paraId="4F9739CB" w14:textId="77777777" w:rsidR="00983987" w:rsidRDefault="00983987" w:rsidP="004F0F7B">
            <w:pPr>
              <w:pStyle w:val="Tabletext"/>
            </w:pPr>
          </w:p>
        </w:tc>
        <w:tc>
          <w:tcPr>
            <w:tcW w:w="1266" w:type="dxa"/>
          </w:tcPr>
          <w:p w14:paraId="7790F08B" w14:textId="77777777" w:rsidR="00983987" w:rsidRDefault="00983987" w:rsidP="004F0F7B">
            <w:pPr>
              <w:pStyle w:val="Tabletext"/>
            </w:pPr>
          </w:p>
        </w:tc>
      </w:tr>
      <w:tr w:rsidR="00983987" w14:paraId="6FA6CC32" w14:textId="77777777" w:rsidTr="004F0F7B">
        <w:tc>
          <w:tcPr>
            <w:tcW w:w="6658" w:type="dxa"/>
          </w:tcPr>
          <w:p w14:paraId="6AB89D4C" w14:textId="77777777" w:rsidR="00983987" w:rsidRDefault="00983987" w:rsidP="004F0F7B">
            <w:pPr>
              <w:pStyle w:val="Tabletext"/>
            </w:pPr>
          </w:p>
        </w:tc>
        <w:tc>
          <w:tcPr>
            <w:tcW w:w="681" w:type="dxa"/>
          </w:tcPr>
          <w:p w14:paraId="4777555C" w14:textId="77777777" w:rsidR="00983987" w:rsidRDefault="00983987" w:rsidP="004F0F7B">
            <w:pPr>
              <w:pStyle w:val="Tabletext"/>
            </w:pPr>
          </w:p>
        </w:tc>
        <w:tc>
          <w:tcPr>
            <w:tcW w:w="1023" w:type="dxa"/>
          </w:tcPr>
          <w:p w14:paraId="481281B7" w14:textId="77777777" w:rsidR="00983987" w:rsidRDefault="00983987" w:rsidP="004F0F7B">
            <w:pPr>
              <w:pStyle w:val="Tabletext"/>
            </w:pPr>
          </w:p>
        </w:tc>
        <w:tc>
          <w:tcPr>
            <w:tcW w:w="1266" w:type="dxa"/>
          </w:tcPr>
          <w:p w14:paraId="0907146A" w14:textId="77777777" w:rsidR="00983987" w:rsidRDefault="00983987" w:rsidP="004F0F7B">
            <w:pPr>
              <w:pStyle w:val="Tabletext"/>
            </w:pPr>
          </w:p>
        </w:tc>
      </w:tr>
      <w:tr w:rsidR="004F0F7B" w14:paraId="5392A6C2" w14:textId="77777777" w:rsidTr="004F0F7B">
        <w:tc>
          <w:tcPr>
            <w:tcW w:w="6658" w:type="dxa"/>
          </w:tcPr>
          <w:p w14:paraId="6CF48203" w14:textId="77777777" w:rsidR="00983987" w:rsidRDefault="00983987" w:rsidP="004F0F7B">
            <w:pPr>
              <w:pStyle w:val="Tabletext"/>
            </w:pPr>
          </w:p>
        </w:tc>
        <w:tc>
          <w:tcPr>
            <w:tcW w:w="681" w:type="dxa"/>
          </w:tcPr>
          <w:p w14:paraId="7B2CA3FF" w14:textId="77777777" w:rsidR="00983987" w:rsidRDefault="00983987" w:rsidP="004F0F7B">
            <w:pPr>
              <w:pStyle w:val="Tabletext"/>
            </w:pPr>
          </w:p>
        </w:tc>
        <w:tc>
          <w:tcPr>
            <w:tcW w:w="1023" w:type="dxa"/>
          </w:tcPr>
          <w:p w14:paraId="7A9C7807" w14:textId="77777777" w:rsidR="00983987" w:rsidRDefault="00983987" w:rsidP="004F0F7B">
            <w:pPr>
              <w:pStyle w:val="Tabletext"/>
            </w:pPr>
          </w:p>
        </w:tc>
        <w:tc>
          <w:tcPr>
            <w:tcW w:w="1266" w:type="dxa"/>
          </w:tcPr>
          <w:p w14:paraId="5FB59143" w14:textId="77777777" w:rsidR="00983987" w:rsidRDefault="00983987" w:rsidP="004F0F7B">
            <w:pPr>
              <w:pStyle w:val="Tabletext"/>
            </w:pPr>
          </w:p>
        </w:tc>
      </w:tr>
      <w:tr w:rsidR="00983987" w14:paraId="2CF969A6" w14:textId="77777777" w:rsidTr="004F0F7B">
        <w:tc>
          <w:tcPr>
            <w:tcW w:w="6658" w:type="dxa"/>
          </w:tcPr>
          <w:p w14:paraId="3C143E23" w14:textId="77777777" w:rsidR="00983987" w:rsidRDefault="00983987" w:rsidP="004F0F7B">
            <w:pPr>
              <w:pStyle w:val="Tabletext"/>
            </w:pPr>
          </w:p>
        </w:tc>
        <w:tc>
          <w:tcPr>
            <w:tcW w:w="681" w:type="dxa"/>
          </w:tcPr>
          <w:p w14:paraId="6FA0A080" w14:textId="77777777" w:rsidR="00983987" w:rsidRDefault="00983987" w:rsidP="004F0F7B">
            <w:pPr>
              <w:pStyle w:val="Tabletext"/>
            </w:pPr>
          </w:p>
        </w:tc>
        <w:tc>
          <w:tcPr>
            <w:tcW w:w="1023" w:type="dxa"/>
          </w:tcPr>
          <w:p w14:paraId="003A3BE6" w14:textId="77777777" w:rsidR="00983987" w:rsidRDefault="00983987" w:rsidP="004F0F7B">
            <w:pPr>
              <w:pStyle w:val="Tabletext"/>
            </w:pPr>
          </w:p>
        </w:tc>
        <w:tc>
          <w:tcPr>
            <w:tcW w:w="1266" w:type="dxa"/>
          </w:tcPr>
          <w:p w14:paraId="5518A186" w14:textId="77777777" w:rsidR="00983987" w:rsidRDefault="00983987" w:rsidP="004F0F7B">
            <w:pPr>
              <w:pStyle w:val="Tabletext"/>
            </w:pPr>
          </w:p>
        </w:tc>
      </w:tr>
      <w:tr w:rsidR="004F0F7B" w14:paraId="6B452951" w14:textId="77777777" w:rsidTr="004F0F7B">
        <w:tc>
          <w:tcPr>
            <w:tcW w:w="6658" w:type="dxa"/>
          </w:tcPr>
          <w:p w14:paraId="7756D09B" w14:textId="77777777" w:rsidR="00983987" w:rsidRDefault="00983987" w:rsidP="004F0F7B">
            <w:pPr>
              <w:pStyle w:val="Tabletext"/>
            </w:pPr>
          </w:p>
        </w:tc>
        <w:tc>
          <w:tcPr>
            <w:tcW w:w="681" w:type="dxa"/>
          </w:tcPr>
          <w:p w14:paraId="588DB934" w14:textId="77777777" w:rsidR="00983987" w:rsidRDefault="00983987" w:rsidP="004F0F7B">
            <w:pPr>
              <w:pStyle w:val="Tabletext"/>
            </w:pPr>
          </w:p>
        </w:tc>
        <w:tc>
          <w:tcPr>
            <w:tcW w:w="1023" w:type="dxa"/>
          </w:tcPr>
          <w:p w14:paraId="5006D323" w14:textId="77777777" w:rsidR="00983987" w:rsidRDefault="00983987" w:rsidP="004F0F7B">
            <w:pPr>
              <w:pStyle w:val="Tabletext"/>
            </w:pPr>
          </w:p>
        </w:tc>
        <w:tc>
          <w:tcPr>
            <w:tcW w:w="1266" w:type="dxa"/>
          </w:tcPr>
          <w:p w14:paraId="30DEB7FD" w14:textId="77777777" w:rsidR="00983987" w:rsidRDefault="00983987" w:rsidP="004F0F7B">
            <w:pPr>
              <w:pStyle w:val="Tabletext"/>
            </w:pPr>
          </w:p>
        </w:tc>
      </w:tr>
      <w:tr w:rsidR="00983987" w14:paraId="0ACD4D84" w14:textId="77777777" w:rsidTr="004F0F7B">
        <w:tc>
          <w:tcPr>
            <w:tcW w:w="6658" w:type="dxa"/>
          </w:tcPr>
          <w:p w14:paraId="574F0268" w14:textId="77777777" w:rsidR="00983987" w:rsidRDefault="00983987" w:rsidP="004F0F7B">
            <w:pPr>
              <w:pStyle w:val="Tabletext"/>
            </w:pPr>
          </w:p>
        </w:tc>
        <w:tc>
          <w:tcPr>
            <w:tcW w:w="681" w:type="dxa"/>
          </w:tcPr>
          <w:p w14:paraId="0D1C44E6" w14:textId="77777777" w:rsidR="00983987" w:rsidRDefault="00983987" w:rsidP="004F0F7B">
            <w:pPr>
              <w:pStyle w:val="Tabletext"/>
            </w:pPr>
          </w:p>
        </w:tc>
        <w:tc>
          <w:tcPr>
            <w:tcW w:w="1023" w:type="dxa"/>
          </w:tcPr>
          <w:p w14:paraId="108BDB5D" w14:textId="77777777" w:rsidR="00983987" w:rsidRDefault="00983987" w:rsidP="004F0F7B">
            <w:pPr>
              <w:pStyle w:val="Tabletext"/>
            </w:pPr>
          </w:p>
        </w:tc>
        <w:tc>
          <w:tcPr>
            <w:tcW w:w="1266" w:type="dxa"/>
          </w:tcPr>
          <w:p w14:paraId="606B2DEA" w14:textId="77777777" w:rsidR="00983987" w:rsidRDefault="00983987" w:rsidP="004F0F7B">
            <w:pPr>
              <w:pStyle w:val="Tabletext"/>
            </w:pPr>
          </w:p>
        </w:tc>
      </w:tr>
      <w:tr w:rsidR="004F0F7B" w14:paraId="4EF4A40B" w14:textId="77777777" w:rsidTr="004F0F7B">
        <w:tc>
          <w:tcPr>
            <w:tcW w:w="6658" w:type="dxa"/>
          </w:tcPr>
          <w:p w14:paraId="01237CD3" w14:textId="77777777" w:rsidR="00983987" w:rsidRDefault="00983987" w:rsidP="004F0F7B">
            <w:pPr>
              <w:pStyle w:val="Tabletext"/>
            </w:pPr>
          </w:p>
        </w:tc>
        <w:tc>
          <w:tcPr>
            <w:tcW w:w="681" w:type="dxa"/>
          </w:tcPr>
          <w:p w14:paraId="49786326" w14:textId="77777777" w:rsidR="00983987" w:rsidRDefault="00983987" w:rsidP="004F0F7B">
            <w:pPr>
              <w:pStyle w:val="Tabletext"/>
            </w:pPr>
          </w:p>
        </w:tc>
        <w:tc>
          <w:tcPr>
            <w:tcW w:w="1023" w:type="dxa"/>
          </w:tcPr>
          <w:p w14:paraId="2A808100" w14:textId="77777777" w:rsidR="00983987" w:rsidRDefault="00983987" w:rsidP="004F0F7B">
            <w:pPr>
              <w:pStyle w:val="Tabletext"/>
            </w:pPr>
          </w:p>
        </w:tc>
        <w:tc>
          <w:tcPr>
            <w:tcW w:w="1266" w:type="dxa"/>
          </w:tcPr>
          <w:p w14:paraId="1EE193ED" w14:textId="77777777" w:rsidR="00983987" w:rsidRDefault="00983987" w:rsidP="004F0F7B">
            <w:pPr>
              <w:pStyle w:val="Tabletext"/>
            </w:pPr>
          </w:p>
        </w:tc>
      </w:tr>
      <w:tr w:rsidR="00983987" w14:paraId="5A59CB43" w14:textId="77777777" w:rsidTr="004F0F7B">
        <w:tc>
          <w:tcPr>
            <w:tcW w:w="6658" w:type="dxa"/>
          </w:tcPr>
          <w:p w14:paraId="1A4615A3" w14:textId="77777777" w:rsidR="00983987" w:rsidRDefault="00983987" w:rsidP="004F0F7B">
            <w:pPr>
              <w:pStyle w:val="Tabletext"/>
            </w:pPr>
          </w:p>
        </w:tc>
        <w:tc>
          <w:tcPr>
            <w:tcW w:w="681" w:type="dxa"/>
          </w:tcPr>
          <w:p w14:paraId="0DB8C750" w14:textId="77777777" w:rsidR="00983987" w:rsidRDefault="00983987" w:rsidP="004F0F7B">
            <w:pPr>
              <w:pStyle w:val="Tabletext"/>
            </w:pPr>
          </w:p>
        </w:tc>
        <w:tc>
          <w:tcPr>
            <w:tcW w:w="1023" w:type="dxa"/>
          </w:tcPr>
          <w:p w14:paraId="04C30B47" w14:textId="77777777" w:rsidR="00983987" w:rsidRDefault="00983987" w:rsidP="004F0F7B">
            <w:pPr>
              <w:pStyle w:val="Tabletext"/>
            </w:pPr>
          </w:p>
        </w:tc>
        <w:tc>
          <w:tcPr>
            <w:tcW w:w="1266" w:type="dxa"/>
          </w:tcPr>
          <w:p w14:paraId="499453A5" w14:textId="77777777" w:rsidR="00983987" w:rsidRDefault="00983987" w:rsidP="004F0F7B">
            <w:pPr>
              <w:pStyle w:val="Tabletext"/>
            </w:pPr>
          </w:p>
        </w:tc>
      </w:tr>
      <w:tr w:rsidR="004F0F7B" w14:paraId="5B6A3F94" w14:textId="77777777" w:rsidTr="004F0F7B">
        <w:tc>
          <w:tcPr>
            <w:tcW w:w="6658" w:type="dxa"/>
          </w:tcPr>
          <w:p w14:paraId="41D7BFE0" w14:textId="77777777" w:rsidR="00983987" w:rsidRDefault="00983987" w:rsidP="004F0F7B">
            <w:pPr>
              <w:pStyle w:val="Tabletext"/>
            </w:pPr>
          </w:p>
        </w:tc>
        <w:tc>
          <w:tcPr>
            <w:tcW w:w="681" w:type="dxa"/>
          </w:tcPr>
          <w:p w14:paraId="0CE8DBDB" w14:textId="77777777" w:rsidR="00983987" w:rsidRDefault="00983987" w:rsidP="004F0F7B">
            <w:pPr>
              <w:pStyle w:val="Tabletext"/>
            </w:pPr>
          </w:p>
        </w:tc>
        <w:tc>
          <w:tcPr>
            <w:tcW w:w="1023" w:type="dxa"/>
          </w:tcPr>
          <w:p w14:paraId="5C470E1D" w14:textId="77777777" w:rsidR="00983987" w:rsidRDefault="00983987" w:rsidP="004F0F7B">
            <w:pPr>
              <w:pStyle w:val="Tabletext"/>
            </w:pPr>
          </w:p>
        </w:tc>
        <w:tc>
          <w:tcPr>
            <w:tcW w:w="1266" w:type="dxa"/>
          </w:tcPr>
          <w:p w14:paraId="2CF55929" w14:textId="77777777" w:rsidR="00983987" w:rsidRDefault="00983987" w:rsidP="004F0F7B">
            <w:pPr>
              <w:pStyle w:val="Tabletext"/>
            </w:pPr>
          </w:p>
        </w:tc>
      </w:tr>
      <w:tr w:rsidR="00983987" w14:paraId="269D3C39" w14:textId="77777777" w:rsidTr="004F0F7B">
        <w:tc>
          <w:tcPr>
            <w:tcW w:w="6658" w:type="dxa"/>
          </w:tcPr>
          <w:p w14:paraId="1615E7C3" w14:textId="77777777" w:rsidR="00983987" w:rsidRDefault="00983987" w:rsidP="004F0F7B">
            <w:pPr>
              <w:pStyle w:val="Tabletext"/>
            </w:pPr>
          </w:p>
        </w:tc>
        <w:tc>
          <w:tcPr>
            <w:tcW w:w="681" w:type="dxa"/>
          </w:tcPr>
          <w:p w14:paraId="6168D2E5" w14:textId="77777777" w:rsidR="00983987" w:rsidRDefault="00983987" w:rsidP="004F0F7B">
            <w:pPr>
              <w:pStyle w:val="Tabletext"/>
            </w:pPr>
          </w:p>
        </w:tc>
        <w:tc>
          <w:tcPr>
            <w:tcW w:w="1023" w:type="dxa"/>
          </w:tcPr>
          <w:p w14:paraId="0D6F77BB" w14:textId="77777777" w:rsidR="00983987" w:rsidRDefault="00983987" w:rsidP="004F0F7B">
            <w:pPr>
              <w:pStyle w:val="Tabletext"/>
            </w:pPr>
          </w:p>
        </w:tc>
        <w:tc>
          <w:tcPr>
            <w:tcW w:w="1266" w:type="dxa"/>
          </w:tcPr>
          <w:p w14:paraId="085100ED" w14:textId="77777777" w:rsidR="00983987" w:rsidRDefault="00983987" w:rsidP="004F0F7B">
            <w:pPr>
              <w:pStyle w:val="Tabletext"/>
            </w:pPr>
          </w:p>
        </w:tc>
      </w:tr>
      <w:tr w:rsidR="004F0F7B" w14:paraId="21ACFA30" w14:textId="77777777" w:rsidTr="004F0F7B">
        <w:tc>
          <w:tcPr>
            <w:tcW w:w="6658" w:type="dxa"/>
          </w:tcPr>
          <w:p w14:paraId="791C0C0E" w14:textId="77777777" w:rsidR="00983987" w:rsidRDefault="00983987" w:rsidP="004F0F7B">
            <w:pPr>
              <w:pStyle w:val="Tabletext"/>
            </w:pPr>
          </w:p>
        </w:tc>
        <w:tc>
          <w:tcPr>
            <w:tcW w:w="681" w:type="dxa"/>
          </w:tcPr>
          <w:p w14:paraId="44075B83" w14:textId="77777777" w:rsidR="00983987" w:rsidRDefault="00983987" w:rsidP="004F0F7B">
            <w:pPr>
              <w:pStyle w:val="Tabletext"/>
            </w:pPr>
          </w:p>
        </w:tc>
        <w:tc>
          <w:tcPr>
            <w:tcW w:w="1023" w:type="dxa"/>
          </w:tcPr>
          <w:p w14:paraId="694E961E" w14:textId="77777777" w:rsidR="00983987" w:rsidRDefault="00983987" w:rsidP="004F0F7B">
            <w:pPr>
              <w:pStyle w:val="Tabletext"/>
            </w:pPr>
          </w:p>
        </w:tc>
        <w:tc>
          <w:tcPr>
            <w:tcW w:w="1266" w:type="dxa"/>
          </w:tcPr>
          <w:p w14:paraId="06E1DB76" w14:textId="77777777" w:rsidR="00983987" w:rsidRDefault="00983987" w:rsidP="004F0F7B">
            <w:pPr>
              <w:pStyle w:val="Tabletext"/>
            </w:pPr>
          </w:p>
        </w:tc>
      </w:tr>
      <w:tr w:rsidR="00983987" w14:paraId="4CA6DA6F" w14:textId="77777777" w:rsidTr="004F0F7B">
        <w:tc>
          <w:tcPr>
            <w:tcW w:w="6658" w:type="dxa"/>
          </w:tcPr>
          <w:p w14:paraId="0406BF62" w14:textId="77777777" w:rsidR="00983987" w:rsidRDefault="00983987" w:rsidP="004F0F7B">
            <w:pPr>
              <w:pStyle w:val="Tabletext"/>
            </w:pPr>
          </w:p>
        </w:tc>
        <w:tc>
          <w:tcPr>
            <w:tcW w:w="681" w:type="dxa"/>
          </w:tcPr>
          <w:p w14:paraId="11E8D212" w14:textId="77777777" w:rsidR="00983987" w:rsidRDefault="00983987" w:rsidP="004F0F7B">
            <w:pPr>
              <w:pStyle w:val="Tabletext"/>
            </w:pPr>
          </w:p>
        </w:tc>
        <w:tc>
          <w:tcPr>
            <w:tcW w:w="1023" w:type="dxa"/>
          </w:tcPr>
          <w:p w14:paraId="2BCFAA3F" w14:textId="77777777" w:rsidR="00983987" w:rsidRDefault="00983987" w:rsidP="004F0F7B">
            <w:pPr>
              <w:pStyle w:val="Tabletext"/>
            </w:pPr>
          </w:p>
        </w:tc>
        <w:tc>
          <w:tcPr>
            <w:tcW w:w="1266" w:type="dxa"/>
          </w:tcPr>
          <w:p w14:paraId="58C30515" w14:textId="77777777" w:rsidR="00983987" w:rsidRDefault="00983987" w:rsidP="004F0F7B">
            <w:pPr>
              <w:pStyle w:val="Tabletext"/>
            </w:pPr>
          </w:p>
        </w:tc>
      </w:tr>
      <w:tr w:rsidR="00983987" w14:paraId="1B93D6A8" w14:textId="77777777" w:rsidTr="004F0F7B">
        <w:tc>
          <w:tcPr>
            <w:tcW w:w="6658" w:type="dxa"/>
          </w:tcPr>
          <w:p w14:paraId="3816AC11" w14:textId="77777777" w:rsidR="00983987" w:rsidRDefault="00983987" w:rsidP="004F0F7B">
            <w:pPr>
              <w:pStyle w:val="Tabletext"/>
            </w:pPr>
          </w:p>
        </w:tc>
        <w:tc>
          <w:tcPr>
            <w:tcW w:w="681" w:type="dxa"/>
          </w:tcPr>
          <w:p w14:paraId="58D3D68D" w14:textId="77777777" w:rsidR="00983987" w:rsidRDefault="00983987" w:rsidP="004F0F7B">
            <w:pPr>
              <w:pStyle w:val="Tabletext"/>
            </w:pPr>
          </w:p>
        </w:tc>
        <w:tc>
          <w:tcPr>
            <w:tcW w:w="1023" w:type="dxa"/>
          </w:tcPr>
          <w:p w14:paraId="51DAB8E9" w14:textId="77777777" w:rsidR="00983987" w:rsidRDefault="00983987" w:rsidP="004F0F7B">
            <w:pPr>
              <w:pStyle w:val="Tabletext"/>
            </w:pPr>
          </w:p>
        </w:tc>
        <w:tc>
          <w:tcPr>
            <w:tcW w:w="1266" w:type="dxa"/>
          </w:tcPr>
          <w:p w14:paraId="4EF4ACBE" w14:textId="77777777" w:rsidR="00983987" w:rsidRDefault="00983987" w:rsidP="004F0F7B">
            <w:pPr>
              <w:pStyle w:val="Tabletext"/>
            </w:pPr>
          </w:p>
        </w:tc>
      </w:tr>
      <w:tr w:rsidR="004F0F7B" w14:paraId="11DDF1E0" w14:textId="77777777" w:rsidTr="004F0F7B">
        <w:tc>
          <w:tcPr>
            <w:tcW w:w="6658" w:type="dxa"/>
          </w:tcPr>
          <w:p w14:paraId="119EB883" w14:textId="77777777" w:rsidR="00983987" w:rsidRDefault="00983987" w:rsidP="004F0F7B">
            <w:pPr>
              <w:pStyle w:val="Tabletext"/>
            </w:pPr>
          </w:p>
        </w:tc>
        <w:tc>
          <w:tcPr>
            <w:tcW w:w="681" w:type="dxa"/>
          </w:tcPr>
          <w:p w14:paraId="11192607" w14:textId="77777777" w:rsidR="00983987" w:rsidRDefault="00983987" w:rsidP="004F0F7B">
            <w:pPr>
              <w:pStyle w:val="Tabletext"/>
            </w:pPr>
          </w:p>
        </w:tc>
        <w:tc>
          <w:tcPr>
            <w:tcW w:w="1023" w:type="dxa"/>
          </w:tcPr>
          <w:p w14:paraId="0CD48302" w14:textId="77777777" w:rsidR="00983987" w:rsidRDefault="00983987" w:rsidP="004F0F7B">
            <w:pPr>
              <w:pStyle w:val="Tabletext"/>
            </w:pPr>
          </w:p>
        </w:tc>
        <w:tc>
          <w:tcPr>
            <w:tcW w:w="1266" w:type="dxa"/>
          </w:tcPr>
          <w:p w14:paraId="4FB29A80" w14:textId="77777777" w:rsidR="00983987" w:rsidRDefault="00983987" w:rsidP="004F0F7B">
            <w:pPr>
              <w:pStyle w:val="Tabletext"/>
            </w:pPr>
          </w:p>
        </w:tc>
      </w:tr>
      <w:tr w:rsidR="00983987" w14:paraId="34B3131F" w14:textId="77777777" w:rsidTr="004F0F7B">
        <w:tc>
          <w:tcPr>
            <w:tcW w:w="6658" w:type="dxa"/>
          </w:tcPr>
          <w:p w14:paraId="0A94DBE5" w14:textId="77777777" w:rsidR="00983987" w:rsidRDefault="00983987" w:rsidP="004F0F7B">
            <w:pPr>
              <w:pStyle w:val="Tabletext"/>
            </w:pPr>
          </w:p>
        </w:tc>
        <w:tc>
          <w:tcPr>
            <w:tcW w:w="681" w:type="dxa"/>
          </w:tcPr>
          <w:p w14:paraId="0BC4988A" w14:textId="77777777" w:rsidR="00983987" w:rsidRDefault="00983987" w:rsidP="004F0F7B">
            <w:pPr>
              <w:pStyle w:val="Tabletext"/>
            </w:pPr>
          </w:p>
        </w:tc>
        <w:tc>
          <w:tcPr>
            <w:tcW w:w="1023" w:type="dxa"/>
          </w:tcPr>
          <w:p w14:paraId="101CB064" w14:textId="77777777" w:rsidR="00983987" w:rsidRDefault="00983987" w:rsidP="004F0F7B">
            <w:pPr>
              <w:pStyle w:val="Tabletext"/>
            </w:pPr>
          </w:p>
        </w:tc>
        <w:tc>
          <w:tcPr>
            <w:tcW w:w="1266" w:type="dxa"/>
          </w:tcPr>
          <w:p w14:paraId="37A7A008" w14:textId="77777777" w:rsidR="00983987" w:rsidRDefault="00983987" w:rsidP="004F0F7B">
            <w:pPr>
              <w:pStyle w:val="Tabletext"/>
            </w:pPr>
          </w:p>
        </w:tc>
      </w:tr>
      <w:tr w:rsidR="004F0F7B" w14:paraId="6C4D43D3" w14:textId="77777777" w:rsidTr="004F0F7B">
        <w:tc>
          <w:tcPr>
            <w:tcW w:w="6658" w:type="dxa"/>
          </w:tcPr>
          <w:p w14:paraId="54F15949" w14:textId="77777777" w:rsidR="00983987" w:rsidRDefault="00983987" w:rsidP="004F0F7B">
            <w:pPr>
              <w:pStyle w:val="Tabletext"/>
            </w:pPr>
          </w:p>
        </w:tc>
        <w:tc>
          <w:tcPr>
            <w:tcW w:w="681" w:type="dxa"/>
          </w:tcPr>
          <w:p w14:paraId="49FB3B3B" w14:textId="77777777" w:rsidR="00983987" w:rsidRDefault="00983987" w:rsidP="004F0F7B">
            <w:pPr>
              <w:pStyle w:val="Tabletext"/>
            </w:pPr>
          </w:p>
        </w:tc>
        <w:tc>
          <w:tcPr>
            <w:tcW w:w="1023" w:type="dxa"/>
          </w:tcPr>
          <w:p w14:paraId="461C2DFC" w14:textId="77777777" w:rsidR="00983987" w:rsidRDefault="00983987" w:rsidP="004F0F7B">
            <w:pPr>
              <w:pStyle w:val="Tabletext"/>
            </w:pPr>
          </w:p>
        </w:tc>
        <w:tc>
          <w:tcPr>
            <w:tcW w:w="1266" w:type="dxa"/>
          </w:tcPr>
          <w:p w14:paraId="421CF76F" w14:textId="77777777" w:rsidR="00983987" w:rsidRDefault="00983987" w:rsidP="004F0F7B">
            <w:pPr>
              <w:pStyle w:val="Tabletext"/>
            </w:pPr>
          </w:p>
        </w:tc>
      </w:tr>
      <w:tr w:rsidR="00983987" w14:paraId="3AFBC42C" w14:textId="77777777" w:rsidTr="004F0F7B">
        <w:tc>
          <w:tcPr>
            <w:tcW w:w="6658" w:type="dxa"/>
          </w:tcPr>
          <w:p w14:paraId="6B2FE212" w14:textId="77777777" w:rsidR="00983987" w:rsidRDefault="00983987" w:rsidP="004F0F7B">
            <w:pPr>
              <w:pStyle w:val="Tabletext"/>
            </w:pPr>
          </w:p>
        </w:tc>
        <w:tc>
          <w:tcPr>
            <w:tcW w:w="681" w:type="dxa"/>
          </w:tcPr>
          <w:p w14:paraId="2700C673" w14:textId="77777777" w:rsidR="00983987" w:rsidRDefault="00983987" w:rsidP="004F0F7B">
            <w:pPr>
              <w:pStyle w:val="Tabletext"/>
            </w:pPr>
          </w:p>
        </w:tc>
        <w:tc>
          <w:tcPr>
            <w:tcW w:w="1023" w:type="dxa"/>
          </w:tcPr>
          <w:p w14:paraId="63C9F1A2" w14:textId="77777777" w:rsidR="00983987" w:rsidRDefault="00983987" w:rsidP="004F0F7B">
            <w:pPr>
              <w:pStyle w:val="Tabletext"/>
            </w:pPr>
          </w:p>
        </w:tc>
        <w:tc>
          <w:tcPr>
            <w:tcW w:w="1266" w:type="dxa"/>
          </w:tcPr>
          <w:p w14:paraId="5547B51C" w14:textId="77777777" w:rsidR="00983987" w:rsidRDefault="00983987" w:rsidP="004F0F7B">
            <w:pPr>
              <w:pStyle w:val="Tabletext"/>
            </w:pPr>
          </w:p>
        </w:tc>
      </w:tr>
      <w:tr w:rsidR="004F0F7B" w14:paraId="1EEE1DD3" w14:textId="77777777" w:rsidTr="004F0F7B">
        <w:tc>
          <w:tcPr>
            <w:tcW w:w="6658" w:type="dxa"/>
          </w:tcPr>
          <w:p w14:paraId="67A18D05" w14:textId="77777777" w:rsidR="00983987" w:rsidRDefault="00983987" w:rsidP="004F0F7B">
            <w:pPr>
              <w:pStyle w:val="Tabletext"/>
            </w:pPr>
          </w:p>
        </w:tc>
        <w:tc>
          <w:tcPr>
            <w:tcW w:w="681" w:type="dxa"/>
          </w:tcPr>
          <w:p w14:paraId="3BABEC22" w14:textId="77777777" w:rsidR="00983987" w:rsidRDefault="00983987" w:rsidP="004F0F7B">
            <w:pPr>
              <w:pStyle w:val="Tabletext"/>
            </w:pPr>
          </w:p>
        </w:tc>
        <w:tc>
          <w:tcPr>
            <w:tcW w:w="1023" w:type="dxa"/>
          </w:tcPr>
          <w:p w14:paraId="4D8E9CBB" w14:textId="77777777" w:rsidR="00983987" w:rsidRDefault="00983987" w:rsidP="004F0F7B">
            <w:pPr>
              <w:pStyle w:val="Tabletext"/>
            </w:pPr>
          </w:p>
        </w:tc>
        <w:tc>
          <w:tcPr>
            <w:tcW w:w="1266" w:type="dxa"/>
          </w:tcPr>
          <w:p w14:paraId="731F9D9A" w14:textId="77777777" w:rsidR="00983987" w:rsidRDefault="00983987" w:rsidP="004F0F7B">
            <w:pPr>
              <w:pStyle w:val="Tabletext"/>
            </w:pPr>
          </w:p>
        </w:tc>
      </w:tr>
      <w:tr w:rsidR="00983987" w14:paraId="5EA13357" w14:textId="77777777" w:rsidTr="004F0F7B">
        <w:tc>
          <w:tcPr>
            <w:tcW w:w="6658" w:type="dxa"/>
          </w:tcPr>
          <w:p w14:paraId="2FFAEB50" w14:textId="77777777" w:rsidR="00983987" w:rsidRDefault="00983987" w:rsidP="004F0F7B">
            <w:pPr>
              <w:pStyle w:val="Tabletext"/>
            </w:pPr>
          </w:p>
        </w:tc>
        <w:tc>
          <w:tcPr>
            <w:tcW w:w="681" w:type="dxa"/>
          </w:tcPr>
          <w:p w14:paraId="482236BA" w14:textId="77777777" w:rsidR="00983987" w:rsidRDefault="00983987" w:rsidP="004F0F7B">
            <w:pPr>
              <w:pStyle w:val="Tabletext"/>
            </w:pPr>
          </w:p>
        </w:tc>
        <w:tc>
          <w:tcPr>
            <w:tcW w:w="1023" w:type="dxa"/>
          </w:tcPr>
          <w:p w14:paraId="639A4F2A" w14:textId="77777777" w:rsidR="00983987" w:rsidRDefault="00983987" w:rsidP="004F0F7B">
            <w:pPr>
              <w:pStyle w:val="Tabletext"/>
            </w:pPr>
          </w:p>
        </w:tc>
        <w:tc>
          <w:tcPr>
            <w:tcW w:w="1266" w:type="dxa"/>
          </w:tcPr>
          <w:p w14:paraId="31DBF70B" w14:textId="77777777" w:rsidR="00983987" w:rsidRDefault="00983987" w:rsidP="004F0F7B">
            <w:pPr>
              <w:pStyle w:val="Tabletext"/>
            </w:pPr>
          </w:p>
        </w:tc>
      </w:tr>
    </w:tbl>
    <w:p w14:paraId="4F7332D4" w14:textId="77777777" w:rsidR="00440CA0" w:rsidRPr="004D7A28" w:rsidRDefault="00440CA0" w:rsidP="00440CA0">
      <w:pPr>
        <w:pStyle w:val="unHeading1"/>
      </w:pPr>
      <w:bookmarkStart w:id="8" w:name="_Toc191547353"/>
      <w:r>
        <w:lastRenderedPageBreak/>
        <w:t>Amendment record/r</w:t>
      </w:r>
      <w:r w:rsidRPr="00D953F0">
        <w:t xml:space="preserve">evision </w:t>
      </w:r>
      <w:r w:rsidRPr="004D7A28">
        <w:t>history</w:t>
      </w:r>
      <w:bookmarkEnd w:id="8"/>
    </w:p>
    <w:p w14:paraId="1171BFF1" w14:textId="77777777" w:rsidR="00440CA0" w:rsidRDefault="00440CA0" w:rsidP="00440CA0">
      <w:r w:rsidRPr="00D953F0">
        <w:t xml:space="preserve">Amendments/revisions of this </w:t>
      </w:r>
      <w:r>
        <w:t>sample manual/exposition</w:t>
      </w:r>
      <w:r w:rsidRPr="00D953F0">
        <w:t xml:space="preserve"> are recorded below in order of most recent first.</w:t>
      </w:r>
    </w:p>
    <w:p w14:paraId="1B4A78AF" w14:textId="55EF49FB" w:rsidR="00483789" w:rsidRDefault="00483789" w:rsidP="00483789">
      <w:pPr>
        <w:pStyle w:val="Caption"/>
        <w:keepNext/>
      </w:pPr>
      <w:r>
        <w:t xml:space="preserve">Table </w:t>
      </w:r>
      <w:r>
        <w:fldChar w:fldCharType="begin"/>
      </w:r>
      <w:r>
        <w:instrText xml:space="preserve"> SEQ Table \* ARABIC </w:instrText>
      </w:r>
      <w:r>
        <w:fldChar w:fldCharType="separate"/>
      </w:r>
      <w:r w:rsidR="00FF4699">
        <w:rPr>
          <w:noProof/>
        </w:rPr>
        <w:t>1</w:t>
      </w:r>
      <w:r>
        <w:fldChar w:fldCharType="end"/>
      </w:r>
      <w:r>
        <w:t xml:space="preserve"> </w:t>
      </w:r>
      <w:r w:rsidRPr="00BB44D4">
        <w:t>Revision history</w:t>
      </w:r>
    </w:p>
    <w:tbl>
      <w:tblPr>
        <w:tblStyle w:val="SD-MOStable"/>
        <w:tblW w:w="0" w:type="auto"/>
        <w:tblLook w:val="0620" w:firstRow="1" w:lastRow="0" w:firstColumn="0" w:lastColumn="0" w:noHBand="1" w:noVBand="1"/>
      </w:tblPr>
      <w:tblGrid>
        <w:gridCol w:w="2407"/>
        <w:gridCol w:w="2407"/>
        <w:gridCol w:w="2407"/>
        <w:gridCol w:w="2407"/>
      </w:tblGrid>
      <w:tr w:rsidR="00440CA0" w:rsidRPr="00962D25" w14:paraId="7A434340" w14:textId="77777777" w:rsidTr="00BD433D">
        <w:trPr>
          <w:cnfStyle w:val="100000000000" w:firstRow="1" w:lastRow="0" w:firstColumn="0" w:lastColumn="0" w:oddVBand="0" w:evenVBand="0" w:oddHBand="0" w:evenHBand="0" w:firstRowFirstColumn="0" w:firstRowLastColumn="0" w:lastRowFirstColumn="0" w:lastRowLastColumn="0"/>
        </w:trPr>
        <w:tc>
          <w:tcPr>
            <w:tcW w:w="2407" w:type="dxa"/>
          </w:tcPr>
          <w:p w14:paraId="691EB6D5" w14:textId="77777777" w:rsidR="00440CA0" w:rsidRPr="00962D25" w:rsidRDefault="00440CA0" w:rsidP="00BD433D">
            <w:r w:rsidRPr="00962D25">
              <w:t>Version No.</w:t>
            </w:r>
          </w:p>
        </w:tc>
        <w:tc>
          <w:tcPr>
            <w:tcW w:w="2407" w:type="dxa"/>
          </w:tcPr>
          <w:p w14:paraId="5A58F7BF" w14:textId="77777777" w:rsidR="00440CA0" w:rsidRPr="00962D25" w:rsidRDefault="00440CA0" w:rsidP="00BD433D">
            <w:r w:rsidRPr="00962D25">
              <w:t>Date</w:t>
            </w:r>
          </w:p>
        </w:tc>
        <w:tc>
          <w:tcPr>
            <w:tcW w:w="2407" w:type="dxa"/>
          </w:tcPr>
          <w:p w14:paraId="22254995" w14:textId="77777777" w:rsidR="00440CA0" w:rsidRPr="00962D25" w:rsidRDefault="00440CA0" w:rsidP="00BD433D">
            <w:r w:rsidRPr="00962D25">
              <w:t>Parts/Sections</w:t>
            </w:r>
          </w:p>
        </w:tc>
        <w:tc>
          <w:tcPr>
            <w:tcW w:w="2407" w:type="dxa"/>
          </w:tcPr>
          <w:p w14:paraId="0B84A1E3" w14:textId="77777777" w:rsidR="00440CA0" w:rsidRPr="00962D25" w:rsidRDefault="00440CA0" w:rsidP="00BD433D">
            <w:r w:rsidRPr="00962D25">
              <w:t>Details</w:t>
            </w:r>
          </w:p>
        </w:tc>
      </w:tr>
      <w:tr w:rsidR="00440CA0" w:rsidRPr="00264006" w14:paraId="1E95DB89" w14:textId="77777777" w:rsidTr="00BD433D">
        <w:tc>
          <w:tcPr>
            <w:tcW w:w="2407" w:type="dxa"/>
          </w:tcPr>
          <w:p w14:paraId="0177DA87" w14:textId="77777777" w:rsidR="00440CA0" w:rsidRPr="00264006" w:rsidRDefault="00440CA0" w:rsidP="00BD433D">
            <w:pPr>
              <w:pStyle w:val="Tabletext"/>
            </w:pPr>
          </w:p>
        </w:tc>
        <w:tc>
          <w:tcPr>
            <w:tcW w:w="2407" w:type="dxa"/>
          </w:tcPr>
          <w:p w14:paraId="6E070C49" w14:textId="77777777" w:rsidR="00440CA0" w:rsidRPr="00264006" w:rsidRDefault="00440CA0" w:rsidP="00BD433D">
            <w:pPr>
              <w:pStyle w:val="Tabletext"/>
            </w:pPr>
          </w:p>
        </w:tc>
        <w:tc>
          <w:tcPr>
            <w:tcW w:w="2407" w:type="dxa"/>
          </w:tcPr>
          <w:p w14:paraId="1F6F42E9" w14:textId="77777777" w:rsidR="00440CA0" w:rsidRPr="00264006" w:rsidRDefault="00440CA0" w:rsidP="00BD433D">
            <w:pPr>
              <w:pStyle w:val="Tabletext"/>
            </w:pPr>
          </w:p>
        </w:tc>
        <w:tc>
          <w:tcPr>
            <w:tcW w:w="2407" w:type="dxa"/>
          </w:tcPr>
          <w:p w14:paraId="0A66A35D" w14:textId="77777777" w:rsidR="00440CA0" w:rsidRPr="00264006" w:rsidRDefault="00440CA0" w:rsidP="00BD433D">
            <w:pPr>
              <w:pStyle w:val="Tabletext"/>
            </w:pPr>
          </w:p>
        </w:tc>
      </w:tr>
      <w:tr w:rsidR="00440CA0" w:rsidRPr="00264006" w14:paraId="42445E18" w14:textId="77777777" w:rsidTr="00BD433D">
        <w:tc>
          <w:tcPr>
            <w:tcW w:w="2407" w:type="dxa"/>
          </w:tcPr>
          <w:p w14:paraId="7613EBCF" w14:textId="77777777" w:rsidR="00440CA0" w:rsidRPr="00264006" w:rsidRDefault="00440CA0" w:rsidP="00BD433D">
            <w:pPr>
              <w:pStyle w:val="Tabletext"/>
            </w:pPr>
          </w:p>
        </w:tc>
        <w:tc>
          <w:tcPr>
            <w:tcW w:w="2407" w:type="dxa"/>
          </w:tcPr>
          <w:p w14:paraId="754A6A9E" w14:textId="77777777" w:rsidR="00440CA0" w:rsidRPr="00264006" w:rsidRDefault="00440CA0" w:rsidP="00BD433D">
            <w:pPr>
              <w:pStyle w:val="Tabletext"/>
            </w:pPr>
          </w:p>
        </w:tc>
        <w:tc>
          <w:tcPr>
            <w:tcW w:w="2407" w:type="dxa"/>
          </w:tcPr>
          <w:p w14:paraId="42E92A81" w14:textId="77777777" w:rsidR="00440CA0" w:rsidRPr="00264006" w:rsidRDefault="00440CA0" w:rsidP="00BD433D">
            <w:pPr>
              <w:pStyle w:val="Tabletext"/>
            </w:pPr>
          </w:p>
        </w:tc>
        <w:tc>
          <w:tcPr>
            <w:tcW w:w="2407" w:type="dxa"/>
          </w:tcPr>
          <w:p w14:paraId="0610817D" w14:textId="77777777" w:rsidR="00440CA0" w:rsidRPr="00264006" w:rsidRDefault="00440CA0" w:rsidP="00BD433D">
            <w:pPr>
              <w:pStyle w:val="Tabletext"/>
            </w:pPr>
          </w:p>
        </w:tc>
      </w:tr>
      <w:tr w:rsidR="00440CA0" w:rsidRPr="00264006" w14:paraId="4EAC6C6C" w14:textId="77777777" w:rsidTr="00BD433D">
        <w:tc>
          <w:tcPr>
            <w:tcW w:w="2407" w:type="dxa"/>
          </w:tcPr>
          <w:p w14:paraId="53DA95B6" w14:textId="77777777" w:rsidR="00440CA0" w:rsidRPr="00483789" w:rsidRDefault="00440CA0" w:rsidP="00BD433D">
            <w:pPr>
              <w:pStyle w:val="Tabletext"/>
              <w:rPr>
                <w:color w:val="AC2C0C"/>
              </w:rPr>
            </w:pPr>
            <w:r w:rsidRPr="00483789">
              <w:rPr>
                <w:color w:val="AC2C0C"/>
              </w:rPr>
              <w:t>2.0</w:t>
            </w:r>
          </w:p>
        </w:tc>
        <w:tc>
          <w:tcPr>
            <w:tcW w:w="2407" w:type="dxa"/>
          </w:tcPr>
          <w:p w14:paraId="03AE3C8A" w14:textId="77777777" w:rsidR="00440CA0" w:rsidRPr="00483789" w:rsidRDefault="00440CA0" w:rsidP="00BD433D">
            <w:pPr>
              <w:pStyle w:val="Sampleaviationtext"/>
              <w:rPr>
                <w:i w:val="0"/>
                <w:iCs w:val="0"/>
                <w:color w:val="AC2C0C"/>
              </w:rPr>
            </w:pPr>
            <w:r w:rsidRPr="00483789">
              <w:rPr>
                <w:i w:val="0"/>
                <w:iCs w:val="0"/>
                <w:color w:val="AC2C0C"/>
              </w:rPr>
              <w:t>insert date change is made to each section or page</w:t>
            </w:r>
          </w:p>
        </w:tc>
        <w:tc>
          <w:tcPr>
            <w:tcW w:w="2407" w:type="dxa"/>
          </w:tcPr>
          <w:p w14:paraId="4E55304E" w14:textId="77777777" w:rsidR="00440CA0" w:rsidRPr="00483789" w:rsidRDefault="00440CA0" w:rsidP="00BD433D">
            <w:pPr>
              <w:pStyle w:val="Sampleaviationtext"/>
              <w:rPr>
                <w:i w:val="0"/>
                <w:iCs w:val="0"/>
                <w:color w:val="AC2C0C"/>
              </w:rPr>
            </w:pPr>
            <w:r w:rsidRPr="00483789">
              <w:rPr>
                <w:i w:val="0"/>
                <w:iCs w:val="0"/>
                <w:color w:val="AC2C0C"/>
              </w:rPr>
              <w:t>e.g. Section 1.6.3</w:t>
            </w:r>
          </w:p>
        </w:tc>
        <w:tc>
          <w:tcPr>
            <w:tcW w:w="2407" w:type="dxa"/>
          </w:tcPr>
          <w:p w14:paraId="352B06B0" w14:textId="77777777" w:rsidR="00440CA0" w:rsidRPr="00483789" w:rsidRDefault="00440CA0" w:rsidP="00BD433D">
            <w:pPr>
              <w:pStyle w:val="Sampleaviationtext"/>
              <w:rPr>
                <w:i w:val="0"/>
                <w:iCs w:val="0"/>
                <w:color w:val="AC2C0C"/>
              </w:rPr>
            </w:pPr>
            <w:r w:rsidRPr="00483789">
              <w:rPr>
                <w:i w:val="0"/>
                <w:iCs w:val="0"/>
                <w:color w:val="AC2C0C"/>
              </w:rPr>
              <w:t>Summary of changes made</w:t>
            </w:r>
          </w:p>
        </w:tc>
      </w:tr>
      <w:tr w:rsidR="00440CA0" w:rsidRPr="00264006" w14:paraId="6834606F" w14:textId="77777777" w:rsidTr="00BD433D">
        <w:tc>
          <w:tcPr>
            <w:tcW w:w="2407" w:type="dxa"/>
          </w:tcPr>
          <w:p w14:paraId="47C846F2" w14:textId="77777777" w:rsidR="00440CA0" w:rsidRPr="00483789" w:rsidRDefault="00440CA0" w:rsidP="00BD433D">
            <w:pPr>
              <w:pStyle w:val="Tabletext"/>
              <w:rPr>
                <w:i/>
                <w:iCs/>
                <w:color w:val="auto"/>
              </w:rPr>
            </w:pPr>
            <w:r w:rsidRPr="00483789">
              <w:rPr>
                <w:color w:val="auto"/>
              </w:rPr>
              <w:t>1.0</w:t>
            </w:r>
          </w:p>
        </w:tc>
        <w:tc>
          <w:tcPr>
            <w:tcW w:w="2407" w:type="dxa"/>
          </w:tcPr>
          <w:p w14:paraId="69569857" w14:textId="77777777" w:rsidR="00440CA0" w:rsidRPr="00483789" w:rsidRDefault="00440CA0" w:rsidP="00BD433D">
            <w:pPr>
              <w:pStyle w:val="Sampleaviationtext"/>
              <w:rPr>
                <w:i w:val="0"/>
                <w:iCs w:val="0"/>
                <w:color w:val="auto"/>
              </w:rPr>
            </w:pPr>
            <w:r w:rsidRPr="00483789">
              <w:rPr>
                <w:i w:val="0"/>
                <w:iCs w:val="0"/>
                <w:color w:val="AC2C0C"/>
              </w:rPr>
              <w:t>insert date</w:t>
            </w:r>
          </w:p>
        </w:tc>
        <w:tc>
          <w:tcPr>
            <w:tcW w:w="2407" w:type="dxa"/>
          </w:tcPr>
          <w:p w14:paraId="3A1F270F" w14:textId="77777777" w:rsidR="00440CA0" w:rsidRPr="00483789" w:rsidRDefault="00440CA0" w:rsidP="00BD433D">
            <w:pPr>
              <w:pStyle w:val="Tabletext"/>
              <w:rPr>
                <w:i/>
                <w:iCs/>
                <w:color w:val="auto"/>
              </w:rPr>
            </w:pPr>
            <w:r w:rsidRPr="00483789">
              <w:rPr>
                <w:color w:val="auto"/>
              </w:rPr>
              <w:t>All</w:t>
            </w:r>
          </w:p>
        </w:tc>
        <w:tc>
          <w:tcPr>
            <w:tcW w:w="2407" w:type="dxa"/>
          </w:tcPr>
          <w:p w14:paraId="582A420A" w14:textId="77777777" w:rsidR="00440CA0" w:rsidRPr="00483789" w:rsidRDefault="00440CA0" w:rsidP="00BD433D">
            <w:pPr>
              <w:pStyle w:val="Tabletext"/>
              <w:rPr>
                <w:i/>
                <w:iCs/>
                <w:color w:val="auto"/>
              </w:rPr>
            </w:pPr>
            <w:r w:rsidRPr="00483789">
              <w:rPr>
                <w:color w:val="auto"/>
              </w:rPr>
              <w:t>Initial issue</w:t>
            </w:r>
          </w:p>
        </w:tc>
      </w:tr>
    </w:tbl>
    <w:p w14:paraId="3C646442" w14:textId="77777777" w:rsidR="00440CA0" w:rsidRDefault="00440CA0" w:rsidP="00440CA0">
      <w:pPr>
        <w:suppressAutoHyphens w:val="0"/>
        <w:rPr>
          <w:rFonts w:asciiTheme="majorHAnsi" w:eastAsiaTheme="majorEastAsia" w:hAnsiTheme="majorHAnsi" w:cstheme="majorBidi"/>
          <w:b/>
          <w:noProof/>
          <w:color w:val="023E5C" w:themeColor="text2"/>
          <w:sz w:val="36"/>
          <w:szCs w:val="26"/>
        </w:rPr>
      </w:pPr>
      <w:r>
        <w:br w:type="page"/>
      </w:r>
    </w:p>
    <w:p w14:paraId="7266FAF6" w14:textId="77777777" w:rsidR="008E10CE" w:rsidRDefault="008E10CE" w:rsidP="008E10CE">
      <w:pPr>
        <w:pStyle w:val="unHeading1"/>
      </w:pPr>
      <w:bookmarkStart w:id="9" w:name="_Toc191547354"/>
      <w:r>
        <w:lastRenderedPageBreak/>
        <w:t>References</w:t>
      </w:r>
      <w:bookmarkEnd w:id="9"/>
    </w:p>
    <w:p w14:paraId="73B6980A" w14:textId="77777777" w:rsidR="00E9261E" w:rsidRDefault="00E9261E" w:rsidP="00E9261E">
      <w:pPr>
        <w:pStyle w:val="unHeading2"/>
      </w:pPr>
      <w:bookmarkStart w:id="10" w:name="_Toc147224746"/>
      <w:bookmarkStart w:id="11" w:name="_Toc191547355"/>
      <w:r>
        <w:t>Acronyms</w:t>
      </w:r>
      <w:bookmarkEnd w:id="10"/>
      <w:bookmarkEnd w:id="11"/>
    </w:p>
    <w:p w14:paraId="3EF3AE65" w14:textId="77777777" w:rsidR="00E9261E" w:rsidRDefault="00E9261E" w:rsidP="00E9261E">
      <w:r w:rsidRPr="00423B9D">
        <w:t xml:space="preserve">The acronyms and abbreviations used in this </w:t>
      </w:r>
      <w:r>
        <w:t>sample manual/exposition</w:t>
      </w:r>
      <w:r w:rsidRPr="00D953F0">
        <w:t xml:space="preserve"> </w:t>
      </w:r>
      <w:r w:rsidRPr="00423B9D">
        <w:t>are listed in the table below.</w:t>
      </w:r>
    </w:p>
    <w:p w14:paraId="249D53B6" w14:textId="2FE106B9" w:rsidR="00483789" w:rsidRDefault="00483789" w:rsidP="00483789">
      <w:pPr>
        <w:pStyle w:val="Caption"/>
        <w:keepNext/>
      </w:pPr>
      <w:r>
        <w:t xml:space="preserve">Table </w:t>
      </w:r>
      <w:r>
        <w:fldChar w:fldCharType="begin"/>
      </w:r>
      <w:r>
        <w:instrText xml:space="preserve"> SEQ Table \* ARABIC </w:instrText>
      </w:r>
      <w:r>
        <w:fldChar w:fldCharType="separate"/>
      </w:r>
      <w:r w:rsidR="00FF4699">
        <w:rPr>
          <w:noProof/>
        </w:rPr>
        <w:t>2</w:t>
      </w:r>
      <w:r>
        <w:fldChar w:fldCharType="end"/>
      </w:r>
      <w:r>
        <w:t xml:space="preserve"> </w:t>
      </w:r>
      <w:r w:rsidRPr="00E54D0D">
        <w:t>Acronyms</w:t>
      </w:r>
    </w:p>
    <w:tbl>
      <w:tblPr>
        <w:tblStyle w:val="SD-generalcontent"/>
        <w:tblW w:w="9634" w:type="dxa"/>
        <w:tblLook w:val="0620" w:firstRow="1" w:lastRow="0" w:firstColumn="0" w:lastColumn="0" w:noHBand="1" w:noVBand="1"/>
        <w:tblCaption w:val="Acronyms and abbreviations"/>
        <w:tblDescription w:val="List of Acronyms and abbreviations"/>
      </w:tblPr>
      <w:tblGrid>
        <w:gridCol w:w="2122"/>
        <w:gridCol w:w="7512"/>
      </w:tblGrid>
      <w:tr w:rsidR="00E9261E" w:rsidRPr="00B63514" w14:paraId="4DBE3747" w14:textId="77777777" w:rsidTr="002E2195">
        <w:trPr>
          <w:cnfStyle w:val="100000000000" w:firstRow="1" w:lastRow="0" w:firstColumn="0" w:lastColumn="0" w:oddVBand="0" w:evenVBand="0" w:oddHBand="0" w:evenHBand="0" w:firstRowFirstColumn="0" w:firstRowLastColumn="0" w:lastRowFirstColumn="0" w:lastRowLastColumn="0"/>
        </w:trPr>
        <w:tc>
          <w:tcPr>
            <w:tcW w:w="2122" w:type="dxa"/>
          </w:tcPr>
          <w:p w14:paraId="54A7F31F" w14:textId="77777777" w:rsidR="00E9261E" w:rsidRPr="00B63514" w:rsidRDefault="00E9261E" w:rsidP="002E2195">
            <w:pPr>
              <w:pStyle w:val="Tabletext"/>
              <w:rPr>
                <w:color w:val="FFFFFF" w:themeColor="background1"/>
              </w:rPr>
            </w:pPr>
            <w:r w:rsidRPr="00B63514">
              <w:rPr>
                <w:color w:val="FFFFFF" w:themeColor="background1"/>
              </w:rPr>
              <w:t>Acronym/</w:t>
            </w:r>
            <w:r>
              <w:rPr>
                <w:color w:val="FFFFFF" w:themeColor="background1"/>
              </w:rPr>
              <w:br/>
            </w:r>
            <w:r w:rsidRPr="00B63514">
              <w:rPr>
                <w:color w:val="FFFFFF" w:themeColor="background1"/>
              </w:rPr>
              <w:t>abbreviation</w:t>
            </w:r>
          </w:p>
        </w:tc>
        <w:tc>
          <w:tcPr>
            <w:tcW w:w="7512" w:type="dxa"/>
          </w:tcPr>
          <w:p w14:paraId="4A26CE1E" w14:textId="77777777" w:rsidR="00E9261E" w:rsidRPr="00B63514" w:rsidRDefault="00E9261E" w:rsidP="002E2195">
            <w:pPr>
              <w:pStyle w:val="Tabletext"/>
              <w:rPr>
                <w:color w:val="FFFFFF" w:themeColor="background1"/>
              </w:rPr>
            </w:pPr>
            <w:r w:rsidRPr="00B63514">
              <w:rPr>
                <w:color w:val="FFFFFF" w:themeColor="background1"/>
              </w:rPr>
              <w:t>Description</w:t>
            </w:r>
          </w:p>
        </w:tc>
      </w:tr>
      <w:tr w:rsidR="00E9261E" w:rsidRPr="00E9261E" w14:paraId="595A8E3E" w14:textId="77777777" w:rsidTr="002E2195">
        <w:tc>
          <w:tcPr>
            <w:tcW w:w="2122" w:type="dxa"/>
          </w:tcPr>
          <w:p w14:paraId="7F266A36" w14:textId="77777777" w:rsidR="00E9261E" w:rsidRPr="00E9261E" w:rsidRDefault="00E9261E" w:rsidP="00E9261E">
            <w:pPr>
              <w:pStyle w:val="Tabletext"/>
              <w:rPr>
                <w:rStyle w:val="Authorexampletext"/>
                <w:color w:val="000000"/>
              </w:rPr>
            </w:pPr>
            <w:r w:rsidRPr="00E9261E">
              <w:rPr>
                <w:rStyle w:val="Authorexampletext"/>
                <w:color w:val="000000"/>
              </w:rPr>
              <w:t>CAAP</w:t>
            </w:r>
          </w:p>
        </w:tc>
        <w:tc>
          <w:tcPr>
            <w:tcW w:w="7512" w:type="dxa"/>
          </w:tcPr>
          <w:p w14:paraId="7FC5910D" w14:textId="77777777" w:rsidR="00E9261E" w:rsidRPr="00E9261E" w:rsidRDefault="00E9261E" w:rsidP="00E9261E">
            <w:pPr>
              <w:pStyle w:val="Tabletext"/>
              <w:rPr>
                <w:rStyle w:val="Authorexampletext"/>
                <w:color w:val="000000"/>
              </w:rPr>
            </w:pPr>
            <w:r w:rsidRPr="00E9261E">
              <w:rPr>
                <w:rStyle w:val="Authorexampletext"/>
                <w:color w:val="000000"/>
              </w:rPr>
              <w:t>Civil Aviation Advisory Publication</w:t>
            </w:r>
          </w:p>
        </w:tc>
      </w:tr>
      <w:tr w:rsidR="00E9261E" w:rsidRPr="00E9261E" w14:paraId="3226FD45" w14:textId="77777777" w:rsidTr="002E2195">
        <w:tc>
          <w:tcPr>
            <w:tcW w:w="2122" w:type="dxa"/>
          </w:tcPr>
          <w:p w14:paraId="020FB75F" w14:textId="77777777" w:rsidR="00E9261E" w:rsidRPr="00E9261E" w:rsidRDefault="00E9261E" w:rsidP="00E9261E">
            <w:pPr>
              <w:pStyle w:val="Tabletext"/>
              <w:rPr>
                <w:rStyle w:val="Authorexampletext"/>
                <w:color w:val="000000"/>
              </w:rPr>
            </w:pPr>
            <w:r w:rsidRPr="00E9261E">
              <w:rPr>
                <w:rStyle w:val="Authorexampletext"/>
                <w:color w:val="000000"/>
              </w:rPr>
              <w:t>CAO</w:t>
            </w:r>
          </w:p>
        </w:tc>
        <w:tc>
          <w:tcPr>
            <w:tcW w:w="7512" w:type="dxa"/>
          </w:tcPr>
          <w:p w14:paraId="2FFA58A2" w14:textId="77777777" w:rsidR="00E9261E" w:rsidRPr="00E9261E" w:rsidRDefault="00E9261E" w:rsidP="00E9261E">
            <w:pPr>
              <w:pStyle w:val="Tabletext"/>
              <w:rPr>
                <w:rStyle w:val="Authorexampletext"/>
                <w:color w:val="000000"/>
              </w:rPr>
            </w:pPr>
            <w:r w:rsidRPr="00E9261E">
              <w:rPr>
                <w:rStyle w:val="Authorexampletext"/>
                <w:color w:val="000000"/>
              </w:rPr>
              <w:t>Civil Aviation Order</w:t>
            </w:r>
          </w:p>
        </w:tc>
      </w:tr>
      <w:tr w:rsidR="00E9261E" w:rsidRPr="00E9261E" w14:paraId="09745148" w14:textId="77777777" w:rsidTr="002E2195">
        <w:tc>
          <w:tcPr>
            <w:tcW w:w="2122" w:type="dxa"/>
          </w:tcPr>
          <w:p w14:paraId="1CCF1650" w14:textId="77777777" w:rsidR="00E9261E" w:rsidRPr="00E9261E" w:rsidRDefault="00E9261E" w:rsidP="00E9261E">
            <w:pPr>
              <w:pStyle w:val="Tabletext"/>
              <w:rPr>
                <w:rStyle w:val="Authorexampletext"/>
                <w:color w:val="000000"/>
              </w:rPr>
            </w:pPr>
            <w:r w:rsidRPr="00E9261E">
              <w:rPr>
                <w:rStyle w:val="Authorexampletext"/>
                <w:color w:val="000000"/>
              </w:rPr>
              <w:t>CAR</w:t>
            </w:r>
          </w:p>
        </w:tc>
        <w:tc>
          <w:tcPr>
            <w:tcW w:w="7512" w:type="dxa"/>
          </w:tcPr>
          <w:p w14:paraId="4F97B129" w14:textId="77777777" w:rsidR="00E9261E" w:rsidRPr="00E9261E" w:rsidRDefault="00E9261E" w:rsidP="00E9261E">
            <w:pPr>
              <w:pStyle w:val="Tabletext"/>
              <w:rPr>
                <w:rStyle w:val="italics"/>
              </w:rPr>
            </w:pPr>
            <w:r w:rsidRPr="00E9261E">
              <w:rPr>
                <w:rStyle w:val="italics"/>
              </w:rPr>
              <w:t>Civil Aviation Regulations 1988</w:t>
            </w:r>
          </w:p>
        </w:tc>
      </w:tr>
      <w:tr w:rsidR="00E9261E" w:rsidRPr="00E9261E" w14:paraId="10A0C548" w14:textId="77777777" w:rsidTr="002E2195">
        <w:tc>
          <w:tcPr>
            <w:tcW w:w="2122" w:type="dxa"/>
          </w:tcPr>
          <w:p w14:paraId="4E5EF366" w14:textId="77777777" w:rsidR="00E9261E" w:rsidRPr="00E9261E" w:rsidRDefault="00E9261E" w:rsidP="00E9261E">
            <w:pPr>
              <w:pStyle w:val="Tabletext"/>
              <w:rPr>
                <w:rStyle w:val="Authorexampletext"/>
                <w:color w:val="000000"/>
              </w:rPr>
            </w:pPr>
            <w:r w:rsidRPr="00E9261E">
              <w:rPr>
                <w:rStyle w:val="Authorexampletext"/>
                <w:color w:val="000000"/>
              </w:rPr>
              <w:t>CASA</w:t>
            </w:r>
          </w:p>
        </w:tc>
        <w:tc>
          <w:tcPr>
            <w:tcW w:w="7512" w:type="dxa"/>
          </w:tcPr>
          <w:p w14:paraId="2BAC6B65" w14:textId="77777777" w:rsidR="00E9261E" w:rsidRPr="00E9261E" w:rsidRDefault="00E9261E" w:rsidP="00E9261E">
            <w:pPr>
              <w:pStyle w:val="Tabletext"/>
              <w:rPr>
                <w:rStyle w:val="Authorexampletext"/>
                <w:color w:val="000000"/>
              </w:rPr>
            </w:pPr>
            <w:r w:rsidRPr="00E9261E">
              <w:rPr>
                <w:rStyle w:val="Authorexampletext"/>
                <w:color w:val="000000"/>
              </w:rPr>
              <w:t>Civil Aviation Safety Authority</w:t>
            </w:r>
          </w:p>
        </w:tc>
      </w:tr>
      <w:tr w:rsidR="00E9261E" w:rsidRPr="00E9261E" w14:paraId="5262B909" w14:textId="77777777" w:rsidTr="002E2195">
        <w:tc>
          <w:tcPr>
            <w:tcW w:w="2122" w:type="dxa"/>
          </w:tcPr>
          <w:p w14:paraId="02BD087E" w14:textId="77777777" w:rsidR="00E9261E" w:rsidRPr="00E9261E" w:rsidRDefault="00E9261E" w:rsidP="00E9261E">
            <w:pPr>
              <w:pStyle w:val="Tabletext"/>
              <w:rPr>
                <w:rStyle w:val="Authorexampletext"/>
                <w:color w:val="000000"/>
              </w:rPr>
            </w:pPr>
            <w:r w:rsidRPr="00E9261E">
              <w:rPr>
                <w:rStyle w:val="Authorexampletext"/>
                <w:color w:val="000000"/>
              </w:rPr>
              <w:t>CASR</w:t>
            </w:r>
          </w:p>
        </w:tc>
        <w:tc>
          <w:tcPr>
            <w:tcW w:w="7512" w:type="dxa"/>
          </w:tcPr>
          <w:p w14:paraId="28FB7921" w14:textId="77777777" w:rsidR="00E9261E" w:rsidRPr="00E9261E" w:rsidRDefault="00E9261E" w:rsidP="00E9261E">
            <w:pPr>
              <w:pStyle w:val="Tabletext"/>
              <w:rPr>
                <w:rStyle w:val="italics"/>
              </w:rPr>
            </w:pPr>
            <w:r w:rsidRPr="00E9261E">
              <w:rPr>
                <w:rStyle w:val="italics"/>
              </w:rPr>
              <w:t>Civil Aviation Safety Regulations 1998</w:t>
            </w:r>
          </w:p>
        </w:tc>
      </w:tr>
    </w:tbl>
    <w:p w14:paraId="4635B7A6" w14:textId="77777777" w:rsidR="00E9261E" w:rsidRDefault="00E9261E" w:rsidP="00E9261E">
      <w:pPr>
        <w:pStyle w:val="unHeading2"/>
      </w:pPr>
      <w:bookmarkStart w:id="12" w:name="_Toc147224747"/>
      <w:bookmarkStart w:id="13" w:name="_Toc191547356"/>
      <w:r>
        <w:t>Definitions</w:t>
      </w:r>
      <w:bookmarkEnd w:id="12"/>
      <w:bookmarkEnd w:id="13"/>
    </w:p>
    <w:p w14:paraId="637FAE8E" w14:textId="77777777" w:rsidR="00390359" w:rsidRDefault="00390359" w:rsidP="00390359">
      <w:bookmarkStart w:id="14" w:name="_Hlk16250311"/>
      <w:r w:rsidRPr="005501C9">
        <w:t>Where these definitions differ in wording from those in Civil Aviation Order 48.1 Instrument 2019 the wording for this CAAP was chosen to simplify complex definitions. The wording in the Instrument takes precedence and was necessary for legal drafting purposes; however, the wording from CAAP was chosen for this template to aid understanding.</w:t>
      </w:r>
      <w:bookmarkEnd w:id="14"/>
    </w:p>
    <w:p w14:paraId="345877CC" w14:textId="77777777" w:rsidR="00390359" w:rsidRPr="000760C6" w:rsidRDefault="00390359" w:rsidP="00390359">
      <w:pPr>
        <w:ind w:left="1134" w:hanging="1134"/>
        <w:rPr>
          <w:color w:val="AC2C0C"/>
        </w:rPr>
      </w:pPr>
      <w:r w:rsidRPr="004A62D8">
        <w:rPr>
          <w:b/>
          <w:bCs/>
          <w:color w:val="AC2C0C"/>
        </w:rPr>
        <w:t>Note:</w:t>
      </w:r>
      <w:r w:rsidRPr="004A62D8">
        <w:rPr>
          <w:color w:val="AC2C0C"/>
        </w:rPr>
        <w:tab/>
        <w:t>If not using this supplement ensure these definitions are captured in the operations manual set of definitions</w:t>
      </w:r>
      <w:r w:rsidRPr="000760C6">
        <w:rPr>
          <w:color w:val="AC2C0C"/>
        </w:rPr>
        <w:t>.</w:t>
      </w:r>
    </w:p>
    <w:p w14:paraId="242C6015" w14:textId="256BB036" w:rsidR="00483789" w:rsidRDefault="00483789" w:rsidP="00483789">
      <w:pPr>
        <w:pStyle w:val="Caption"/>
        <w:keepNext/>
      </w:pPr>
      <w:r>
        <w:t xml:space="preserve">Table </w:t>
      </w:r>
      <w:r>
        <w:fldChar w:fldCharType="begin"/>
      </w:r>
      <w:r>
        <w:instrText xml:space="preserve"> SEQ Table \* ARABIC </w:instrText>
      </w:r>
      <w:r>
        <w:fldChar w:fldCharType="separate"/>
      </w:r>
      <w:r w:rsidR="00FF4699">
        <w:rPr>
          <w:noProof/>
        </w:rPr>
        <w:t>3</w:t>
      </w:r>
      <w:r>
        <w:fldChar w:fldCharType="end"/>
      </w:r>
      <w:r>
        <w:t xml:space="preserve"> </w:t>
      </w:r>
      <w:r w:rsidRPr="00576E62">
        <w:t>Definitions</w:t>
      </w:r>
    </w:p>
    <w:tbl>
      <w:tblPr>
        <w:tblStyle w:val="SD-generalcontent"/>
        <w:tblW w:w="9634" w:type="dxa"/>
        <w:tblLook w:val="0620" w:firstRow="1" w:lastRow="0" w:firstColumn="0" w:lastColumn="0" w:noHBand="1" w:noVBand="1"/>
        <w:tblCaption w:val="Definitions"/>
        <w:tblDescription w:val="The definitions used in this advisory circular are listed in this table."/>
      </w:tblPr>
      <w:tblGrid>
        <w:gridCol w:w="2122"/>
        <w:gridCol w:w="7512"/>
      </w:tblGrid>
      <w:tr w:rsidR="00E9261E" w:rsidRPr="00B63514" w14:paraId="63FBE1E1" w14:textId="77777777" w:rsidTr="00483789">
        <w:trPr>
          <w:cnfStyle w:val="100000000000" w:firstRow="1" w:lastRow="0" w:firstColumn="0" w:lastColumn="0" w:oddVBand="0" w:evenVBand="0" w:oddHBand="0" w:evenHBand="0" w:firstRowFirstColumn="0" w:firstRowLastColumn="0" w:lastRowFirstColumn="0" w:lastRowLastColumn="0"/>
          <w:cantSplit/>
          <w:tblHeader/>
        </w:trPr>
        <w:tc>
          <w:tcPr>
            <w:tcW w:w="2122" w:type="dxa"/>
          </w:tcPr>
          <w:p w14:paraId="4D0CDEAF" w14:textId="77777777" w:rsidR="00E9261E" w:rsidRPr="00B63514" w:rsidRDefault="00E9261E" w:rsidP="002E2195">
            <w:pPr>
              <w:pStyle w:val="Tabletext"/>
              <w:rPr>
                <w:color w:val="FFFFFF" w:themeColor="background1"/>
              </w:rPr>
            </w:pPr>
            <w:r w:rsidRPr="00B63514">
              <w:rPr>
                <w:color w:val="FFFFFF" w:themeColor="background1"/>
              </w:rPr>
              <w:t>Term</w:t>
            </w:r>
          </w:p>
        </w:tc>
        <w:tc>
          <w:tcPr>
            <w:tcW w:w="7512" w:type="dxa"/>
          </w:tcPr>
          <w:p w14:paraId="01C7AB1B" w14:textId="77777777" w:rsidR="00E9261E" w:rsidRPr="00B63514" w:rsidRDefault="00E9261E" w:rsidP="002E2195">
            <w:pPr>
              <w:pStyle w:val="Tabletext"/>
              <w:rPr>
                <w:color w:val="FFFFFF" w:themeColor="background1"/>
              </w:rPr>
            </w:pPr>
            <w:r w:rsidRPr="00B63514">
              <w:rPr>
                <w:color w:val="FFFFFF" w:themeColor="background1"/>
              </w:rPr>
              <w:t>Definition</w:t>
            </w:r>
          </w:p>
        </w:tc>
      </w:tr>
      <w:tr w:rsidR="00492F86" w:rsidRPr="00B63514" w14:paraId="53AE1D0E" w14:textId="77777777" w:rsidTr="00483789">
        <w:trPr>
          <w:cantSplit/>
        </w:trPr>
        <w:tc>
          <w:tcPr>
            <w:tcW w:w="2122" w:type="dxa"/>
          </w:tcPr>
          <w:p w14:paraId="511561FC" w14:textId="40DAE6F8" w:rsidR="00492F86" w:rsidRPr="00E9261E" w:rsidRDefault="00492F86" w:rsidP="00492F86">
            <w:pPr>
              <w:pStyle w:val="Tabletext"/>
            </w:pPr>
            <w:r>
              <w:t>Access</w:t>
            </w:r>
          </w:p>
        </w:tc>
        <w:tc>
          <w:tcPr>
            <w:tcW w:w="7512" w:type="dxa"/>
          </w:tcPr>
          <w:p w14:paraId="3C5CEAF2" w14:textId="643474F6" w:rsidR="00492F86" w:rsidRPr="00E9261E" w:rsidRDefault="00492F86" w:rsidP="00492F86">
            <w:pPr>
              <w:pStyle w:val="Tabletext"/>
            </w:pPr>
            <w:r>
              <w:t>N</w:t>
            </w:r>
            <w:r w:rsidRPr="00B35317">
              <w:t>o restriction on, or impediment to, a flight crew member’s (FCM’s) immediate and actual use of a necessity.</w:t>
            </w:r>
          </w:p>
        </w:tc>
      </w:tr>
      <w:tr w:rsidR="00492F86" w:rsidRPr="00B63514" w14:paraId="4DFAEC89" w14:textId="77777777" w:rsidTr="00483789">
        <w:trPr>
          <w:cantSplit/>
        </w:trPr>
        <w:tc>
          <w:tcPr>
            <w:tcW w:w="2122" w:type="dxa"/>
          </w:tcPr>
          <w:p w14:paraId="599D8571" w14:textId="28DB9861" w:rsidR="00492F86" w:rsidRPr="00E9261E" w:rsidRDefault="00492F86" w:rsidP="00492F86">
            <w:pPr>
              <w:pStyle w:val="Tabletext"/>
            </w:pPr>
            <w:r>
              <w:t>Adequate sustenance</w:t>
            </w:r>
          </w:p>
        </w:tc>
        <w:tc>
          <w:tcPr>
            <w:tcW w:w="7512" w:type="dxa"/>
          </w:tcPr>
          <w:p w14:paraId="1CADAE0D" w14:textId="4B77DE47" w:rsidR="00492F86" w:rsidRPr="00E9261E" w:rsidRDefault="00492F86" w:rsidP="00492F86">
            <w:pPr>
              <w:pStyle w:val="tablelistAC3"/>
              <w:numPr>
                <w:ilvl w:val="0"/>
                <w:numId w:val="0"/>
              </w:numPr>
            </w:pPr>
            <w:r w:rsidRPr="00201281">
              <w:t xml:space="preserve">Food and drink (including clean drinking water) in quantities </w:t>
            </w:r>
            <w:r w:rsidRPr="00B35317">
              <w:t>sufficient to reasonably sustain a person in the person’s circumstances.</w:t>
            </w:r>
          </w:p>
        </w:tc>
      </w:tr>
      <w:tr w:rsidR="00492F86" w:rsidRPr="00B63514" w14:paraId="4791A93C" w14:textId="77777777" w:rsidTr="00483789">
        <w:trPr>
          <w:cantSplit/>
        </w:trPr>
        <w:tc>
          <w:tcPr>
            <w:tcW w:w="2122" w:type="dxa"/>
          </w:tcPr>
          <w:p w14:paraId="2E511D03" w14:textId="0B718461" w:rsidR="00492F86" w:rsidRPr="00E9261E" w:rsidRDefault="00492F86" w:rsidP="00492F86">
            <w:pPr>
              <w:pStyle w:val="Tabletext"/>
            </w:pPr>
            <w:r>
              <w:t>Consecutive</w:t>
            </w:r>
          </w:p>
        </w:tc>
        <w:tc>
          <w:tcPr>
            <w:tcW w:w="7512" w:type="dxa"/>
          </w:tcPr>
          <w:p w14:paraId="78D2BC60" w14:textId="50972C9F" w:rsidR="00492F86" w:rsidRPr="00E9261E" w:rsidRDefault="00492F86" w:rsidP="00492F86">
            <w:pPr>
              <w:pStyle w:val="Tabletext"/>
            </w:pPr>
            <w:r>
              <w:t>A</w:t>
            </w:r>
            <w:r w:rsidRPr="00B35317">
              <w:t xml:space="preserve"> continuous, unbroken, period of time for the duration of the hours or days mentioned.</w:t>
            </w:r>
          </w:p>
        </w:tc>
      </w:tr>
      <w:tr w:rsidR="00492F86" w:rsidRPr="00B63514" w14:paraId="374F4111" w14:textId="77777777" w:rsidTr="00483789">
        <w:trPr>
          <w:cantSplit/>
        </w:trPr>
        <w:tc>
          <w:tcPr>
            <w:tcW w:w="2122" w:type="dxa"/>
          </w:tcPr>
          <w:p w14:paraId="3A162E1A" w14:textId="1CF02720" w:rsidR="00492F86" w:rsidRPr="00E9261E" w:rsidRDefault="00492F86" w:rsidP="00492F86">
            <w:pPr>
              <w:pStyle w:val="Tabletext"/>
            </w:pPr>
            <w:r>
              <w:t>Cumulative duty</w:t>
            </w:r>
          </w:p>
        </w:tc>
        <w:tc>
          <w:tcPr>
            <w:tcW w:w="7512" w:type="dxa"/>
          </w:tcPr>
          <w:p w14:paraId="7FF363F9" w14:textId="5297C001" w:rsidR="00492F86" w:rsidRPr="00E9261E" w:rsidRDefault="00492F86" w:rsidP="00492F86">
            <w:pPr>
              <w:pStyle w:val="Tabletext"/>
            </w:pPr>
            <w:r>
              <w:t>T</w:t>
            </w:r>
            <w:r w:rsidRPr="00B35317">
              <w:t>he progressive sum of duty periods.</w:t>
            </w:r>
          </w:p>
        </w:tc>
      </w:tr>
      <w:tr w:rsidR="00492F86" w:rsidRPr="00B63514" w14:paraId="230B821A" w14:textId="77777777" w:rsidTr="00483789">
        <w:trPr>
          <w:cantSplit/>
        </w:trPr>
        <w:tc>
          <w:tcPr>
            <w:tcW w:w="2122" w:type="dxa"/>
          </w:tcPr>
          <w:p w14:paraId="767FFB85" w14:textId="4419BEB5" w:rsidR="00492F86" w:rsidRPr="00E9261E" w:rsidRDefault="00492F86" w:rsidP="00492F86">
            <w:pPr>
              <w:pStyle w:val="Tabletext"/>
            </w:pPr>
            <w:r>
              <w:t>Cumulative flight time</w:t>
            </w:r>
          </w:p>
        </w:tc>
        <w:tc>
          <w:tcPr>
            <w:tcW w:w="7512" w:type="dxa"/>
          </w:tcPr>
          <w:p w14:paraId="26E10F0F" w14:textId="22ADC3F3" w:rsidR="00492F86" w:rsidRPr="00E9261E" w:rsidRDefault="00492F86" w:rsidP="00492F86">
            <w:pPr>
              <w:pStyle w:val="Tabletext"/>
            </w:pPr>
            <w:r w:rsidRPr="00201281">
              <w:t xml:space="preserve">The progressive total of flight time accrued by the FCM when </w:t>
            </w:r>
            <w:r w:rsidRPr="00B35317">
              <w:t>acting as a crew member on board any aircraft but excluding flight time accrued during recreational private operations.</w:t>
            </w:r>
          </w:p>
        </w:tc>
      </w:tr>
      <w:tr w:rsidR="00492F86" w:rsidRPr="00B63514" w14:paraId="56892FEF" w14:textId="77777777" w:rsidTr="00483789">
        <w:trPr>
          <w:cantSplit/>
        </w:trPr>
        <w:tc>
          <w:tcPr>
            <w:tcW w:w="2122" w:type="dxa"/>
          </w:tcPr>
          <w:p w14:paraId="5A7ECD11" w14:textId="2AB5F58E" w:rsidR="00492F86" w:rsidRPr="00E9261E" w:rsidRDefault="00492F86" w:rsidP="00492F86">
            <w:pPr>
              <w:pStyle w:val="Tabletext"/>
            </w:pPr>
            <w:r>
              <w:t>Day</w:t>
            </w:r>
          </w:p>
        </w:tc>
        <w:tc>
          <w:tcPr>
            <w:tcW w:w="7512" w:type="dxa"/>
          </w:tcPr>
          <w:p w14:paraId="4D8DDDF7" w14:textId="7F431618" w:rsidR="00492F86" w:rsidRPr="00E9261E" w:rsidRDefault="00492F86" w:rsidP="00492F86">
            <w:pPr>
              <w:pStyle w:val="Tabletext"/>
            </w:pPr>
            <w:r>
              <w:t>T</w:t>
            </w:r>
            <w:r w:rsidRPr="00B35317">
              <w:t>he period between local midnight at home base and the subsequent local midnight at home base.</w:t>
            </w:r>
          </w:p>
        </w:tc>
      </w:tr>
      <w:tr w:rsidR="00492F86" w:rsidRPr="00B63514" w14:paraId="55D2A48D" w14:textId="77777777" w:rsidTr="00483789">
        <w:trPr>
          <w:cantSplit/>
        </w:trPr>
        <w:tc>
          <w:tcPr>
            <w:tcW w:w="2122" w:type="dxa"/>
          </w:tcPr>
          <w:p w14:paraId="6B9635CC" w14:textId="219A0D39" w:rsidR="00492F86" w:rsidRPr="00E9261E" w:rsidRDefault="00492F86" w:rsidP="00492F86">
            <w:pPr>
              <w:pStyle w:val="Tabletext"/>
            </w:pPr>
            <w:r>
              <w:t>Duty</w:t>
            </w:r>
          </w:p>
        </w:tc>
        <w:tc>
          <w:tcPr>
            <w:tcW w:w="7512" w:type="dxa"/>
          </w:tcPr>
          <w:p w14:paraId="7C9AB304" w14:textId="4BB3883C" w:rsidR="00492F86" w:rsidRPr="00E9261E" w:rsidRDefault="00492F86" w:rsidP="00492F86">
            <w:pPr>
              <w:pStyle w:val="Tabletext"/>
            </w:pPr>
            <w:r w:rsidRPr="00201281">
              <w:t xml:space="preserve">Any task that a person who is employed as an FCM is required to carry out associated with the business of an </w:t>
            </w:r>
            <w:r w:rsidRPr="00717F33">
              <w:t>operator.</w:t>
            </w:r>
          </w:p>
        </w:tc>
      </w:tr>
      <w:tr w:rsidR="00FD219C" w:rsidRPr="00B63514" w14:paraId="14EC7F0B" w14:textId="77777777" w:rsidTr="00483789">
        <w:trPr>
          <w:cantSplit/>
        </w:trPr>
        <w:tc>
          <w:tcPr>
            <w:tcW w:w="2122" w:type="dxa"/>
          </w:tcPr>
          <w:p w14:paraId="750C5350" w14:textId="4D47581A" w:rsidR="00FD219C" w:rsidRPr="00E9261E" w:rsidRDefault="00FD219C" w:rsidP="00FD219C">
            <w:pPr>
              <w:pStyle w:val="Tabletext"/>
            </w:pPr>
            <w:r>
              <w:t>Duty period</w:t>
            </w:r>
          </w:p>
        </w:tc>
        <w:tc>
          <w:tcPr>
            <w:tcW w:w="7512" w:type="dxa"/>
          </w:tcPr>
          <w:p w14:paraId="74E51F3E" w14:textId="6B751122" w:rsidR="00FD219C" w:rsidRPr="00E9261E" w:rsidRDefault="00FD219C" w:rsidP="00FD219C">
            <w:pPr>
              <w:pStyle w:val="Tabletext"/>
            </w:pPr>
            <w:r w:rsidRPr="00717F33">
              <w:t>A period of time that starts when an FCM is required by an operator to report for duty and ends when the FCM is free of all duties. A duty period includes any time spent by the FCM in positioning.</w:t>
            </w:r>
          </w:p>
        </w:tc>
      </w:tr>
      <w:tr w:rsidR="00FD219C" w:rsidRPr="00B63514" w14:paraId="1B315FE9" w14:textId="77777777" w:rsidTr="00483789">
        <w:trPr>
          <w:cantSplit/>
        </w:trPr>
        <w:tc>
          <w:tcPr>
            <w:tcW w:w="2122" w:type="dxa"/>
          </w:tcPr>
          <w:p w14:paraId="7DAC5261" w14:textId="450BB1BD" w:rsidR="00FD219C" w:rsidRPr="00E9261E" w:rsidRDefault="00FD219C" w:rsidP="00FD219C">
            <w:pPr>
              <w:pStyle w:val="Tabletext"/>
            </w:pPr>
            <w:r>
              <w:lastRenderedPageBreak/>
              <w:t>Fatigue</w:t>
            </w:r>
          </w:p>
        </w:tc>
        <w:tc>
          <w:tcPr>
            <w:tcW w:w="7512" w:type="dxa"/>
          </w:tcPr>
          <w:p w14:paraId="051F2BA2" w14:textId="77777777" w:rsidR="00FD219C" w:rsidRPr="00717F33" w:rsidRDefault="00FD219C" w:rsidP="00FD219C">
            <w:pPr>
              <w:pStyle w:val="Tabletext"/>
            </w:pPr>
            <w:r w:rsidRPr="00201281">
              <w:t>A physiological state of reduced alertness or capability to perform mental or physical tasks, which:</w:t>
            </w:r>
          </w:p>
          <w:p w14:paraId="17D99715" w14:textId="77777777" w:rsidR="00FD219C" w:rsidRPr="00483789" w:rsidRDefault="00FD219C" w:rsidP="00483789">
            <w:pPr>
              <w:pStyle w:val="Tablebullet"/>
            </w:pPr>
            <w:r w:rsidRPr="00483789">
              <w:t>may impair the ability of the FCM to safely operate an aircraft</w:t>
            </w:r>
          </w:p>
          <w:p w14:paraId="1185C112" w14:textId="77777777" w:rsidR="00FD219C" w:rsidRPr="00483789" w:rsidRDefault="00FD219C" w:rsidP="00483789">
            <w:pPr>
              <w:pStyle w:val="Tablebullet"/>
            </w:pPr>
            <w:r w:rsidRPr="00483789">
              <w:t>is caused by one or more of the following:</w:t>
            </w:r>
          </w:p>
          <w:p w14:paraId="534C8B1B" w14:textId="77777777" w:rsidR="00FD219C" w:rsidRPr="00483789" w:rsidRDefault="00FD219C" w:rsidP="00483789">
            <w:pPr>
              <w:pStyle w:val="Tablebullet20"/>
            </w:pPr>
            <w:r w:rsidRPr="00483789">
              <w:t>the FCM’s lack of sleep</w:t>
            </w:r>
          </w:p>
          <w:p w14:paraId="3A817429" w14:textId="77777777" w:rsidR="00FD219C" w:rsidRPr="00483789" w:rsidRDefault="00FD219C" w:rsidP="00483789">
            <w:pPr>
              <w:pStyle w:val="Tablebullet20"/>
            </w:pPr>
            <w:r w:rsidRPr="00483789">
              <w:t>the FCM’s extended wakefulness</w:t>
            </w:r>
          </w:p>
          <w:p w14:paraId="13520B36" w14:textId="77777777" w:rsidR="00FD219C" w:rsidRPr="00483789" w:rsidRDefault="00FD219C" w:rsidP="00483789">
            <w:pPr>
              <w:pStyle w:val="Tablebullet20"/>
            </w:pPr>
            <w:r w:rsidRPr="00483789">
              <w:t>the FCM’s circadian phase at any relevant time</w:t>
            </w:r>
          </w:p>
          <w:p w14:paraId="4D84C094" w14:textId="77777777" w:rsidR="00FD219C" w:rsidRPr="00717F33" w:rsidRDefault="00FD219C" w:rsidP="00483789">
            <w:pPr>
              <w:pStyle w:val="Tablebullet20"/>
            </w:pPr>
            <w:r w:rsidRPr="00483789">
              <w:t>the FCM’s workload of mental activities, or physical activities at any</w:t>
            </w:r>
            <w:r w:rsidRPr="00717F33">
              <w:t xml:space="preserve"> relevant time.</w:t>
            </w:r>
          </w:p>
          <w:p w14:paraId="56E1456E" w14:textId="78DCBCD0" w:rsidR="00FD219C" w:rsidRPr="00E9261E" w:rsidRDefault="00FD219C" w:rsidP="00A94966">
            <w:pPr>
              <w:pStyle w:val="Tabletext"/>
              <w:spacing w:before="60" w:after="60"/>
              <w:ind w:left="709" w:hanging="709"/>
            </w:pPr>
            <w:r w:rsidRPr="00692781">
              <w:rPr>
                <w:rStyle w:val="Strong"/>
              </w:rPr>
              <w:t>Note:</w:t>
            </w:r>
            <w:r w:rsidRPr="00717F33">
              <w:tab/>
              <w:t>An individual's level of fatigue and state of alertness can also be influenced by their health, diet, fitness and overall well-being</w:t>
            </w:r>
            <w:r>
              <w:t>.</w:t>
            </w:r>
          </w:p>
        </w:tc>
      </w:tr>
      <w:tr w:rsidR="00FD219C" w:rsidRPr="00B63514" w14:paraId="392CA166" w14:textId="77777777" w:rsidTr="00483789">
        <w:trPr>
          <w:cantSplit/>
        </w:trPr>
        <w:tc>
          <w:tcPr>
            <w:tcW w:w="2122" w:type="dxa"/>
          </w:tcPr>
          <w:p w14:paraId="1DFE92F4" w14:textId="6CAE86C2" w:rsidR="00FD219C" w:rsidRPr="00E9261E" w:rsidRDefault="00FD219C" w:rsidP="00FD219C">
            <w:pPr>
              <w:pStyle w:val="Tabletext"/>
            </w:pPr>
            <w:r>
              <w:t>Fit for purpose</w:t>
            </w:r>
          </w:p>
        </w:tc>
        <w:tc>
          <w:tcPr>
            <w:tcW w:w="7512" w:type="dxa"/>
          </w:tcPr>
          <w:p w14:paraId="4A58511D" w14:textId="4744699A" w:rsidR="00FD219C" w:rsidRPr="00E9261E" w:rsidRDefault="00FD219C" w:rsidP="00FD219C">
            <w:pPr>
              <w:pStyle w:val="Tabletext"/>
            </w:pPr>
            <w:r>
              <w:t>For a crew rest facility, or suitable s</w:t>
            </w:r>
            <w:r w:rsidRPr="00692781">
              <w:t>leeping accommodation, means that it has ergonomic characteristics that make it suitable for an FCM to obtain sleep or rest (as the case requires).</w:t>
            </w:r>
          </w:p>
        </w:tc>
      </w:tr>
      <w:tr w:rsidR="00FD219C" w:rsidRPr="00B63514" w14:paraId="68E63E8E" w14:textId="77777777" w:rsidTr="00483789">
        <w:trPr>
          <w:cantSplit/>
        </w:trPr>
        <w:tc>
          <w:tcPr>
            <w:tcW w:w="2122" w:type="dxa"/>
          </w:tcPr>
          <w:p w14:paraId="05BBCDF5" w14:textId="7E74BE47" w:rsidR="00FD219C" w:rsidRPr="00E9261E" w:rsidRDefault="00FD219C" w:rsidP="00FD219C">
            <w:pPr>
              <w:pStyle w:val="Tabletext"/>
            </w:pPr>
            <w:r>
              <w:t>Flight crew member (FCM)</w:t>
            </w:r>
          </w:p>
        </w:tc>
        <w:tc>
          <w:tcPr>
            <w:tcW w:w="7512" w:type="dxa"/>
          </w:tcPr>
          <w:p w14:paraId="10D8D168" w14:textId="26942478" w:rsidR="00FD219C" w:rsidRPr="00E9261E" w:rsidRDefault="00FD219C" w:rsidP="00FD219C">
            <w:pPr>
              <w:pStyle w:val="Tabletext"/>
            </w:pPr>
            <w:r>
              <w:t>A</w:t>
            </w:r>
            <w:r w:rsidRPr="00692781">
              <w:t xml:space="preserve"> crew member who is a pilot or flight engineer assigned to carry out duties essential to the operation of an aircraft during flight time.</w:t>
            </w:r>
          </w:p>
        </w:tc>
      </w:tr>
      <w:tr w:rsidR="00FD219C" w:rsidRPr="00B63514" w14:paraId="60412E0B" w14:textId="77777777" w:rsidTr="00483789">
        <w:trPr>
          <w:cantSplit/>
        </w:trPr>
        <w:tc>
          <w:tcPr>
            <w:tcW w:w="2122" w:type="dxa"/>
          </w:tcPr>
          <w:p w14:paraId="5ABA4550" w14:textId="5FB4A918" w:rsidR="00FD219C" w:rsidRPr="00E9261E" w:rsidRDefault="00FD219C" w:rsidP="00FD219C">
            <w:pPr>
              <w:pStyle w:val="Tabletext"/>
            </w:pPr>
            <w:r>
              <w:t>Flight duty period (</w:t>
            </w:r>
            <w:r w:rsidRPr="00692781">
              <w:t>FDP)</w:t>
            </w:r>
          </w:p>
        </w:tc>
        <w:tc>
          <w:tcPr>
            <w:tcW w:w="7512" w:type="dxa"/>
          </w:tcPr>
          <w:p w14:paraId="1C47DC2C" w14:textId="77777777" w:rsidR="00FD219C" w:rsidRPr="00B551AC" w:rsidRDefault="00FD219C" w:rsidP="00FD219C">
            <w:pPr>
              <w:pStyle w:val="Tabletext"/>
            </w:pPr>
            <w:r w:rsidRPr="00201281">
              <w:t>A period of time that:</w:t>
            </w:r>
          </w:p>
          <w:p w14:paraId="0BD64FE4" w14:textId="77777777" w:rsidR="00FD219C" w:rsidRPr="00483789" w:rsidRDefault="00FD219C" w:rsidP="00483789">
            <w:pPr>
              <w:pStyle w:val="Tablebullet"/>
            </w:pPr>
            <w:r w:rsidRPr="00483789">
              <w:t>starts when a person is required, by an operator, to report for a duty period in which they undertake one or more flights as part of an operating crew</w:t>
            </w:r>
          </w:p>
          <w:p w14:paraId="37C39161" w14:textId="77777777" w:rsidR="00FD219C" w:rsidRPr="00483789" w:rsidRDefault="00FD219C" w:rsidP="00483789">
            <w:pPr>
              <w:pStyle w:val="Tablebullet"/>
            </w:pPr>
            <w:r w:rsidRPr="00483789">
              <w:t>ends at the later of:</w:t>
            </w:r>
          </w:p>
          <w:p w14:paraId="64AD0EE0" w14:textId="77777777" w:rsidR="00FD219C" w:rsidRPr="00483789" w:rsidRDefault="00FD219C" w:rsidP="00483789">
            <w:pPr>
              <w:pStyle w:val="Tablebullet20"/>
            </w:pPr>
            <w:r w:rsidRPr="00483789">
              <w:t>the person’s completion of all duties associated with the flight, or the last of the flights; or</w:t>
            </w:r>
          </w:p>
          <w:p w14:paraId="3701EF2C" w14:textId="5E20A301" w:rsidR="00FD219C" w:rsidRPr="00E9261E" w:rsidRDefault="00FD219C" w:rsidP="00483789">
            <w:pPr>
              <w:pStyle w:val="Tablebullet20"/>
            </w:pPr>
            <w:r w:rsidRPr="00483789">
              <w:t>15 minutes after the end of the person’s flight, or the last of the flights.</w:t>
            </w:r>
          </w:p>
        </w:tc>
      </w:tr>
      <w:tr w:rsidR="00FD219C" w:rsidRPr="00B63514" w14:paraId="494E2CC9" w14:textId="77777777" w:rsidTr="00483789">
        <w:trPr>
          <w:cantSplit/>
        </w:trPr>
        <w:tc>
          <w:tcPr>
            <w:tcW w:w="2122" w:type="dxa"/>
          </w:tcPr>
          <w:p w14:paraId="68822E14" w14:textId="30C7EEF0" w:rsidR="00FD219C" w:rsidRPr="00E9261E" w:rsidRDefault="00FD219C" w:rsidP="00FD219C">
            <w:pPr>
              <w:pStyle w:val="Tabletext"/>
            </w:pPr>
            <w:r>
              <w:t>Flight time</w:t>
            </w:r>
          </w:p>
        </w:tc>
        <w:tc>
          <w:tcPr>
            <w:tcW w:w="7512" w:type="dxa"/>
          </w:tcPr>
          <w:p w14:paraId="251A5254" w14:textId="77777777" w:rsidR="00FD219C" w:rsidRPr="00A72DD0" w:rsidRDefault="00FD219C" w:rsidP="00FD219C">
            <w:r w:rsidRPr="00A72DD0">
              <w:t>The time when an FCM is acting in the capacity as a crew member on board an aircraft that includes:</w:t>
            </w:r>
          </w:p>
          <w:p w14:paraId="7DD528BE" w14:textId="77777777" w:rsidR="00FD219C" w:rsidRPr="00483789" w:rsidRDefault="00FD219C" w:rsidP="00483789">
            <w:pPr>
              <w:pStyle w:val="Tablebullet"/>
              <w:rPr>
                <w:rFonts w:eastAsia="Calibri"/>
              </w:rPr>
            </w:pPr>
            <w:r w:rsidRPr="00483789">
              <w:rPr>
                <w:rFonts w:eastAsia="Calibri"/>
              </w:rPr>
              <w:t>in the case of a heavier-than-air aircraft — the total time from the moment at which the aircraft first moves under its own power for the purpose of taking-off, until the moment at which it comes to rest after landing; and</w:t>
            </w:r>
          </w:p>
          <w:p w14:paraId="7589051E" w14:textId="77777777" w:rsidR="00FD219C" w:rsidRPr="00483789" w:rsidRDefault="00FD219C" w:rsidP="00483789">
            <w:pPr>
              <w:pStyle w:val="Tablebullet"/>
              <w:rPr>
                <w:rFonts w:eastAsia="Calibri"/>
              </w:rPr>
            </w:pPr>
            <w:r w:rsidRPr="00483789">
              <w:rPr>
                <w:rFonts w:eastAsia="Calibri"/>
              </w:rPr>
              <w:t>in the case of a lighter-than-air aircraft — the total time from the moment at which the aircraft first becomes airborne until it comes to rest on the ground, excluding any time during which the aircraft is moored.</w:t>
            </w:r>
          </w:p>
          <w:p w14:paraId="24965918" w14:textId="77777777" w:rsidR="00FD219C" w:rsidRPr="00A94966" w:rsidRDefault="00FD219C" w:rsidP="00A94966">
            <w:pPr>
              <w:spacing w:before="60" w:after="60"/>
              <w:ind w:left="720" w:hanging="720"/>
            </w:pPr>
            <w:r w:rsidRPr="00A94966">
              <w:rPr>
                <w:b/>
                <w:bCs/>
              </w:rPr>
              <w:t>Note:</w:t>
            </w:r>
            <w:r w:rsidRPr="00A94966">
              <w:tab/>
              <w:t>Recording flight time from 'push-back' or 'off blocks', rather than from the moment the aircraft first moves under its own power (as per the definition), is acceptable.</w:t>
            </w:r>
          </w:p>
          <w:p w14:paraId="652EA3C8" w14:textId="36E4B7AD" w:rsidR="00FD219C" w:rsidRPr="00E9261E" w:rsidRDefault="00FD219C" w:rsidP="00FD219C">
            <w:pPr>
              <w:pStyle w:val="Tabletext"/>
            </w:pPr>
            <w:r w:rsidRPr="00682817">
              <w:t>Likewise, for rotorcraft, recording flight time from the moment the rotor blades start turning until they stop turning is also acceptable.</w:t>
            </w:r>
          </w:p>
        </w:tc>
      </w:tr>
      <w:tr w:rsidR="00FD219C" w:rsidRPr="00B63514" w14:paraId="0BC7553F" w14:textId="77777777" w:rsidTr="00483789">
        <w:trPr>
          <w:cantSplit/>
        </w:trPr>
        <w:tc>
          <w:tcPr>
            <w:tcW w:w="2122" w:type="dxa"/>
          </w:tcPr>
          <w:p w14:paraId="00C9D31E" w14:textId="01263247" w:rsidR="00FD219C" w:rsidRPr="00E9261E" w:rsidRDefault="00FD219C" w:rsidP="00FD219C">
            <w:pPr>
              <w:pStyle w:val="Tabletext"/>
            </w:pPr>
            <w:r>
              <w:lastRenderedPageBreak/>
              <w:t>Flight training associated with aerial work</w:t>
            </w:r>
          </w:p>
        </w:tc>
        <w:tc>
          <w:tcPr>
            <w:tcW w:w="7512" w:type="dxa"/>
          </w:tcPr>
          <w:p w14:paraId="7F672609" w14:textId="77777777" w:rsidR="00FD219C" w:rsidRPr="00960C38" w:rsidRDefault="00FD219C" w:rsidP="00FD219C">
            <w:pPr>
              <w:pStyle w:val="Tabletext"/>
            </w:pPr>
            <w:r>
              <w:t>F</w:t>
            </w:r>
            <w:r w:rsidRPr="00960C38">
              <w:t>light training for the grant:</w:t>
            </w:r>
          </w:p>
          <w:p w14:paraId="332B1E55" w14:textId="77777777" w:rsidR="00FD219C" w:rsidRPr="00483789" w:rsidRDefault="00FD219C" w:rsidP="00483789">
            <w:pPr>
              <w:pStyle w:val="Tablebullet"/>
            </w:pPr>
            <w:r w:rsidRPr="00483789">
              <w:t>the following operational ratings:</w:t>
            </w:r>
          </w:p>
          <w:p w14:paraId="18376E7C" w14:textId="77777777" w:rsidR="00FD219C" w:rsidRPr="00960C38" w:rsidRDefault="00FD219C" w:rsidP="00483789">
            <w:pPr>
              <w:pStyle w:val="Tablebullet20"/>
            </w:pPr>
            <w:r w:rsidRPr="00960C38">
              <w:t>low-level rating;</w:t>
            </w:r>
          </w:p>
          <w:p w14:paraId="21964917" w14:textId="77777777" w:rsidR="00FD219C" w:rsidRPr="00960C38" w:rsidRDefault="00FD219C" w:rsidP="00483789">
            <w:pPr>
              <w:pStyle w:val="Tablebullet20"/>
            </w:pPr>
            <w:r w:rsidRPr="00960C38">
              <w:t>aerial application rating;</w:t>
            </w:r>
          </w:p>
          <w:p w14:paraId="1D7EBA1E" w14:textId="77777777" w:rsidR="00FD219C" w:rsidRPr="00960C38" w:rsidRDefault="00FD219C" w:rsidP="00483789">
            <w:pPr>
              <w:pStyle w:val="Tablebullet20"/>
            </w:pPr>
            <w:r w:rsidRPr="00960C38">
              <w:t>night vision imaging system rating;</w:t>
            </w:r>
          </w:p>
          <w:p w14:paraId="21B6E4AC" w14:textId="77777777" w:rsidR="00FD219C" w:rsidRPr="00483789" w:rsidRDefault="00FD219C" w:rsidP="00483789">
            <w:pPr>
              <w:pStyle w:val="Tablebullet"/>
            </w:pPr>
            <w:r w:rsidRPr="00483789">
              <w:t>endorsements for the following operational ratings:</w:t>
            </w:r>
          </w:p>
          <w:p w14:paraId="006F50D0" w14:textId="77777777" w:rsidR="00FD219C" w:rsidRPr="00960C38" w:rsidRDefault="00FD219C" w:rsidP="00483789">
            <w:pPr>
              <w:pStyle w:val="Tablebullet20"/>
            </w:pPr>
            <w:r w:rsidRPr="00960C38">
              <w:t>low-level rating</w:t>
            </w:r>
          </w:p>
          <w:p w14:paraId="497BE320" w14:textId="77777777" w:rsidR="00FD219C" w:rsidRPr="00960C38" w:rsidRDefault="00FD219C" w:rsidP="00483789">
            <w:pPr>
              <w:pStyle w:val="Tablebullet20"/>
            </w:pPr>
            <w:r w:rsidRPr="00960C38">
              <w:t>aerial application rating</w:t>
            </w:r>
          </w:p>
          <w:p w14:paraId="30C518DF" w14:textId="77777777" w:rsidR="00FD219C" w:rsidRPr="00960C38" w:rsidRDefault="00FD219C" w:rsidP="00483789">
            <w:pPr>
              <w:pStyle w:val="Tablebullet20"/>
            </w:pPr>
            <w:r w:rsidRPr="00960C38">
              <w:t>night vision imaging system rating</w:t>
            </w:r>
          </w:p>
          <w:p w14:paraId="1457E494" w14:textId="77777777" w:rsidR="00FD219C" w:rsidRPr="00483789" w:rsidRDefault="00FD219C" w:rsidP="00483789">
            <w:pPr>
              <w:pStyle w:val="Tablebullet"/>
            </w:pPr>
            <w:r w:rsidRPr="00483789">
              <w:t>the following endorsements on the flight instructor rating:</w:t>
            </w:r>
          </w:p>
          <w:p w14:paraId="0AE8B2C6" w14:textId="77777777" w:rsidR="00FD219C" w:rsidRPr="00960C38" w:rsidRDefault="00FD219C" w:rsidP="00483789">
            <w:pPr>
              <w:pStyle w:val="Tablebullet20"/>
            </w:pPr>
            <w:r w:rsidRPr="001924AC">
              <w:t>low level rating training</w:t>
            </w:r>
          </w:p>
          <w:p w14:paraId="1C1F0177" w14:textId="77777777" w:rsidR="00FD219C" w:rsidRPr="00960C38" w:rsidRDefault="00FD219C" w:rsidP="00483789">
            <w:pPr>
              <w:pStyle w:val="Tablebullet20"/>
            </w:pPr>
            <w:r w:rsidRPr="001924AC">
              <w:t>aerial application rating training – day training</w:t>
            </w:r>
          </w:p>
          <w:p w14:paraId="6C87FA29" w14:textId="77777777" w:rsidR="00FD219C" w:rsidRPr="00960C38" w:rsidRDefault="00FD219C" w:rsidP="00483789">
            <w:pPr>
              <w:pStyle w:val="Tablebullet20"/>
            </w:pPr>
            <w:r w:rsidRPr="001924AC">
              <w:t xml:space="preserve">aerial application rating training – </w:t>
            </w:r>
            <w:r w:rsidRPr="00960C38">
              <w:t>night training</w:t>
            </w:r>
          </w:p>
          <w:p w14:paraId="3794DF1F" w14:textId="77777777" w:rsidR="00FD219C" w:rsidRPr="00960C38" w:rsidRDefault="00FD219C" w:rsidP="00483789">
            <w:pPr>
              <w:pStyle w:val="Tablebullet20"/>
            </w:pPr>
            <w:r w:rsidRPr="001924AC">
              <w:t>night vision imaging rating training endorsement</w:t>
            </w:r>
          </w:p>
          <w:p w14:paraId="65407536" w14:textId="77777777" w:rsidR="00FD219C" w:rsidRPr="00960C38" w:rsidRDefault="00FD219C" w:rsidP="00483789">
            <w:pPr>
              <w:pStyle w:val="Tablebullet20"/>
            </w:pPr>
            <w:r w:rsidRPr="001924AC">
              <w:t>sling operations training</w:t>
            </w:r>
          </w:p>
          <w:p w14:paraId="74DD875C" w14:textId="77777777" w:rsidR="00FD219C" w:rsidRPr="00960C38" w:rsidRDefault="00FD219C" w:rsidP="00483789">
            <w:pPr>
              <w:pStyle w:val="Tablebullet20"/>
            </w:pPr>
            <w:r w:rsidRPr="001924AC">
              <w:t>winching and rappelling training</w:t>
            </w:r>
          </w:p>
          <w:p w14:paraId="719EC017" w14:textId="77777777" w:rsidR="00FD219C" w:rsidRPr="00483789" w:rsidRDefault="00FD219C" w:rsidP="00483789">
            <w:pPr>
              <w:pStyle w:val="Tablebullet"/>
            </w:pPr>
            <w:r w:rsidRPr="00483789">
              <w:t>the following endorsements on the flight examiner rating:</w:t>
            </w:r>
          </w:p>
          <w:p w14:paraId="723C334E" w14:textId="77777777" w:rsidR="00FD219C" w:rsidRPr="00960C38" w:rsidRDefault="00FD219C" w:rsidP="00483789">
            <w:pPr>
              <w:pStyle w:val="Tablebullet20"/>
            </w:pPr>
            <w:r w:rsidRPr="001924AC">
              <w:t>low level rating training</w:t>
            </w:r>
            <w:r>
              <w:t>:</w:t>
            </w:r>
          </w:p>
          <w:p w14:paraId="0A892868" w14:textId="77777777" w:rsidR="00FD219C" w:rsidRPr="003C603A" w:rsidRDefault="00FD219C" w:rsidP="00483789">
            <w:pPr>
              <w:pStyle w:val="Tablebullet20"/>
            </w:pPr>
            <w:r w:rsidRPr="003C603A">
              <w:t>aerial application rating training</w:t>
            </w:r>
          </w:p>
          <w:p w14:paraId="59B4E523" w14:textId="4ADFD501" w:rsidR="00FD219C" w:rsidRPr="00E9261E" w:rsidRDefault="00FD219C" w:rsidP="00483789">
            <w:pPr>
              <w:pStyle w:val="Tablebullet20"/>
            </w:pPr>
            <w:r w:rsidRPr="003C603A">
              <w:t>night</w:t>
            </w:r>
            <w:r w:rsidRPr="001924AC">
              <w:t xml:space="preserve"> </w:t>
            </w:r>
            <w:r w:rsidRPr="00960C38">
              <w:t>vision imaging system rating flight test endorsement</w:t>
            </w:r>
            <w:r>
              <w:t>.</w:t>
            </w:r>
          </w:p>
        </w:tc>
      </w:tr>
      <w:tr w:rsidR="00F848DE" w:rsidRPr="00B63514" w14:paraId="1C61A643" w14:textId="77777777" w:rsidTr="00483789">
        <w:trPr>
          <w:cantSplit/>
        </w:trPr>
        <w:tc>
          <w:tcPr>
            <w:tcW w:w="2122" w:type="dxa"/>
          </w:tcPr>
          <w:p w14:paraId="7528C46C" w14:textId="2A7C7DAD" w:rsidR="00F848DE" w:rsidRPr="00E9261E" w:rsidRDefault="00F848DE" w:rsidP="00F848DE">
            <w:pPr>
              <w:pStyle w:val="Tabletext"/>
            </w:pPr>
            <w:r>
              <w:t>Home base</w:t>
            </w:r>
          </w:p>
        </w:tc>
        <w:tc>
          <w:tcPr>
            <w:tcW w:w="7512" w:type="dxa"/>
          </w:tcPr>
          <w:p w14:paraId="380469F5" w14:textId="5B10B4C8" w:rsidR="00F848DE" w:rsidRPr="00E9261E" w:rsidRDefault="00F848DE" w:rsidP="00F848DE">
            <w:pPr>
              <w:pStyle w:val="Tabletext"/>
            </w:pPr>
            <w:r w:rsidRPr="001924AC">
              <w:t xml:space="preserve">The location, assigned by the </w:t>
            </w:r>
            <w:r w:rsidRPr="00A72DD0">
              <w:t>operator to the FCM, from where the FCM normally starts and ends a duty period or a series of duty periods.</w:t>
            </w:r>
          </w:p>
        </w:tc>
      </w:tr>
      <w:tr w:rsidR="00F848DE" w:rsidRPr="00B63514" w14:paraId="03159170" w14:textId="77777777" w:rsidTr="00483789">
        <w:trPr>
          <w:cantSplit/>
        </w:trPr>
        <w:tc>
          <w:tcPr>
            <w:tcW w:w="2122" w:type="dxa"/>
          </w:tcPr>
          <w:p w14:paraId="0D2D5EA6" w14:textId="04EE16D0" w:rsidR="00F848DE" w:rsidRPr="00E9261E" w:rsidRDefault="00F848DE" w:rsidP="00F848DE">
            <w:pPr>
              <w:pStyle w:val="Tabletext"/>
            </w:pPr>
            <w:r>
              <w:t>Late night operation</w:t>
            </w:r>
          </w:p>
        </w:tc>
        <w:tc>
          <w:tcPr>
            <w:tcW w:w="7512" w:type="dxa"/>
          </w:tcPr>
          <w:p w14:paraId="2094AF4B" w14:textId="2AF44675" w:rsidR="00F848DE" w:rsidRPr="00E9261E" w:rsidRDefault="00F848DE" w:rsidP="00F848DE">
            <w:pPr>
              <w:pStyle w:val="Tabletext"/>
            </w:pPr>
            <w:r w:rsidRPr="00C2350B">
              <w:t>An operation where an FDP includes more than 30 minutes between the hours of 2300 and 0530 local time at the location where the pilot is acclimatised.</w:t>
            </w:r>
          </w:p>
        </w:tc>
      </w:tr>
      <w:tr w:rsidR="006829D2" w:rsidRPr="00B63514" w14:paraId="7391FD79" w14:textId="77777777" w:rsidTr="00483789">
        <w:trPr>
          <w:cantSplit/>
        </w:trPr>
        <w:tc>
          <w:tcPr>
            <w:tcW w:w="2122" w:type="dxa"/>
          </w:tcPr>
          <w:p w14:paraId="4D89C266" w14:textId="33DA8D6A" w:rsidR="006829D2" w:rsidRPr="00E9261E" w:rsidRDefault="006829D2" w:rsidP="006829D2">
            <w:pPr>
              <w:pStyle w:val="Tabletext"/>
            </w:pPr>
            <w:r>
              <w:t>Local night</w:t>
            </w:r>
          </w:p>
        </w:tc>
        <w:tc>
          <w:tcPr>
            <w:tcW w:w="7512" w:type="dxa"/>
          </w:tcPr>
          <w:p w14:paraId="38F3946D" w14:textId="7F63B264" w:rsidR="006829D2" w:rsidRPr="00E9261E" w:rsidRDefault="006829D2" w:rsidP="006829D2">
            <w:pPr>
              <w:pStyle w:val="Tabletext"/>
            </w:pPr>
            <w:r>
              <w:t>A</w:t>
            </w:r>
            <w:r w:rsidRPr="00A72DD0">
              <w:t xml:space="preserve"> period of eight consecutive hours which includes the hours between 2200 and 0500 local time</w:t>
            </w:r>
            <w:r>
              <w:t>.</w:t>
            </w:r>
          </w:p>
        </w:tc>
      </w:tr>
      <w:tr w:rsidR="006829D2" w:rsidRPr="00B63514" w14:paraId="55E79927" w14:textId="77777777" w:rsidTr="00483789">
        <w:trPr>
          <w:cantSplit/>
        </w:trPr>
        <w:tc>
          <w:tcPr>
            <w:tcW w:w="2122" w:type="dxa"/>
          </w:tcPr>
          <w:p w14:paraId="3D7877F5" w14:textId="626FED7A" w:rsidR="006829D2" w:rsidRPr="00E9261E" w:rsidRDefault="006829D2" w:rsidP="006829D2">
            <w:pPr>
              <w:pStyle w:val="Tabletext"/>
            </w:pPr>
            <w:r>
              <w:t>Multi-pilot operation</w:t>
            </w:r>
          </w:p>
        </w:tc>
        <w:tc>
          <w:tcPr>
            <w:tcW w:w="7512" w:type="dxa"/>
          </w:tcPr>
          <w:p w14:paraId="519ED894" w14:textId="2EBF9D64" w:rsidR="006829D2" w:rsidRPr="00E9261E" w:rsidRDefault="006829D2" w:rsidP="006829D2">
            <w:pPr>
              <w:pStyle w:val="Tabletext"/>
            </w:pPr>
            <w:r w:rsidRPr="001924AC">
              <w:t xml:space="preserve">A multi-pilot operation is an operation conducted under multi-pilot procedures. However, this does not include </w:t>
            </w:r>
            <w:r w:rsidRPr="00A72DD0">
              <w:t>contracted recurrent training or contracted checking unless it is conducted as a multi-crew operation within the meaning of regulation 61.010 of CASR.</w:t>
            </w:r>
          </w:p>
        </w:tc>
      </w:tr>
      <w:tr w:rsidR="006829D2" w:rsidRPr="00B63514" w14:paraId="6CF40A98" w14:textId="77777777" w:rsidTr="00483789">
        <w:trPr>
          <w:cantSplit/>
        </w:trPr>
        <w:tc>
          <w:tcPr>
            <w:tcW w:w="2122" w:type="dxa"/>
          </w:tcPr>
          <w:p w14:paraId="34CBA6C6" w14:textId="7AF65694" w:rsidR="006829D2" w:rsidRPr="00E9261E" w:rsidRDefault="006829D2" w:rsidP="006829D2">
            <w:pPr>
              <w:pStyle w:val="Tabletext"/>
            </w:pPr>
            <w:r>
              <w:t>Off-duty period (ODP)</w:t>
            </w:r>
          </w:p>
        </w:tc>
        <w:tc>
          <w:tcPr>
            <w:tcW w:w="7512" w:type="dxa"/>
          </w:tcPr>
          <w:p w14:paraId="03C9BA13" w14:textId="0805D0EF" w:rsidR="006829D2" w:rsidRPr="00E9261E" w:rsidRDefault="006829D2" w:rsidP="006829D2">
            <w:pPr>
              <w:pStyle w:val="Tabletext"/>
            </w:pPr>
            <w:r>
              <w:t>A</w:t>
            </w:r>
            <w:r w:rsidRPr="00A72DD0">
              <w:t xml:space="preserve"> period of time during which a pilot is free of all duties and standby associated with their employment.</w:t>
            </w:r>
          </w:p>
        </w:tc>
      </w:tr>
      <w:tr w:rsidR="006829D2" w:rsidRPr="00B63514" w14:paraId="2E78F04C" w14:textId="77777777" w:rsidTr="00483789">
        <w:trPr>
          <w:cantSplit/>
        </w:trPr>
        <w:tc>
          <w:tcPr>
            <w:tcW w:w="2122" w:type="dxa"/>
          </w:tcPr>
          <w:p w14:paraId="180AF11A" w14:textId="5764763B" w:rsidR="006829D2" w:rsidRPr="00E9261E" w:rsidRDefault="006829D2" w:rsidP="006829D2">
            <w:pPr>
              <w:pStyle w:val="Tabletext"/>
            </w:pPr>
            <w:r>
              <w:t>Recreational private operation</w:t>
            </w:r>
          </w:p>
        </w:tc>
        <w:tc>
          <w:tcPr>
            <w:tcW w:w="7512" w:type="dxa"/>
          </w:tcPr>
          <w:p w14:paraId="76D041CB" w14:textId="622D1EDD" w:rsidR="006829D2" w:rsidRPr="00E9261E" w:rsidRDefault="006829D2" w:rsidP="006829D2">
            <w:pPr>
              <w:pStyle w:val="Tabletext"/>
            </w:pPr>
            <w:r w:rsidRPr="001924AC">
              <w:t>Flying conducted by an FCM in a personal capacity, and at and for the FCM’s leisure. A flight conducted by an F</w:t>
            </w:r>
            <w:r w:rsidRPr="00A72DD0">
              <w:t>CM as a private operation is not a recreational private operation if it is conducted for, or on behalf of, an entity (regardless of whether or not the entity is an operator).</w:t>
            </w:r>
          </w:p>
        </w:tc>
      </w:tr>
      <w:tr w:rsidR="006829D2" w:rsidRPr="00B63514" w14:paraId="6C883844" w14:textId="77777777" w:rsidTr="00483789">
        <w:trPr>
          <w:cantSplit/>
        </w:trPr>
        <w:tc>
          <w:tcPr>
            <w:tcW w:w="2122" w:type="dxa"/>
          </w:tcPr>
          <w:p w14:paraId="314B0192" w14:textId="4418A90C" w:rsidR="006829D2" w:rsidRPr="00E9261E" w:rsidRDefault="006829D2" w:rsidP="006829D2">
            <w:pPr>
              <w:pStyle w:val="Tabletext"/>
            </w:pPr>
            <w:r>
              <w:t>Reporting time</w:t>
            </w:r>
          </w:p>
        </w:tc>
        <w:tc>
          <w:tcPr>
            <w:tcW w:w="7512" w:type="dxa"/>
          </w:tcPr>
          <w:p w14:paraId="2587F9D5" w14:textId="7805ED68" w:rsidR="006829D2" w:rsidRPr="00E9261E" w:rsidRDefault="006829D2" w:rsidP="006829D2">
            <w:pPr>
              <w:pStyle w:val="Tabletext"/>
            </w:pPr>
            <w:r>
              <w:t>T</w:t>
            </w:r>
            <w:r w:rsidRPr="00A72DD0">
              <w:t>he time assigned to a pilot to commence an FDP.</w:t>
            </w:r>
          </w:p>
        </w:tc>
      </w:tr>
      <w:tr w:rsidR="006829D2" w:rsidRPr="00B63514" w14:paraId="51EDEF06" w14:textId="77777777" w:rsidTr="00483789">
        <w:trPr>
          <w:cantSplit/>
        </w:trPr>
        <w:tc>
          <w:tcPr>
            <w:tcW w:w="2122" w:type="dxa"/>
          </w:tcPr>
          <w:p w14:paraId="28B9F96C" w14:textId="011A159E" w:rsidR="006829D2" w:rsidRPr="00E9261E" w:rsidRDefault="006829D2" w:rsidP="006829D2">
            <w:pPr>
              <w:pStyle w:val="Tabletext"/>
            </w:pPr>
            <w:r>
              <w:t>Roster</w:t>
            </w:r>
          </w:p>
        </w:tc>
        <w:tc>
          <w:tcPr>
            <w:tcW w:w="7512" w:type="dxa"/>
          </w:tcPr>
          <w:p w14:paraId="01A27EFA" w14:textId="1671A8EB" w:rsidR="006829D2" w:rsidRPr="00E9261E" w:rsidRDefault="006829D2" w:rsidP="006829D2">
            <w:pPr>
              <w:pStyle w:val="Tabletext"/>
            </w:pPr>
            <w:r>
              <w:t>A</w:t>
            </w:r>
            <w:r w:rsidRPr="00A72DD0">
              <w:t xml:space="preserve"> list made available to a pilot by </w:t>
            </w:r>
            <w:r w:rsidRPr="00A72DD0">
              <w:rPr>
                <w:highlight w:val="green"/>
              </w:rPr>
              <w:t>&lt;XXXX&gt;</w:t>
            </w:r>
            <w:r w:rsidRPr="00A72DD0">
              <w:t>, setting out the times when the pilot is assigned to undertake duties or standby.</w:t>
            </w:r>
          </w:p>
        </w:tc>
      </w:tr>
      <w:tr w:rsidR="006829D2" w:rsidRPr="00B63514" w14:paraId="3C94B8FA" w14:textId="77777777" w:rsidTr="00483789">
        <w:trPr>
          <w:cantSplit/>
        </w:trPr>
        <w:tc>
          <w:tcPr>
            <w:tcW w:w="2122" w:type="dxa"/>
          </w:tcPr>
          <w:p w14:paraId="3BD8C5DA" w14:textId="60BC0339" w:rsidR="006829D2" w:rsidRPr="00E9261E" w:rsidRDefault="006829D2" w:rsidP="006829D2">
            <w:pPr>
              <w:pStyle w:val="Tabletext"/>
            </w:pPr>
            <w:r>
              <w:t>Sector</w:t>
            </w:r>
          </w:p>
        </w:tc>
        <w:tc>
          <w:tcPr>
            <w:tcW w:w="7512" w:type="dxa"/>
          </w:tcPr>
          <w:p w14:paraId="2169F5D9" w14:textId="77777777" w:rsidR="006829D2" w:rsidRPr="00DF5D51" w:rsidRDefault="006829D2" w:rsidP="006829D2">
            <w:pPr>
              <w:pStyle w:val="Tabletext"/>
            </w:pPr>
            <w:r w:rsidRPr="001924AC">
              <w:t>The following meanings:</w:t>
            </w:r>
          </w:p>
          <w:p w14:paraId="79093B54" w14:textId="77777777" w:rsidR="006829D2" w:rsidRPr="00483789" w:rsidRDefault="006829D2" w:rsidP="00483789">
            <w:pPr>
              <w:pStyle w:val="Tablebullet"/>
            </w:pPr>
            <w:r w:rsidRPr="00483789">
              <w:t>except for a rotorcraft—any flight consisting of a take-off and a landing, when conducted by a person in the capacity of an FCM;</w:t>
            </w:r>
          </w:p>
          <w:p w14:paraId="7235F9E0" w14:textId="77777777" w:rsidR="006829D2" w:rsidRPr="00483789" w:rsidRDefault="006829D2" w:rsidP="00483789">
            <w:pPr>
              <w:pStyle w:val="Tablebullet"/>
            </w:pPr>
            <w:r w:rsidRPr="00483789">
              <w:t>for a rotorcraft — the period:</w:t>
            </w:r>
          </w:p>
          <w:p w14:paraId="1BC00A07" w14:textId="77777777" w:rsidR="006829D2" w:rsidRPr="00483789" w:rsidRDefault="006829D2" w:rsidP="00483789">
            <w:pPr>
              <w:pStyle w:val="Tablebullet20"/>
            </w:pPr>
            <w:r w:rsidRPr="00483789">
              <w:t>from when the rotor blades start turning until they stop turning; and</w:t>
            </w:r>
          </w:p>
          <w:p w14:paraId="314D6791" w14:textId="77777777" w:rsidR="006829D2" w:rsidRPr="00483789" w:rsidRDefault="006829D2" w:rsidP="00483789">
            <w:pPr>
              <w:pStyle w:val="Tablebullet20"/>
            </w:pPr>
            <w:r w:rsidRPr="00483789">
              <w:t>during which an FCM on the rotorcraft conducts 1 or more flights, each consisting of a take-off and a landing.</w:t>
            </w:r>
          </w:p>
          <w:p w14:paraId="062B0CBF" w14:textId="018AE1EC" w:rsidR="006829D2" w:rsidRPr="00E9261E" w:rsidRDefault="006829D2" w:rsidP="00483789">
            <w:pPr>
              <w:pStyle w:val="Tablebullet20"/>
            </w:pPr>
            <w:r w:rsidRPr="00483789">
              <w:t>each hour, or each part of an hour, of an FDP spent in a synthetic training device.</w:t>
            </w:r>
          </w:p>
        </w:tc>
      </w:tr>
      <w:tr w:rsidR="006829D2" w:rsidRPr="00B63514" w14:paraId="488F6BF9" w14:textId="77777777" w:rsidTr="00483789">
        <w:trPr>
          <w:cantSplit/>
        </w:trPr>
        <w:tc>
          <w:tcPr>
            <w:tcW w:w="2122" w:type="dxa"/>
          </w:tcPr>
          <w:p w14:paraId="6716994A" w14:textId="27D47DB9" w:rsidR="006829D2" w:rsidRPr="00E9261E" w:rsidRDefault="006829D2" w:rsidP="006829D2">
            <w:pPr>
              <w:pStyle w:val="Tabletext"/>
            </w:pPr>
            <w:r>
              <w:t>Single pilot operation</w:t>
            </w:r>
          </w:p>
        </w:tc>
        <w:tc>
          <w:tcPr>
            <w:tcW w:w="7512" w:type="dxa"/>
          </w:tcPr>
          <w:p w14:paraId="69038EF0" w14:textId="4809CFB5" w:rsidR="006829D2" w:rsidRPr="00E9261E" w:rsidRDefault="006829D2" w:rsidP="006829D2">
            <w:pPr>
              <w:pStyle w:val="Tabletext"/>
            </w:pPr>
            <w:r>
              <w:t>A</w:t>
            </w:r>
            <w:r w:rsidRPr="003C0753">
              <w:t>ny operation other than a multi-pilot operation.</w:t>
            </w:r>
          </w:p>
        </w:tc>
      </w:tr>
      <w:tr w:rsidR="00D242E0" w:rsidRPr="00B63514" w14:paraId="51E6BA4F" w14:textId="77777777" w:rsidTr="00483789">
        <w:trPr>
          <w:cantSplit/>
        </w:trPr>
        <w:tc>
          <w:tcPr>
            <w:tcW w:w="2122" w:type="dxa"/>
          </w:tcPr>
          <w:p w14:paraId="61E9641E" w14:textId="7CBD7A5D" w:rsidR="00D242E0" w:rsidRPr="00E9261E" w:rsidRDefault="00D242E0" w:rsidP="00D242E0">
            <w:pPr>
              <w:pStyle w:val="Tabletext"/>
            </w:pPr>
            <w:r>
              <w:lastRenderedPageBreak/>
              <w:t>Sleep opportunity</w:t>
            </w:r>
          </w:p>
        </w:tc>
        <w:tc>
          <w:tcPr>
            <w:tcW w:w="7512" w:type="dxa"/>
          </w:tcPr>
          <w:p w14:paraId="5C24E7CF" w14:textId="77777777" w:rsidR="00D242E0" w:rsidRPr="00DF5D51" w:rsidRDefault="00D242E0" w:rsidP="00D242E0">
            <w:pPr>
              <w:pStyle w:val="Tabletext"/>
            </w:pPr>
            <w:r w:rsidRPr="0075093E">
              <w:t xml:space="preserve">A period of time </w:t>
            </w:r>
            <w:r w:rsidRPr="00DF5D51">
              <w:t>during an ODP when an FCM:</w:t>
            </w:r>
          </w:p>
          <w:p w14:paraId="0EDDCCBD" w14:textId="77777777" w:rsidR="00D242E0" w:rsidRPr="00483789" w:rsidRDefault="00D242E0" w:rsidP="00483789">
            <w:pPr>
              <w:pStyle w:val="Tablebullet"/>
            </w:pPr>
            <w:r w:rsidRPr="00483789">
              <w:t>is not meeting the reasonable requirements of bodily functioning, such as:</w:t>
            </w:r>
          </w:p>
          <w:p w14:paraId="6E042EA5" w14:textId="77777777" w:rsidR="00D242E0" w:rsidRPr="00483789" w:rsidRDefault="00D242E0" w:rsidP="00483789">
            <w:pPr>
              <w:pStyle w:val="Tablebullet20"/>
            </w:pPr>
            <w:r w:rsidRPr="00483789">
              <w:t>eating</w:t>
            </w:r>
          </w:p>
          <w:p w14:paraId="317E74CA" w14:textId="77777777" w:rsidR="00D242E0" w:rsidRPr="00483789" w:rsidRDefault="00D242E0" w:rsidP="00483789">
            <w:pPr>
              <w:pStyle w:val="Tablebullet20"/>
            </w:pPr>
            <w:r w:rsidRPr="00483789">
              <w:t>drinking</w:t>
            </w:r>
          </w:p>
          <w:p w14:paraId="5B53452B" w14:textId="77777777" w:rsidR="00D242E0" w:rsidRPr="00483789" w:rsidRDefault="00D242E0" w:rsidP="00483789">
            <w:pPr>
              <w:pStyle w:val="Tablebullet20"/>
            </w:pPr>
            <w:r w:rsidRPr="00483789">
              <w:t>washing</w:t>
            </w:r>
          </w:p>
          <w:p w14:paraId="24917005" w14:textId="77777777" w:rsidR="00D242E0" w:rsidRPr="00483789" w:rsidRDefault="00D242E0" w:rsidP="00483789">
            <w:pPr>
              <w:pStyle w:val="Tablebullet20"/>
            </w:pPr>
            <w:r w:rsidRPr="00483789">
              <w:t>dressing; and</w:t>
            </w:r>
          </w:p>
          <w:p w14:paraId="7A832AC8" w14:textId="77777777" w:rsidR="00D242E0" w:rsidRPr="00483789" w:rsidRDefault="00D242E0" w:rsidP="00483789">
            <w:pPr>
              <w:pStyle w:val="Tablebullet20"/>
            </w:pPr>
            <w:r w:rsidRPr="00483789">
              <w:t>has access to suitable sleeping accommodation without, under normal circumstances, being interrupted by any requirement of the operator.</w:t>
            </w:r>
          </w:p>
          <w:p w14:paraId="51B2C2C4" w14:textId="150D38FD" w:rsidR="00D242E0" w:rsidRPr="00E9261E" w:rsidRDefault="00D242E0" w:rsidP="00A94966">
            <w:pPr>
              <w:pStyle w:val="Tabletext"/>
              <w:spacing w:before="60" w:after="60"/>
              <w:ind w:left="737" w:hanging="737"/>
            </w:pPr>
            <w:r w:rsidRPr="00DF5D51">
              <w:rPr>
                <w:rStyle w:val="Strong"/>
              </w:rPr>
              <w:t>Note:</w:t>
            </w:r>
            <w:r w:rsidRPr="00DF5D51">
              <w:tab/>
              <w:t>Normal circumstances refer to those situations where the operator wishes to preserve the prior sleep opportunity. Abnormal circumstances refer to the case where the operator needs to contact the FCM and it is understood that this will mean that the prior sleep opportunity has been interrupted.</w:t>
            </w:r>
          </w:p>
        </w:tc>
      </w:tr>
      <w:tr w:rsidR="00D242E0" w:rsidRPr="00B63514" w14:paraId="06A5241E" w14:textId="77777777" w:rsidTr="00483789">
        <w:trPr>
          <w:cantSplit/>
        </w:trPr>
        <w:tc>
          <w:tcPr>
            <w:tcW w:w="2122" w:type="dxa"/>
          </w:tcPr>
          <w:p w14:paraId="018AB67D" w14:textId="0C0C2C09" w:rsidR="00D242E0" w:rsidRPr="00E9261E" w:rsidRDefault="00D242E0" w:rsidP="00D242E0">
            <w:pPr>
              <w:pStyle w:val="Tabletext"/>
            </w:pPr>
            <w:r>
              <w:t>Split-duty rest period</w:t>
            </w:r>
          </w:p>
        </w:tc>
        <w:tc>
          <w:tcPr>
            <w:tcW w:w="7512" w:type="dxa"/>
          </w:tcPr>
          <w:p w14:paraId="374FFEFA" w14:textId="77777777" w:rsidR="00D242E0" w:rsidRPr="007D5427" w:rsidRDefault="00D242E0" w:rsidP="00D242E0">
            <w:pPr>
              <w:pStyle w:val="Tabletext"/>
            </w:pPr>
            <w:r w:rsidRPr="009907BD">
              <w:t>A predefined period of time during which an FCM:</w:t>
            </w:r>
          </w:p>
          <w:p w14:paraId="12F59816" w14:textId="77777777" w:rsidR="00D242E0" w:rsidRPr="00483789" w:rsidRDefault="00D242E0" w:rsidP="00483789">
            <w:pPr>
              <w:pStyle w:val="Tablebullet"/>
            </w:pPr>
            <w:r w:rsidRPr="00483789">
              <w:t>has access to suitable resting accommodation or suitable sleeping accommodation; and</w:t>
            </w:r>
          </w:p>
          <w:p w14:paraId="41878279" w14:textId="72D8409B" w:rsidR="00D242E0" w:rsidRPr="00E9261E" w:rsidRDefault="00D242E0" w:rsidP="00483789">
            <w:pPr>
              <w:pStyle w:val="Tablebullet"/>
            </w:pPr>
            <w:r w:rsidRPr="00483789">
              <w:t>is relieved of all duties associated</w:t>
            </w:r>
            <w:r>
              <w:t xml:space="preserve"> with their employment by the operator.</w:t>
            </w:r>
          </w:p>
        </w:tc>
      </w:tr>
      <w:tr w:rsidR="00D242E0" w:rsidRPr="00B63514" w14:paraId="1EC6E5AA" w14:textId="77777777" w:rsidTr="00483789">
        <w:trPr>
          <w:cantSplit/>
        </w:trPr>
        <w:tc>
          <w:tcPr>
            <w:tcW w:w="2122" w:type="dxa"/>
          </w:tcPr>
          <w:p w14:paraId="0DB12F08" w14:textId="4A021EA0" w:rsidR="00D242E0" w:rsidRPr="00E9261E" w:rsidRDefault="00D242E0" w:rsidP="00D242E0">
            <w:pPr>
              <w:pStyle w:val="Tabletext"/>
            </w:pPr>
            <w:r>
              <w:t>Standby</w:t>
            </w:r>
          </w:p>
        </w:tc>
        <w:tc>
          <w:tcPr>
            <w:tcW w:w="7512" w:type="dxa"/>
          </w:tcPr>
          <w:p w14:paraId="6D33787C" w14:textId="77777777" w:rsidR="00D242E0" w:rsidRPr="007D5427" w:rsidRDefault="00D242E0" w:rsidP="00D242E0">
            <w:pPr>
              <w:pStyle w:val="Tabletext"/>
            </w:pPr>
            <w:r w:rsidRPr="009B5D8E">
              <w:t>A period of time</w:t>
            </w:r>
            <w:r w:rsidRPr="007D5427">
              <w:t xml:space="preserve"> during which an FCM:</w:t>
            </w:r>
          </w:p>
          <w:p w14:paraId="6AA228C0" w14:textId="77777777" w:rsidR="00D242E0" w:rsidRPr="00483789" w:rsidRDefault="00D242E0" w:rsidP="00483789">
            <w:pPr>
              <w:pStyle w:val="Tablebullet"/>
            </w:pPr>
            <w:r w:rsidRPr="00483789">
              <w:t>is required by an operator to hold themselves available for duties</w:t>
            </w:r>
          </w:p>
          <w:p w14:paraId="6A0249C1" w14:textId="77777777" w:rsidR="00D242E0" w:rsidRPr="00483789" w:rsidRDefault="00D242E0" w:rsidP="00483789">
            <w:pPr>
              <w:pStyle w:val="Tablebullet"/>
            </w:pPr>
            <w:r w:rsidRPr="00483789">
              <w:t>has access to suitable sleeping accommodation</w:t>
            </w:r>
          </w:p>
          <w:p w14:paraId="6165F077" w14:textId="74D4628D" w:rsidR="00D242E0" w:rsidRPr="00483789" w:rsidRDefault="00D242E0" w:rsidP="00483789">
            <w:pPr>
              <w:pStyle w:val="Tablebullet"/>
            </w:pPr>
            <w:r w:rsidRPr="00483789">
              <w:t>is free from all duties associated with their employment.</w:t>
            </w:r>
          </w:p>
        </w:tc>
      </w:tr>
      <w:tr w:rsidR="00D242E0" w:rsidRPr="00B63514" w14:paraId="7AACC76F" w14:textId="77777777" w:rsidTr="00483789">
        <w:trPr>
          <w:cantSplit/>
        </w:trPr>
        <w:tc>
          <w:tcPr>
            <w:tcW w:w="2122" w:type="dxa"/>
          </w:tcPr>
          <w:p w14:paraId="246738CC" w14:textId="4E5DB34B" w:rsidR="00D242E0" w:rsidRPr="00E9261E" w:rsidRDefault="00D242E0" w:rsidP="00D242E0">
            <w:pPr>
              <w:pStyle w:val="Tabletext"/>
            </w:pPr>
            <w:r>
              <w:t>Standby-like arrangement</w:t>
            </w:r>
          </w:p>
        </w:tc>
        <w:tc>
          <w:tcPr>
            <w:tcW w:w="7512" w:type="dxa"/>
          </w:tcPr>
          <w:p w14:paraId="12D5BB94" w14:textId="77777777" w:rsidR="00D242E0" w:rsidRPr="003C0753" w:rsidRDefault="00D242E0" w:rsidP="00D242E0">
            <w:pPr>
              <w:pStyle w:val="Tabletext"/>
            </w:pPr>
            <w:r>
              <w:t>A period of time</w:t>
            </w:r>
            <w:r w:rsidRPr="003C0753">
              <w:t xml:space="preserve"> during which a pilot:</w:t>
            </w:r>
          </w:p>
          <w:p w14:paraId="2C89D616" w14:textId="77777777" w:rsidR="00D242E0" w:rsidRPr="00483789" w:rsidRDefault="00D242E0" w:rsidP="00483789">
            <w:pPr>
              <w:pStyle w:val="Tablebullet"/>
            </w:pPr>
            <w:r w:rsidRPr="00483789">
              <w:t>is required by an operator to hold themselves available for duties</w:t>
            </w:r>
          </w:p>
          <w:p w14:paraId="3EE6E21C" w14:textId="77777777" w:rsidR="00D242E0" w:rsidRPr="00483789" w:rsidRDefault="00D242E0" w:rsidP="00483789">
            <w:pPr>
              <w:pStyle w:val="Tablebullet"/>
            </w:pPr>
            <w:r w:rsidRPr="00483789">
              <w:t>has access to suitable sleeping accommodation</w:t>
            </w:r>
          </w:p>
          <w:p w14:paraId="26FAB2DE" w14:textId="3A7D1707" w:rsidR="00D242E0" w:rsidRPr="00E9261E" w:rsidRDefault="00D242E0" w:rsidP="00483789">
            <w:pPr>
              <w:pStyle w:val="Tablebullet"/>
            </w:pPr>
            <w:r w:rsidRPr="00483789">
              <w:t>is free from all duties associated with their employment.</w:t>
            </w:r>
          </w:p>
        </w:tc>
      </w:tr>
      <w:tr w:rsidR="00D242E0" w:rsidRPr="00B63514" w14:paraId="5EEBB409" w14:textId="77777777" w:rsidTr="00483789">
        <w:trPr>
          <w:cantSplit/>
        </w:trPr>
        <w:tc>
          <w:tcPr>
            <w:tcW w:w="2122" w:type="dxa"/>
          </w:tcPr>
          <w:p w14:paraId="25096B34" w14:textId="7BB435E9" w:rsidR="00D242E0" w:rsidRPr="00E9261E" w:rsidRDefault="00D242E0" w:rsidP="00D242E0">
            <w:pPr>
              <w:pStyle w:val="Tabletext"/>
            </w:pPr>
            <w:r>
              <w:t>Suitable sleeping accommodation</w:t>
            </w:r>
          </w:p>
        </w:tc>
        <w:tc>
          <w:tcPr>
            <w:tcW w:w="7512" w:type="dxa"/>
          </w:tcPr>
          <w:p w14:paraId="6BE92CA0" w14:textId="77777777" w:rsidR="00D242E0" w:rsidRPr="007D5427" w:rsidRDefault="00D242E0" w:rsidP="00D242E0">
            <w:pPr>
              <w:pStyle w:val="Tabletext"/>
            </w:pPr>
            <w:r w:rsidRPr="00E435DF">
              <w:t>A</w:t>
            </w:r>
            <w:r w:rsidRPr="007D5427">
              <w:t>ccommodation not within an aircraft that is fit for purpose for an FCM to obtain sleep, and that includes all of the following:</w:t>
            </w:r>
          </w:p>
          <w:p w14:paraId="6B61E218" w14:textId="77777777" w:rsidR="00D242E0" w:rsidRPr="00483789" w:rsidRDefault="00D242E0" w:rsidP="00483789">
            <w:pPr>
              <w:pStyle w:val="Tablebullet"/>
            </w:pPr>
            <w:r w:rsidRPr="00483789">
              <w:t>a comfortable room, compartment or facility</w:t>
            </w:r>
          </w:p>
          <w:p w14:paraId="252BA92F" w14:textId="77777777" w:rsidR="00D242E0" w:rsidRPr="00483789" w:rsidRDefault="00D242E0" w:rsidP="00483789">
            <w:pPr>
              <w:pStyle w:val="Tablebullet"/>
            </w:pPr>
            <w:r w:rsidRPr="00483789">
              <w:t>a single occupancy, at the discretion of the FCM</w:t>
            </w:r>
          </w:p>
          <w:p w14:paraId="17062A4C" w14:textId="77777777" w:rsidR="00D242E0" w:rsidRPr="00483789" w:rsidRDefault="00D242E0" w:rsidP="00483789">
            <w:pPr>
              <w:pStyle w:val="Tablebullet"/>
            </w:pPr>
            <w:r w:rsidRPr="00483789">
              <w:t>access to clean, tidy and hygienic amenities, including a toilet and hand washing basin</w:t>
            </w:r>
          </w:p>
          <w:p w14:paraId="62915E41" w14:textId="77777777" w:rsidR="00D242E0" w:rsidRPr="00483789" w:rsidRDefault="00D242E0" w:rsidP="00483789">
            <w:pPr>
              <w:pStyle w:val="Tablebullet"/>
            </w:pPr>
            <w:r w:rsidRPr="00483789">
              <w:t>a bed that is comfortable, flat and horizontal, allowing the occupant to sleep on their stomach, back, and either side</w:t>
            </w:r>
          </w:p>
          <w:p w14:paraId="7DD9C9BD" w14:textId="77777777" w:rsidR="00D242E0" w:rsidRPr="00483789" w:rsidRDefault="00D242E0" w:rsidP="00483789">
            <w:pPr>
              <w:pStyle w:val="Tablebullet"/>
            </w:pPr>
            <w:r w:rsidRPr="00483789">
              <w:t>minimum noise levels, including low occurrence of random noise</w:t>
            </w:r>
          </w:p>
          <w:p w14:paraId="271D479B" w14:textId="77777777" w:rsidR="00D242E0" w:rsidRPr="00483789" w:rsidRDefault="00D242E0" w:rsidP="00483789">
            <w:pPr>
              <w:pStyle w:val="Tablebullet"/>
            </w:pPr>
            <w:r w:rsidRPr="00483789">
              <w:t>the means to control light, temperature and ventilation</w:t>
            </w:r>
          </w:p>
          <w:p w14:paraId="75628094" w14:textId="2950C72C" w:rsidR="00D242E0" w:rsidRPr="00E9261E" w:rsidRDefault="00D242E0" w:rsidP="00483789">
            <w:pPr>
              <w:pStyle w:val="Tablebullet"/>
            </w:pPr>
            <w:r w:rsidRPr="00483789">
              <w:t>assess to adequate sustenance.</w:t>
            </w:r>
          </w:p>
        </w:tc>
      </w:tr>
      <w:tr w:rsidR="00D242E0" w:rsidRPr="00B63514" w14:paraId="70394F04" w14:textId="77777777" w:rsidTr="00483789">
        <w:trPr>
          <w:cantSplit/>
        </w:trPr>
        <w:tc>
          <w:tcPr>
            <w:tcW w:w="2122" w:type="dxa"/>
          </w:tcPr>
          <w:p w14:paraId="5F3EC1DE" w14:textId="4B851A8A" w:rsidR="00D242E0" w:rsidRPr="00E9261E" w:rsidRDefault="00D242E0" w:rsidP="00D242E0">
            <w:pPr>
              <w:pStyle w:val="Tabletext"/>
            </w:pPr>
            <w:r>
              <w:t>Unforeseen operational circumstance</w:t>
            </w:r>
          </w:p>
        </w:tc>
        <w:tc>
          <w:tcPr>
            <w:tcW w:w="7512" w:type="dxa"/>
          </w:tcPr>
          <w:p w14:paraId="05A0430F" w14:textId="1AF5AFDD" w:rsidR="00D242E0" w:rsidRPr="00E9261E" w:rsidRDefault="00D242E0" w:rsidP="00D242E0">
            <w:pPr>
              <w:pStyle w:val="Tabletext"/>
            </w:pPr>
            <w:r>
              <w:t>A</w:t>
            </w:r>
            <w:r w:rsidRPr="00682817">
              <w:t>n</w:t>
            </w:r>
            <w:r w:rsidRPr="007D5427">
              <w:t xml:space="preserve"> unplanned exceptional event that becomes evident after the commencement of the FDP (i.e. un-forecast weather, equipment malfunction, or air traffic delay).</w:t>
            </w:r>
          </w:p>
        </w:tc>
      </w:tr>
    </w:tbl>
    <w:p w14:paraId="23D2485B" w14:textId="77777777" w:rsidR="00F93E48" w:rsidRDefault="00F93E48" w:rsidP="00F93E48">
      <w:pPr>
        <w:pStyle w:val="unHeading2"/>
      </w:pPr>
      <w:bookmarkStart w:id="15" w:name="_Toc191467295"/>
      <w:bookmarkStart w:id="16" w:name="_Toc191475777"/>
      <w:bookmarkStart w:id="17" w:name="_Toc191480859"/>
      <w:bookmarkStart w:id="18" w:name="_Toc191547357"/>
      <w:r>
        <w:t>Reference material</w:t>
      </w:r>
      <w:bookmarkEnd w:id="15"/>
      <w:bookmarkEnd w:id="16"/>
      <w:bookmarkEnd w:id="17"/>
      <w:bookmarkEnd w:id="18"/>
    </w:p>
    <w:p w14:paraId="552E9623" w14:textId="103453B3" w:rsidR="00F93E48" w:rsidRDefault="00F93E48" w:rsidP="00F93E48">
      <w:pPr>
        <w:pStyle w:val="Caption"/>
        <w:keepNext/>
      </w:pPr>
      <w:r>
        <w:t xml:space="preserve">Table </w:t>
      </w:r>
      <w:r>
        <w:fldChar w:fldCharType="begin"/>
      </w:r>
      <w:r>
        <w:instrText xml:space="preserve"> SEQ Table \* ARABIC </w:instrText>
      </w:r>
      <w:r>
        <w:fldChar w:fldCharType="separate"/>
      </w:r>
      <w:r w:rsidR="00FF4699">
        <w:rPr>
          <w:noProof/>
        </w:rPr>
        <w:t>4</w:t>
      </w:r>
      <w:r>
        <w:fldChar w:fldCharType="end"/>
      </w:r>
      <w:r w:rsidRPr="000A5D92">
        <w:tab/>
        <w:t>Reference material</w:t>
      </w:r>
    </w:p>
    <w:tbl>
      <w:tblPr>
        <w:tblStyle w:val="SD-generalcontent"/>
        <w:tblW w:w="9634" w:type="dxa"/>
        <w:tblLook w:val="0620" w:firstRow="1" w:lastRow="0" w:firstColumn="0" w:lastColumn="0" w:noHBand="1" w:noVBand="1"/>
        <w:tblCaption w:val="Acronyms and abbreviations"/>
        <w:tblDescription w:val="List of Acronyms and abbreviations"/>
      </w:tblPr>
      <w:tblGrid>
        <w:gridCol w:w="2122"/>
        <w:gridCol w:w="7512"/>
      </w:tblGrid>
      <w:tr w:rsidR="00F93E48" w:rsidRPr="00B63514" w14:paraId="18C26C26" w14:textId="77777777" w:rsidTr="000C1DD8">
        <w:trPr>
          <w:cnfStyle w:val="100000000000" w:firstRow="1" w:lastRow="0" w:firstColumn="0" w:lastColumn="0" w:oddVBand="0" w:evenVBand="0" w:oddHBand="0" w:evenHBand="0" w:firstRowFirstColumn="0" w:firstRowLastColumn="0" w:lastRowFirstColumn="0" w:lastRowLastColumn="0"/>
        </w:trPr>
        <w:tc>
          <w:tcPr>
            <w:tcW w:w="2122" w:type="dxa"/>
          </w:tcPr>
          <w:p w14:paraId="774296B3" w14:textId="77777777" w:rsidR="00F93E48" w:rsidRPr="00B63514" w:rsidRDefault="00F93E48" w:rsidP="000C1DD8">
            <w:pPr>
              <w:pStyle w:val="Tabletext"/>
              <w:rPr>
                <w:color w:val="FFFFFF" w:themeColor="background1"/>
              </w:rPr>
            </w:pPr>
            <w:r>
              <w:rPr>
                <w:color w:val="FFFFFF" w:themeColor="background1"/>
              </w:rPr>
              <w:t>Document type</w:t>
            </w:r>
          </w:p>
        </w:tc>
        <w:tc>
          <w:tcPr>
            <w:tcW w:w="7512" w:type="dxa"/>
          </w:tcPr>
          <w:p w14:paraId="509C5700" w14:textId="77777777" w:rsidR="00F93E48" w:rsidRPr="00B63514" w:rsidRDefault="00F93E48" w:rsidP="000C1DD8">
            <w:pPr>
              <w:pStyle w:val="Tabletext"/>
              <w:rPr>
                <w:color w:val="FFFFFF" w:themeColor="background1"/>
              </w:rPr>
            </w:pPr>
            <w:r>
              <w:rPr>
                <w:color w:val="FFFFFF" w:themeColor="background1"/>
              </w:rPr>
              <w:t>Title</w:t>
            </w:r>
          </w:p>
        </w:tc>
      </w:tr>
      <w:tr w:rsidR="00F93E48" w:rsidRPr="00E9261E" w14:paraId="1FE2245B" w14:textId="77777777" w:rsidTr="000C1DD8">
        <w:tc>
          <w:tcPr>
            <w:tcW w:w="2122" w:type="dxa"/>
          </w:tcPr>
          <w:p w14:paraId="75BBBCC7" w14:textId="77777777" w:rsidR="00F93E48" w:rsidRPr="00E9261E" w:rsidRDefault="00F93E48" w:rsidP="000C1DD8">
            <w:pPr>
              <w:pStyle w:val="Tabletext"/>
              <w:rPr>
                <w:rStyle w:val="Authorexampletext"/>
                <w:color w:val="000000"/>
              </w:rPr>
            </w:pPr>
            <w:r>
              <w:rPr>
                <w:rStyle w:val="Authorexampletext"/>
                <w:color w:val="000000"/>
              </w:rPr>
              <w:t>Civil Aviation Order</w:t>
            </w:r>
          </w:p>
        </w:tc>
        <w:tc>
          <w:tcPr>
            <w:tcW w:w="7512" w:type="dxa"/>
          </w:tcPr>
          <w:p w14:paraId="3E46095E" w14:textId="77777777" w:rsidR="00F93E48" w:rsidRPr="00E9261E" w:rsidRDefault="00F93E48" w:rsidP="000C1DD8">
            <w:pPr>
              <w:pStyle w:val="Tabletext"/>
              <w:rPr>
                <w:rStyle w:val="italics"/>
              </w:rPr>
            </w:pPr>
            <w:r>
              <w:rPr>
                <w:rStyle w:val="italics"/>
              </w:rPr>
              <w:t xml:space="preserve">CAO 48.1 Instrument 2019 </w:t>
            </w:r>
          </w:p>
        </w:tc>
      </w:tr>
      <w:tr w:rsidR="00F93E48" w:rsidRPr="00E9261E" w14:paraId="5B575F87" w14:textId="77777777" w:rsidTr="000C1DD8">
        <w:tc>
          <w:tcPr>
            <w:tcW w:w="2122" w:type="dxa"/>
          </w:tcPr>
          <w:p w14:paraId="41997C4B" w14:textId="77777777" w:rsidR="00F93E48" w:rsidRPr="00E9261E" w:rsidRDefault="00F93E48" w:rsidP="000C1DD8">
            <w:pPr>
              <w:pStyle w:val="Tabletext"/>
              <w:rPr>
                <w:rStyle w:val="Authorexampletext"/>
                <w:color w:val="000000"/>
              </w:rPr>
            </w:pPr>
          </w:p>
        </w:tc>
        <w:tc>
          <w:tcPr>
            <w:tcW w:w="7512" w:type="dxa"/>
          </w:tcPr>
          <w:p w14:paraId="38421CCB" w14:textId="77777777" w:rsidR="00F93E48" w:rsidRPr="00E9261E" w:rsidRDefault="00F93E48" w:rsidP="000C1DD8">
            <w:pPr>
              <w:pStyle w:val="Tabletext"/>
              <w:rPr>
                <w:rStyle w:val="italics"/>
              </w:rPr>
            </w:pPr>
          </w:p>
        </w:tc>
      </w:tr>
      <w:tr w:rsidR="00F93E48" w:rsidRPr="00B63514" w14:paraId="7B6A22A9" w14:textId="77777777" w:rsidTr="000C1DD8">
        <w:tc>
          <w:tcPr>
            <w:tcW w:w="2122" w:type="dxa"/>
          </w:tcPr>
          <w:p w14:paraId="41F89855" w14:textId="77777777" w:rsidR="00F93E48" w:rsidRDefault="00F93E48" w:rsidP="000C1DD8">
            <w:pPr>
              <w:pStyle w:val="Tabletext"/>
            </w:pPr>
          </w:p>
        </w:tc>
        <w:tc>
          <w:tcPr>
            <w:tcW w:w="7512" w:type="dxa"/>
          </w:tcPr>
          <w:p w14:paraId="78F8C9FF" w14:textId="77777777" w:rsidR="00F93E48" w:rsidRDefault="00F93E48" w:rsidP="000C1DD8">
            <w:pPr>
              <w:pStyle w:val="Tabletext"/>
            </w:pPr>
          </w:p>
        </w:tc>
      </w:tr>
    </w:tbl>
    <w:p w14:paraId="0C58AA1F" w14:textId="6CEBCBBC" w:rsidR="00213AAD" w:rsidRDefault="00213AAD">
      <w:r>
        <w:br w:type="page"/>
      </w:r>
    </w:p>
    <w:p w14:paraId="20FF63E2" w14:textId="77777777" w:rsidR="00CD1990" w:rsidRDefault="00CD1990" w:rsidP="00CD1990">
      <w:pPr>
        <w:pStyle w:val="Heading1"/>
      </w:pPr>
      <w:bookmarkStart w:id="19" w:name="_Toc34660927"/>
      <w:bookmarkStart w:id="20" w:name="_Toc191547358"/>
      <w:r>
        <w:lastRenderedPageBreak/>
        <w:t>Flight crew member fatigue management</w:t>
      </w:r>
      <w:bookmarkEnd w:id="19"/>
      <w:bookmarkEnd w:id="20"/>
    </w:p>
    <w:p w14:paraId="00A79B3D" w14:textId="77777777" w:rsidR="00CD1990" w:rsidRDefault="00CD1990" w:rsidP="00CD1990">
      <w:pPr>
        <w:pStyle w:val="Heading2"/>
      </w:pPr>
      <w:bookmarkStart w:id="21" w:name="_Ref33008121"/>
      <w:bookmarkStart w:id="22" w:name="_Ref33008642"/>
      <w:bookmarkStart w:id="23" w:name="_Ref33008989"/>
      <w:bookmarkStart w:id="24" w:name="_Toc34660928"/>
      <w:bookmarkStart w:id="25" w:name="_Toc191547359"/>
      <w:r>
        <w:t>Fatigue management policy</w:t>
      </w:r>
      <w:bookmarkEnd w:id="21"/>
      <w:bookmarkEnd w:id="22"/>
      <w:bookmarkEnd w:id="23"/>
      <w:bookmarkEnd w:id="24"/>
      <w:bookmarkEnd w:id="25"/>
      <w:r>
        <w:t xml:space="preserve"> </w:t>
      </w:r>
    </w:p>
    <w:p w14:paraId="38FB273C" w14:textId="77777777" w:rsidR="00CD1990" w:rsidRPr="000215F8" w:rsidRDefault="00CD1990" w:rsidP="00CD1990">
      <w:pPr>
        <w:rPr>
          <w:rFonts w:cstheme="minorHAnsi"/>
        </w:rPr>
      </w:pPr>
      <w:bookmarkStart w:id="26" w:name="_Hlk16250564"/>
      <w:r w:rsidRPr="000215F8">
        <w:rPr>
          <w:rFonts w:cstheme="minorHAnsi"/>
          <w:highlight w:val="green"/>
        </w:rPr>
        <w:t>&lt;XXXX&gt;</w:t>
      </w:r>
      <w:r w:rsidRPr="000215F8">
        <w:rPr>
          <w:rFonts w:cstheme="minorHAnsi"/>
        </w:rPr>
        <w:t xml:space="preserve"> is committed to ensuring accumulated fatigue does not reach a level where it results in unsafe working practices and procedures. In terms of pilot fatigue management, we are committed to:</w:t>
      </w:r>
    </w:p>
    <w:p w14:paraId="161D0BDB" w14:textId="77777777" w:rsidR="00CD1990" w:rsidRPr="000215F8" w:rsidRDefault="00CD1990" w:rsidP="008451A6">
      <w:pPr>
        <w:pStyle w:val="ListBullet"/>
      </w:pPr>
      <w:r w:rsidRPr="000215F8">
        <w:t>ensuring that our pilots are aware of the way fatigue builds up, to identify it, manage it and recover from it</w:t>
      </w:r>
    </w:p>
    <w:p w14:paraId="735C9471" w14:textId="77777777" w:rsidR="00CD1990" w:rsidRPr="000215F8" w:rsidRDefault="00CD1990" w:rsidP="008451A6">
      <w:pPr>
        <w:pStyle w:val="ListBullet"/>
      </w:pPr>
      <w:r w:rsidRPr="000215F8">
        <w:t>embracing a just safety culture that enables open and fair reporting which allows us to learn and improve our understanding of the impact of fatigue and the best ways to manage it</w:t>
      </w:r>
    </w:p>
    <w:p w14:paraId="41B7A29F" w14:textId="77777777" w:rsidR="00CD1990" w:rsidRPr="000215F8" w:rsidRDefault="00CD1990" w:rsidP="008451A6">
      <w:pPr>
        <w:pStyle w:val="ListBullet"/>
      </w:pPr>
      <w:r w:rsidRPr="000215F8">
        <w:t>fatigue management rostering practices that avoid disruptive roster patterns and minimise the risks associated with fatigued pilots, with the goal of having no flights on which pilots are impaired by fatigue to the extent that safety is impacted.</w:t>
      </w:r>
    </w:p>
    <w:p w14:paraId="3CE67312" w14:textId="77777777" w:rsidR="00CD1990" w:rsidRPr="000215F8" w:rsidRDefault="00CD1990" w:rsidP="008451A6">
      <w:pPr>
        <w:pStyle w:val="WarningBoxText"/>
      </w:pPr>
      <w:r w:rsidRPr="000215F8">
        <w:rPr>
          <w:highlight w:val="green"/>
        </w:rPr>
        <w:t>&lt;XXXX&gt;</w:t>
      </w:r>
      <w:r w:rsidRPr="000215F8">
        <w:t xml:space="preserve"> will not require a pilot to operate an aircraft if the pilot is suffering from fatigue or considering the circumstances of the flight to be undertaken, is likely to suffer from fatigue, which may so impair the pilot’s performance that the safety of the operation may be affected. </w:t>
      </w:r>
    </w:p>
    <w:p w14:paraId="6FD9540D" w14:textId="77777777" w:rsidR="00CD1990" w:rsidRPr="000215F8" w:rsidRDefault="00CD1990" w:rsidP="00CD1990">
      <w:pPr>
        <w:pStyle w:val="Normalafterlist"/>
        <w:rPr>
          <w:rFonts w:asciiTheme="minorHAnsi" w:hAnsiTheme="minorHAnsi" w:cstheme="minorHAnsi"/>
          <w:sz w:val="20"/>
          <w:szCs w:val="20"/>
        </w:rPr>
      </w:pPr>
      <w:r w:rsidRPr="000215F8">
        <w:rPr>
          <w:rFonts w:asciiTheme="minorHAnsi" w:hAnsiTheme="minorHAnsi" w:cstheme="minorHAnsi"/>
          <w:sz w:val="20"/>
          <w:szCs w:val="20"/>
        </w:rPr>
        <w:t>This policy and the fatigue management procedures noted in this manual apply to, and are expected to be followed by, (as applicable):</w:t>
      </w:r>
    </w:p>
    <w:p w14:paraId="7F7A60BE" w14:textId="77777777" w:rsidR="00CD1990" w:rsidRPr="000215F8" w:rsidRDefault="00CD1990" w:rsidP="008451A6">
      <w:pPr>
        <w:pStyle w:val="ListBullet"/>
      </w:pPr>
      <w:r w:rsidRPr="000215F8">
        <w:t xml:space="preserve">all pilots employed or engaged by </w:t>
      </w:r>
      <w:r w:rsidRPr="000215F8">
        <w:rPr>
          <w:highlight w:val="green"/>
        </w:rPr>
        <w:t>&lt;XXXX&gt;</w:t>
      </w:r>
      <w:r w:rsidRPr="000215F8">
        <w:t xml:space="preserve"> regardless of their employment status</w:t>
      </w:r>
    </w:p>
    <w:p w14:paraId="14DE5A21" w14:textId="77777777" w:rsidR="00CD1990" w:rsidRPr="000215F8" w:rsidRDefault="00CD1990" w:rsidP="008451A6">
      <w:pPr>
        <w:pStyle w:val="ListBullet"/>
      </w:pPr>
      <w:r w:rsidRPr="000215F8">
        <w:t>all staff, (including management), whose work may cause (or impact on) the fatigue of pilots, e.g., with their involvement in pilot rostering, extensions, reporting and continual improvement.</w:t>
      </w:r>
    </w:p>
    <w:p w14:paraId="31345644" w14:textId="77777777" w:rsidR="00CD1990" w:rsidRPr="000215F8" w:rsidRDefault="00CD1990" w:rsidP="00CD1990">
      <w:pPr>
        <w:rPr>
          <w:rFonts w:cstheme="minorHAnsi"/>
        </w:rPr>
      </w:pPr>
      <w:r w:rsidRPr="000215F8">
        <w:rPr>
          <w:rFonts w:cstheme="minorHAnsi"/>
        </w:rPr>
        <w:t>This fatigue management policy and procedures section will be formally reviewed:</w:t>
      </w:r>
    </w:p>
    <w:p w14:paraId="3FDE43F9" w14:textId="77777777" w:rsidR="00CD1990" w:rsidRPr="000215F8" w:rsidRDefault="00CD1990" w:rsidP="008451A6">
      <w:pPr>
        <w:pStyle w:val="ListBullet"/>
      </w:pPr>
      <w:r w:rsidRPr="000215F8">
        <w:t>once a year on the anniversary of commencement of operations to this supplement</w:t>
      </w:r>
    </w:p>
    <w:p w14:paraId="4CE2760E" w14:textId="77777777" w:rsidR="00CD1990" w:rsidRPr="000215F8" w:rsidRDefault="00CD1990" w:rsidP="008451A6">
      <w:pPr>
        <w:pStyle w:val="ListBullet"/>
      </w:pPr>
      <w:r w:rsidRPr="000215F8">
        <w:t>upon identification of a fatigue related issue associated with this section including extensions</w:t>
      </w:r>
    </w:p>
    <w:p w14:paraId="26D7E5AF" w14:textId="77777777" w:rsidR="00CD1990" w:rsidRPr="000215F8" w:rsidRDefault="00CD1990" w:rsidP="008451A6">
      <w:pPr>
        <w:pStyle w:val="ListBullet"/>
      </w:pPr>
      <w:r w:rsidRPr="000215F8">
        <w:t>upon dissemination of relevant scientific advances improving fatigue management</w:t>
      </w:r>
    </w:p>
    <w:p w14:paraId="439321F2" w14:textId="77777777" w:rsidR="00CD1990" w:rsidRPr="000215F8" w:rsidRDefault="00CD1990" w:rsidP="008451A6">
      <w:pPr>
        <w:pStyle w:val="ListBullet"/>
      </w:pPr>
      <w:r w:rsidRPr="000215F8">
        <w:t>if operations change significantly enough to affect rostering, crewing, training or aircraft types</w:t>
      </w:r>
    </w:p>
    <w:p w14:paraId="7E8A23AB" w14:textId="77777777" w:rsidR="00CD1990" w:rsidRPr="000215F8" w:rsidRDefault="00CD1990" w:rsidP="008451A6">
      <w:pPr>
        <w:pStyle w:val="ListBullet"/>
      </w:pPr>
      <w:r w:rsidRPr="000215F8">
        <w:t>if there are any amendments to applicable legislation.</w:t>
      </w:r>
    </w:p>
    <w:p w14:paraId="14874066" w14:textId="77777777" w:rsidR="00CD1990" w:rsidRPr="000215F8" w:rsidRDefault="00CD1990" w:rsidP="00CD1990">
      <w:pPr>
        <w:pStyle w:val="Normalafterlist"/>
        <w:rPr>
          <w:rFonts w:asciiTheme="minorHAnsi" w:hAnsiTheme="minorHAnsi" w:cstheme="minorHAnsi"/>
          <w:sz w:val="20"/>
          <w:szCs w:val="20"/>
        </w:rPr>
      </w:pPr>
      <w:r w:rsidRPr="000215F8">
        <w:rPr>
          <w:rFonts w:asciiTheme="minorHAnsi" w:hAnsiTheme="minorHAnsi" w:cstheme="minorHAnsi"/>
          <w:sz w:val="20"/>
          <w:szCs w:val="20"/>
        </w:rPr>
        <w:t xml:space="preserve">The formal review will be conducted by the Chief Pilot </w:t>
      </w:r>
      <w:r w:rsidRPr="000215F8">
        <w:rPr>
          <w:rFonts w:asciiTheme="minorHAnsi" w:hAnsiTheme="minorHAnsi" w:cstheme="minorHAnsi"/>
          <w:sz w:val="20"/>
          <w:szCs w:val="20"/>
          <w:highlight w:val="green"/>
        </w:rPr>
        <w:t>(or delegated person)</w:t>
      </w:r>
      <w:r w:rsidRPr="000215F8">
        <w:rPr>
          <w:rFonts w:asciiTheme="minorHAnsi" w:hAnsiTheme="minorHAnsi" w:cstheme="minorHAnsi"/>
          <w:sz w:val="20"/>
          <w:szCs w:val="20"/>
        </w:rPr>
        <w:t xml:space="preserve"> and stored as a record associated with flight and duty times. The review is to ensure continual improvement of the system and its ongoing applicability to current operations. </w:t>
      </w:r>
    </w:p>
    <w:p w14:paraId="23BE447A" w14:textId="77777777" w:rsidR="00CD1990" w:rsidRDefault="00CD1990" w:rsidP="00CD1990">
      <w:pPr>
        <w:pStyle w:val="Heading2"/>
      </w:pPr>
      <w:bookmarkStart w:id="27" w:name="_Ref33008651"/>
      <w:bookmarkStart w:id="28" w:name="_Toc34660929"/>
      <w:bookmarkStart w:id="29" w:name="_Toc191547360"/>
      <w:bookmarkEnd w:id="26"/>
      <w:r>
        <w:t>Flight duty limitations and fatigue management</w:t>
      </w:r>
      <w:bookmarkEnd w:id="27"/>
      <w:bookmarkEnd w:id="28"/>
      <w:bookmarkEnd w:id="29"/>
    </w:p>
    <w:p w14:paraId="5555B15E" w14:textId="77777777" w:rsidR="00CD1990" w:rsidRPr="001D551B" w:rsidRDefault="00CD1990" w:rsidP="00CD1990">
      <w:r>
        <w:rPr>
          <w:highlight w:val="green"/>
        </w:rPr>
        <w:t>&lt;XXX</w:t>
      </w:r>
      <w:r w:rsidRPr="00BD322C">
        <w:rPr>
          <w:highlight w:val="green"/>
        </w:rPr>
        <w:t>X&gt;</w:t>
      </w:r>
      <w:r w:rsidRPr="00BD322C">
        <w:t xml:space="preserve"> complies with CAO 48.1 Instrument 2019, Appendix </w:t>
      </w:r>
      <w:r>
        <w:t>5 for Aerial Work Operations and flight training associated with aerial work</w:t>
      </w:r>
      <w:r w:rsidRPr="00BD322C">
        <w:t>.</w:t>
      </w:r>
    </w:p>
    <w:p w14:paraId="53825411" w14:textId="77777777" w:rsidR="00CD1990" w:rsidRDefault="00CD1990" w:rsidP="00CD1990">
      <w:pPr>
        <w:pStyle w:val="Heading3"/>
      </w:pPr>
      <w:bookmarkStart w:id="30" w:name="_Toc34660930"/>
      <w:bookmarkStart w:id="31" w:name="_Toc191547361"/>
      <w:r>
        <w:t>Responsibilities</w:t>
      </w:r>
      <w:bookmarkEnd w:id="30"/>
      <w:bookmarkEnd w:id="31"/>
    </w:p>
    <w:p w14:paraId="49DFDFC0" w14:textId="77777777" w:rsidR="00CD1990" w:rsidRPr="00B35317" w:rsidRDefault="00CD1990" w:rsidP="00CD1990">
      <w:pPr>
        <w:pStyle w:val="Heading4"/>
      </w:pPr>
      <w:r w:rsidRPr="001D551B">
        <w:rPr>
          <w:highlight w:val="green"/>
        </w:rPr>
        <w:t>&lt;XXXX&gt;</w:t>
      </w:r>
      <w:r w:rsidRPr="001D551B">
        <w:t xml:space="preserve"> Responsibilities</w:t>
      </w:r>
    </w:p>
    <w:p w14:paraId="2C979ED8" w14:textId="77777777" w:rsidR="00CD1990" w:rsidRPr="009D0583" w:rsidRDefault="00CD1990" w:rsidP="00CD1990">
      <w:r w:rsidRPr="009D0583">
        <w:t xml:space="preserve">The Chief Pilot </w:t>
      </w:r>
      <w:r w:rsidRPr="009D0583">
        <w:rPr>
          <w:highlight w:val="green"/>
        </w:rPr>
        <w:t>(or delegated person)</w:t>
      </w:r>
      <w:r w:rsidRPr="009D0583">
        <w:t xml:space="preserve"> has responsibility for implementing and managing the fatigue management system on behalf of </w:t>
      </w:r>
      <w:r w:rsidRPr="009D0583">
        <w:rPr>
          <w:highlight w:val="green"/>
        </w:rPr>
        <w:t>&lt;XXXX&gt;</w:t>
      </w:r>
      <w:r w:rsidRPr="009D0583">
        <w:t>. Responsibilities include:</w:t>
      </w:r>
    </w:p>
    <w:p w14:paraId="4FB592FE" w14:textId="77777777" w:rsidR="00CD1990" w:rsidRPr="009D0583" w:rsidRDefault="00CD1990" w:rsidP="00E177C6">
      <w:pPr>
        <w:pStyle w:val="ListBullet"/>
      </w:pPr>
      <w:r w:rsidRPr="009D0583">
        <w:t>maintaining a reporting system for fatigue occurrences</w:t>
      </w:r>
    </w:p>
    <w:p w14:paraId="03D501E7" w14:textId="77777777" w:rsidR="00CD1990" w:rsidRPr="00E376C8" w:rsidRDefault="00CD1990" w:rsidP="00E177C6">
      <w:pPr>
        <w:pStyle w:val="ListBullet"/>
      </w:pPr>
      <w:r w:rsidRPr="00E376C8">
        <w:lastRenderedPageBreak/>
        <w:t>ensuring roster limits are designed and promulgated in accordance with (iaw) the provisions of this manual</w:t>
      </w:r>
    </w:p>
    <w:p w14:paraId="1DB6B66A" w14:textId="77777777" w:rsidR="00CD1990" w:rsidRPr="00E376C8" w:rsidRDefault="00CD1990" w:rsidP="00E177C6">
      <w:pPr>
        <w:pStyle w:val="ListBullet"/>
      </w:pPr>
      <w:r w:rsidRPr="00E376C8">
        <w:t>designating and recording a home base for each pilot and ensuring that each pilot is advised of this designation</w:t>
      </w:r>
    </w:p>
    <w:p w14:paraId="0580BC87" w14:textId="77777777" w:rsidR="00CD1990" w:rsidRPr="00E376C8" w:rsidRDefault="00CD1990" w:rsidP="00E177C6">
      <w:pPr>
        <w:pStyle w:val="ListBullet"/>
      </w:pPr>
      <w:r w:rsidRPr="00E376C8">
        <w:t>ensure the roster is kept as up-to-date as possible and includes the most accurate account of expected operations for at least the following 7 days</w:t>
      </w:r>
    </w:p>
    <w:p w14:paraId="36CD4D7A" w14:textId="77777777" w:rsidR="00CD1990" w:rsidRPr="00E376C8" w:rsidRDefault="00CD1990" w:rsidP="00E177C6">
      <w:pPr>
        <w:pStyle w:val="ListBullet"/>
      </w:pPr>
      <w:r w:rsidRPr="00E376C8">
        <w:t>ensuring records of the following are made and stored for a minimum of 5 years:</w:t>
      </w:r>
    </w:p>
    <w:p w14:paraId="7D221144" w14:textId="77777777" w:rsidR="00CD1990" w:rsidRPr="00E376C8" w:rsidRDefault="00CD1990" w:rsidP="00E177C6">
      <w:pPr>
        <w:pStyle w:val="ListBullet2"/>
      </w:pPr>
      <w:r w:rsidRPr="00E376C8">
        <w:t>the roster – the roster will be backed up daily and considered a reasonable prediction of operations for the following 7 days</w:t>
      </w:r>
    </w:p>
    <w:p w14:paraId="1EFD56A4" w14:textId="77777777" w:rsidR="00CD1990" w:rsidRPr="00E376C8" w:rsidRDefault="00CD1990" w:rsidP="00E177C6">
      <w:pPr>
        <w:pStyle w:val="ListBullet2"/>
      </w:pPr>
      <w:r w:rsidRPr="00E376C8">
        <w:t>ensuring records are maintained of all actual flight duty periods, standby periods, duty periods, split-duty periods. Off-duty periods and actual flight times of each pilot when acting in the capacity of a crew member</w:t>
      </w:r>
    </w:p>
    <w:p w14:paraId="77F18BA5" w14:textId="77777777" w:rsidR="00CD1990" w:rsidRPr="00E376C8" w:rsidRDefault="00CD1990" w:rsidP="00E177C6">
      <w:pPr>
        <w:pStyle w:val="ListBullet2"/>
      </w:pPr>
      <w:r w:rsidRPr="00E376C8">
        <w:t>extensions and exceedances including details of the situation involved and why the extension was required for the purposes of continual improvement</w:t>
      </w:r>
    </w:p>
    <w:p w14:paraId="08873061" w14:textId="48EB6197" w:rsidR="00CD1990" w:rsidRPr="00E376C8" w:rsidRDefault="00CD1990" w:rsidP="00E177C6">
      <w:pPr>
        <w:pStyle w:val="ListBullet"/>
      </w:pPr>
      <w:r w:rsidRPr="00E376C8">
        <w:t xml:space="preserve">authorising extensions in unforeseen operational circumstances (iaw Section </w:t>
      </w:r>
      <w:r w:rsidRPr="00E376C8">
        <w:fldChar w:fldCharType="begin"/>
      </w:r>
      <w:r w:rsidRPr="00E376C8">
        <w:instrText xml:space="preserve"> REF _Ref33008044 \r \h </w:instrText>
      </w:r>
      <w:r w:rsidR="00E376C8">
        <w:instrText xml:space="preserve"> \* MERGEFORMAT </w:instrText>
      </w:r>
      <w:r w:rsidRPr="00E376C8">
        <w:fldChar w:fldCharType="separate"/>
      </w:r>
      <w:r w:rsidRPr="00E376C8">
        <w:t>1.3</w:t>
      </w:r>
      <w:r w:rsidRPr="00E376C8">
        <w:fldChar w:fldCharType="end"/>
      </w:r>
      <w:r w:rsidRPr="00E376C8">
        <w:t xml:space="preserve"> Conditions and processes for extensions to limitations)</w:t>
      </w:r>
    </w:p>
    <w:p w14:paraId="4557C165" w14:textId="77777777" w:rsidR="00CD1990" w:rsidRPr="00E376C8" w:rsidRDefault="00CD1990" w:rsidP="00E177C6">
      <w:pPr>
        <w:pStyle w:val="ListBullet"/>
      </w:pPr>
      <w:r w:rsidRPr="00E376C8">
        <w:t>maintain a register of suitable accommodation locations (hotels/motels etc.) applicable to the scope of company operations</w:t>
      </w:r>
    </w:p>
    <w:p w14:paraId="52A31675" w14:textId="11BA7B37" w:rsidR="00CD1990" w:rsidRPr="00E376C8" w:rsidRDefault="00CD1990" w:rsidP="00E177C6">
      <w:pPr>
        <w:pStyle w:val="ListBullet"/>
      </w:pPr>
      <w:r w:rsidRPr="00E376C8">
        <w:t xml:space="preserve">ensuring pilots are contacted only in accordance with the communication protocol (refer Section </w:t>
      </w:r>
      <w:r w:rsidRPr="00E376C8">
        <w:fldChar w:fldCharType="begin"/>
      </w:r>
      <w:r w:rsidRPr="00E376C8">
        <w:instrText xml:space="preserve"> REF _Ref33008068 \r \h </w:instrText>
      </w:r>
      <w:r w:rsidR="00E376C8">
        <w:instrText xml:space="preserve"> \* MERGEFORMAT </w:instrText>
      </w:r>
      <w:r w:rsidRPr="00E376C8">
        <w:fldChar w:fldCharType="separate"/>
      </w:r>
      <w:r w:rsidRPr="00E376C8">
        <w:t>1.2.1.4</w:t>
      </w:r>
      <w:r w:rsidRPr="00E376C8">
        <w:fldChar w:fldCharType="end"/>
      </w:r>
      <w:r w:rsidRPr="00E376C8">
        <w:t xml:space="preserve"> Communication protocol)</w:t>
      </w:r>
    </w:p>
    <w:p w14:paraId="55A16D61" w14:textId="6AF8B754" w:rsidR="00CD1990" w:rsidRPr="00E376C8" w:rsidRDefault="00CD1990" w:rsidP="00E177C6">
      <w:pPr>
        <w:pStyle w:val="ListBullet"/>
      </w:pPr>
      <w:r w:rsidRPr="00E376C8">
        <w:t xml:space="preserve">ensuring all pilots and relevant staff (including rostering staff) are trained in accordance with Section </w:t>
      </w:r>
      <w:r w:rsidRPr="00E376C8">
        <w:fldChar w:fldCharType="begin"/>
      </w:r>
      <w:r w:rsidRPr="00E376C8">
        <w:instrText xml:space="preserve"> REF _Ref33008080 \r \h </w:instrText>
      </w:r>
      <w:r w:rsidR="00E376C8">
        <w:instrText xml:space="preserve"> \* MERGEFORMAT </w:instrText>
      </w:r>
      <w:r w:rsidRPr="00E376C8">
        <w:fldChar w:fldCharType="separate"/>
      </w:r>
      <w:r w:rsidRPr="00E376C8">
        <w:t>1.2.15</w:t>
      </w:r>
      <w:r w:rsidRPr="00E376C8">
        <w:fldChar w:fldCharType="end"/>
      </w:r>
      <w:r w:rsidRPr="00E376C8">
        <w:t xml:space="preserve"> Training</w:t>
      </w:r>
    </w:p>
    <w:p w14:paraId="2CEE0B24" w14:textId="77777777" w:rsidR="00CD1990" w:rsidRPr="00E376C8" w:rsidRDefault="00CD1990" w:rsidP="00E177C6">
      <w:pPr>
        <w:pStyle w:val="ListBullet"/>
      </w:pPr>
      <w:r w:rsidRPr="00E376C8">
        <w:t>ensuring all pilots are aware of the fatigue management system, its limits and procedures and their responsibilities</w:t>
      </w:r>
    </w:p>
    <w:p w14:paraId="432E22F1" w14:textId="563550D1" w:rsidR="00CD1990" w:rsidRPr="00E376C8" w:rsidRDefault="00CD1990" w:rsidP="00E177C6">
      <w:pPr>
        <w:pStyle w:val="ListBullet"/>
      </w:pPr>
      <w:r w:rsidRPr="00E376C8">
        <w:t>conducting Fatigue Hazard Identification in accordance with Section</w:t>
      </w:r>
      <w:r w:rsidRPr="00E376C8">
        <w:fldChar w:fldCharType="begin"/>
      </w:r>
      <w:r w:rsidRPr="00E376C8">
        <w:instrText xml:space="preserve"> REF _Ref33008109 \r \h </w:instrText>
      </w:r>
      <w:r w:rsidR="00E376C8">
        <w:instrText xml:space="preserve"> \* MERGEFORMAT </w:instrText>
      </w:r>
      <w:r w:rsidRPr="00E376C8">
        <w:fldChar w:fldCharType="separate"/>
      </w:r>
      <w:r w:rsidRPr="00E376C8">
        <w:t>1.2.16</w:t>
      </w:r>
      <w:r w:rsidRPr="00E376C8">
        <w:fldChar w:fldCharType="end"/>
      </w:r>
      <w:r w:rsidRPr="00E376C8">
        <w:t xml:space="preserve"> Fatigue hazard identification</w:t>
      </w:r>
    </w:p>
    <w:p w14:paraId="5BFF6099" w14:textId="566A3791" w:rsidR="00CD1990" w:rsidRPr="00E376C8" w:rsidRDefault="00CD1990" w:rsidP="00E177C6">
      <w:pPr>
        <w:pStyle w:val="ListBullet"/>
      </w:pPr>
      <w:r w:rsidRPr="00E376C8">
        <w:t xml:space="preserve">conduct an annual formal review and other reviews as required by the Fatigue Management Policies and Procedures (iaw Section </w:t>
      </w:r>
      <w:r w:rsidRPr="00E376C8">
        <w:fldChar w:fldCharType="begin"/>
      </w:r>
      <w:r w:rsidRPr="00E376C8">
        <w:instrText xml:space="preserve"> REF _Ref33008121 \r \h </w:instrText>
      </w:r>
      <w:r w:rsidR="00E376C8">
        <w:instrText xml:space="preserve"> \* MERGEFORMAT </w:instrText>
      </w:r>
      <w:r w:rsidRPr="00E376C8">
        <w:fldChar w:fldCharType="separate"/>
      </w:r>
      <w:r w:rsidRPr="00E376C8">
        <w:t>1.1</w:t>
      </w:r>
      <w:r w:rsidRPr="00E376C8">
        <w:fldChar w:fldCharType="end"/>
      </w:r>
      <w:r w:rsidRPr="00E376C8">
        <w:t xml:space="preserve"> Fatigue management policy).</w:t>
      </w:r>
    </w:p>
    <w:p w14:paraId="1599E52D" w14:textId="77777777" w:rsidR="007C32AA" w:rsidRPr="001823F2" w:rsidRDefault="007C32AA" w:rsidP="001823F2">
      <w:pPr>
        <w:ind w:left="1134" w:hanging="1134"/>
        <w:rPr>
          <w:b/>
          <w:bCs/>
          <w:color w:val="AC2C0C"/>
        </w:rPr>
      </w:pPr>
      <w:r w:rsidRPr="001823F2">
        <w:rPr>
          <w:b/>
          <w:bCs/>
          <w:color w:val="AC2C0C"/>
        </w:rPr>
        <w:t>Notes:</w:t>
      </w:r>
    </w:p>
    <w:p w14:paraId="4BF9BD33" w14:textId="77777777" w:rsidR="007C32AA" w:rsidRPr="00E177C6" w:rsidRDefault="007C32AA" w:rsidP="001823F2">
      <w:pPr>
        <w:ind w:left="1134" w:hanging="567"/>
        <w:rPr>
          <w:color w:val="AC2C0C"/>
        </w:rPr>
      </w:pPr>
      <w:r w:rsidRPr="00E177C6">
        <w:rPr>
          <w:color w:val="AC2C0C"/>
        </w:rPr>
        <w:t>1.</w:t>
      </w:r>
      <w:r w:rsidRPr="00E177C6">
        <w:rPr>
          <w:color w:val="AC2C0C"/>
        </w:rPr>
        <w:tab/>
        <w:t>If these responsibilities are delegated to another staff member the details should be documented in this section.</w:t>
      </w:r>
    </w:p>
    <w:p w14:paraId="46DC1CCD" w14:textId="77777777" w:rsidR="007C32AA" w:rsidRPr="00E177C6" w:rsidRDefault="007C32AA" w:rsidP="001823F2">
      <w:pPr>
        <w:ind w:left="1134" w:hanging="567"/>
        <w:rPr>
          <w:color w:val="AC2C0C"/>
        </w:rPr>
      </w:pPr>
      <w:r w:rsidRPr="00E177C6">
        <w:rPr>
          <w:color w:val="AC2C0C"/>
        </w:rPr>
        <w:t>2.</w:t>
      </w:r>
      <w:r w:rsidRPr="00E177C6">
        <w:rPr>
          <w:color w:val="AC2C0C"/>
        </w:rPr>
        <w:tab/>
        <w:t>This section should be specifically referenced in the general section on Chief Pilot responsibilities (and delegate if nominated).</w:t>
      </w:r>
    </w:p>
    <w:p w14:paraId="0D3A1036" w14:textId="3F6BF051" w:rsidR="009E198A" w:rsidRDefault="007C32AA" w:rsidP="007C32AA">
      <w:pPr>
        <w:pStyle w:val="Heading4"/>
      </w:pPr>
      <w:r>
        <w:t>Pilot responsibilities</w:t>
      </w:r>
    </w:p>
    <w:p w14:paraId="2171F5B3" w14:textId="77777777" w:rsidR="0012444C" w:rsidRPr="0054772F" w:rsidRDefault="0012444C" w:rsidP="0012444C">
      <w:bookmarkStart w:id="32" w:name="_Hlk17464322"/>
      <w:r w:rsidRPr="002E584A">
        <w:rPr>
          <w:highlight w:val="green"/>
        </w:rPr>
        <w:t>&lt;XXXX&gt;</w:t>
      </w:r>
      <w:r w:rsidRPr="0054772F">
        <w:t xml:space="preserve"> recognise that many factors are outside the control of the individual and unforeseen circumstances will arise from time to time that will affect the individual’s ability to manage their sleep opportunities and level of fatigue. However, pilots have a legal responsibility to appropriately manage fatigue factors (and fitness for duty generally) that it is reasonable to consider are within their control and thereby prepare adequately for each flight duty period. Pilots also have a responsibility to notify the </w:t>
      </w:r>
      <w:r w:rsidRPr="00746C78">
        <w:rPr>
          <w:highlight w:val="green"/>
        </w:rPr>
        <w:t>&lt;XXXX&gt;</w:t>
      </w:r>
      <w:r w:rsidRPr="0054772F">
        <w:t xml:space="preserve"> if they believe they are not or unlikely to be fit for a flight.</w:t>
      </w:r>
    </w:p>
    <w:p w14:paraId="2BEBA8EC" w14:textId="77777777" w:rsidR="0012444C" w:rsidRPr="0054772F" w:rsidRDefault="0012444C" w:rsidP="0012444C">
      <w:r w:rsidRPr="00746C78">
        <w:rPr>
          <w:highlight w:val="green"/>
        </w:rPr>
        <w:t>&lt;XXXX&gt;</w:t>
      </w:r>
      <w:r w:rsidRPr="0054772F">
        <w:t xml:space="preserve"> </w:t>
      </w:r>
      <w:r>
        <w:t>e</w:t>
      </w:r>
      <w:r w:rsidRPr="0054772F">
        <w:t>xpect the following from its pilot in respect of fatigue management. All pilots must:</w:t>
      </w:r>
    </w:p>
    <w:p w14:paraId="0ABC37DC" w14:textId="77777777" w:rsidR="0012444C" w:rsidRPr="0012444C" w:rsidRDefault="0012444C" w:rsidP="005873D7">
      <w:pPr>
        <w:pStyle w:val="ListBullet"/>
      </w:pPr>
      <w:r w:rsidRPr="0012444C">
        <w:t>participate in the Company provided training and work towards a detailed understanding of the underlying causes, effects, mitigation strategies applicable to both fatigue and alertness management</w:t>
      </w:r>
    </w:p>
    <w:p w14:paraId="71B7A964" w14:textId="77777777" w:rsidR="0012444C" w:rsidRPr="0012444C" w:rsidRDefault="0012444C" w:rsidP="005873D7">
      <w:pPr>
        <w:pStyle w:val="ListBullet"/>
      </w:pPr>
      <w:r w:rsidRPr="0012444C">
        <w:t>take advantage of sleep and rest opportunities provided to achieve required restorative sleep or rest, in order to be sufficiently alert for subsequent flight duties</w:t>
      </w:r>
    </w:p>
    <w:p w14:paraId="2DEA638E" w14:textId="693203E3" w:rsidR="0012444C" w:rsidRPr="0012444C" w:rsidRDefault="0012444C" w:rsidP="005873D7">
      <w:pPr>
        <w:pStyle w:val="ListBullet"/>
      </w:pPr>
      <w:r w:rsidRPr="0012444C">
        <w:t xml:space="preserve">monitor their fatigue state and advise the Chief Pilot (or delegated person) via the communications protocol (refer Section </w:t>
      </w:r>
      <w:r w:rsidRPr="0012444C">
        <w:fldChar w:fldCharType="begin"/>
      </w:r>
      <w:r w:rsidRPr="0012444C">
        <w:instrText xml:space="preserve"> REF _Ref33008068 \r \h  \* MERGEFORMAT </w:instrText>
      </w:r>
      <w:r w:rsidRPr="0012444C">
        <w:fldChar w:fldCharType="separate"/>
      </w:r>
      <w:r w:rsidRPr="0012444C">
        <w:t>1.2.1.4</w:t>
      </w:r>
      <w:r w:rsidRPr="0012444C">
        <w:fldChar w:fldCharType="end"/>
      </w:r>
      <w:r w:rsidRPr="0012444C">
        <w:t xml:space="preserve"> Communication protocol) as soon as possible once they believe that they might not be available or could have an unacceptable fatigue risk level</w:t>
      </w:r>
    </w:p>
    <w:p w14:paraId="13FA0CBD" w14:textId="77777777" w:rsidR="0012444C" w:rsidRPr="0012444C" w:rsidRDefault="0012444C" w:rsidP="005873D7">
      <w:pPr>
        <w:pStyle w:val="ListBullet"/>
      </w:pPr>
      <w:r w:rsidRPr="0012444C">
        <w:lastRenderedPageBreak/>
        <w:t>complete a fatigue occurrence report (Form OR) when they believe that fatigue has led to an unacceptable reduction in safety margins or would have led to an unacceptable reduction in safety margins had some additional mitigating action not been taken</w:t>
      </w:r>
    </w:p>
    <w:p w14:paraId="7AC77371" w14:textId="7386312C" w:rsidR="0012444C" w:rsidRPr="0012444C" w:rsidRDefault="0012444C" w:rsidP="005873D7">
      <w:pPr>
        <w:pStyle w:val="ListBullet"/>
      </w:pPr>
      <w:r w:rsidRPr="0012444C">
        <w:t xml:space="preserve">accurately record actual flight and duty times (refer Section </w:t>
      </w:r>
      <w:r w:rsidRPr="0012444C">
        <w:fldChar w:fldCharType="begin"/>
      </w:r>
      <w:r w:rsidRPr="0012444C">
        <w:instrText xml:space="preserve"> REF _Ref33008149 \r \h  \* MERGEFORMAT </w:instrText>
      </w:r>
      <w:r w:rsidRPr="0012444C">
        <w:fldChar w:fldCharType="separate"/>
      </w:r>
      <w:r w:rsidRPr="0012444C">
        <w:t>1.2.11</w:t>
      </w:r>
      <w:r w:rsidRPr="0012444C">
        <w:fldChar w:fldCharType="end"/>
      </w:r>
      <w:r w:rsidRPr="0012444C">
        <w:t xml:space="preserve"> Recording flight &amp; duty times)</w:t>
      </w:r>
    </w:p>
    <w:p w14:paraId="50A4AC83" w14:textId="77777777" w:rsidR="0012444C" w:rsidRPr="0012444C" w:rsidRDefault="0012444C" w:rsidP="005873D7">
      <w:pPr>
        <w:pStyle w:val="ListBullet"/>
      </w:pPr>
      <w:r w:rsidRPr="0012444C">
        <w:t>notify the Chief Pilot (or delegated person) via the communications protocol as soon as it becomes apparent that flight and duty time limits might be exceeded (e.g. due to unforeseen operational circumstances)</w:t>
      </w:r>
    </w:p>
    <w:p w14:paraId="587AFE2C" w14:textId="77777777" w:rsidR="0012444C" w:rsidRPr="0012444C" w:rsidRDefault="0012444C" w:rsidP="005873D7">
      <w:pPr>
        <w:pStyle w:val="ListBullet"/>
      </w:pPr>
      <w:r w:rsidRPr="0012444C">
        <w:t>if working on a contract basis, provide details of previous FDPs, ODPs and cumulated flight and duty time so that rosters can be built that do not exceed any limits</w:t>
      </w:r>
    </w:p>
    <w:p w14:paraId="0175BCFF" w14:textId="77777777" w:rsidR="0012444C" w:rsidRPr="0012444C" w:rsidRDefault="0012444C" w:rsidP="005873D7">
      <w:pPr>
        <w:pStyle w:val="ListBullet"/>
      </w:pPr>
      <w:r w:rsidRPr="0012444C">
        <w:t>if they become aware of any errors in rosters, or the possibility of exceeding cumulative limits bring these to the attention of the Chief Pilot (or delegated person)</w:t>
      </w:r>
    </w:p>
    <w:p w14:paraId="1CE04267" w14:textId="77777777" w:rsidR="0012444C" w:rsidRPr="0012444C" w:rsidRDefault="0012444C" w:rsidP="005873D7">
      <w:pPr>
        <w:pStyle w:val="ListBullet"/>
      </w:pPr>
      <w:r w:rsidRPr="0012444C">
        <w:t>be aware of obligations relating to extensions and reassignments, including when to refuse, consideration of alertness and authorisation requirements</w:t>
      </w:r>
    </w:p>
    <w:p w14:paraId="626032FF" w14:textId="77777777" w:rsidR="0012444C" w:rsidRPr="0012444C" w:rsidRDefault="0012444C" w:rsidP="005873D7">
      <w:pPr>
        <w:pStyle w:val="ListBullet"/>
      </w:pPr>
      <w:r w:rsidRPr="0012444C">
        <w:t>notify the Chief Pilot (or delegated person), of their personal situation or any changes to their situation, if they believe that, because of its nature, duration, effects or for any other reason, it might impact on their ability to meet the operator’s fatigue risk management policies or their obligations. This could include factors such as: a new baby, being a caregiver, secondary employment, travelling a long distance to report for duty. Once notified this will be noted as a continuing state of affairs for the pilot and does not require repetition reporting (unless circumstances change).</w:t>
      </w:r>
    </w:p>
    <w:bookmarkEnd w:id="32"/>
    <w:p w14:paraId="66FCD5B5" w14:textId="7FB53A22" w:rsidR="00AF2A4E" w:rsidRDefault="00F023F5" w:rsidP="00F023F5">
      <w:pPr>
        <w:pStyle w:val="Heading4"/>
      </w:pPr>
      <w:r>
        <w:t>Alertness consideration table (Form ACTab)</w:t>
      </w:r>
    </w:p>
    <w:p w14:paraId="32F8D1E2" w14:textId="77777777" w:rsidR="00A0482B" w:rsidRDefault="00A0482B" w:rsidP="00A0482B">
      <w:r w:rsidRPr="009C1BE4">
        <w:t>It is recommended that the alertness consideration table Form ACTab be used to assist a pilot in assessing their alertness before a</w:t>
      </w:r>
      <w:r>
        <w:t>n</w:t>
      </w:r>
      <w:r w:rsidRPr="009C1BE4">
        <w:t xml:space="preserve"> FDP or extension. This table is for assistance to increase the awareness of the Pilot and operator to the individual’s current fatigue status. If the pilot feels they are too fatigued to commence or continue in a</w:t>
      </w:r>
      <w:r>
        <w:t>n</w:t>
      </w:r>
      <w:r w:rsidRPr="009C1BE4">
        <w:t xml:space="preserve"> FDP or to undertake an extension, then they should report fatigued and discontinue the FDP. Similarly, while </w:t>
      </w:r>
      <w:r w:rsidRPr="001E7FE0">
        <w:rPr>
          <w:highlight w:val="green"/>
        </w:rPr>
        <w:t>&lt;XXXX&gt;</w:t>
      </w:r>
      <w:r w:rsidRPr="009C1BE4">
        <w:t xml:space="preserve"> may use the Form ACTab to assist in discussing the pilot’s level of fatigue, the form, similar to any predictive fatigue tool, should not be used as a means to apply any pressure pilots to continue a</w:t>
      </w:r>
      <w:r>
        <w:t>n</w:t>
      </w:r>
      <w:r w:rsidRPr="009C1BE4">
        <w:t xml:space="preserve"> FDP or undertake an extension</w:t>
      </w:r>
      <w:r>
        <w:t>.</w:t>
      </w:r>
    </w:p>
    <w:p w14:paraId="0E9890B7" w14:textId="77777777" w:rsidR="00A0482B" w:rsidRPr="00DD194D" w:rsidRDefault="00A0482B" w:rsidP="00A0482B">
      <w:r w:rsidRPr="00DD194D">
        <w:t>Alternatives to</w:t>
      </w:r>
      <w:r>
        <w:t xml:space="preserve"> Form ACTab</w:t>
      </w:r>
      <w:r w:rsidRPr="00DD194D">
        <w:t xml:space="preserve"> (Appendix B) may be found on the iOS App Store or the Google</w:t>
      </w:r>
      <w:r>
        <w:t xml:space="preserve"> </w:t>
      </w:r>
      <w:r w:rsidRPr="00DD194D">
        <w:t>Play Store. For example: Fatigue SAFE, Fatigue App. These applications could be used as a starting point in the assessment of an individual's fatigue level.</w:t>
      </w:r>
    </w:p>
    <w:p w14:paraId="78E849BE" w14:textId="575A3E28" w:rsidR="00F023F5" w:rsidRDefault="00A0482B" w:rsidP="00A0482B">
      <w:pPr>
        <w:pStyle w:val="Heading4"/>
      </w:pPr>
      <w:r>
        <w:t>Communication protocol</w:t>
      </w:r>
    </w:p>
    <w:p w14:paraId="080580B0" w14:textId="77777777" w:rsidR="00311DAF" w:rsidRPr="009B22F8" w:rsidRDefault="00311DAF" w:rsidP="00311DAF">
      <w:pPr>
        <w:rPr>
          <w:highlight w:val="green"/>
        </w:rPr>
      </w:pPr>
      <w:r w:rsidRPr="002C293F">
        <w:t xml:space="preserve">All communications between </w:t>
      </w:r>
      <w:r w:rsidRPr="009B22F8">
        <w:rPr>
          <w:highlight w:val="green"/>
        </w:rPr>
        <w:t>&lt;XXXX&gt;</w:t>
      </w:r>
      <w:r w:rsidRPr="009B22F8">
        <w:t xml:space="preserve"> and a pilot during an ODP or that could impact on the pilot’s sleep prior to an FDP must be in accordance with the following communication protocol:</w:t>
      </w:r>
    </w:p>
    <w:p w14:paraId="56269489" w14:textId="77777777" w:rsidR="00311DAF" w:rsidRPr="005873D7" w:rsidRDefault="00311DAF" w:rsidP="005873D7">
      <w:pPr>
        <w:pStyle w:val="unHeading5"/>
        <w:rPr>
          <w:rStyle w:val="italics"/>
          <w:b w:val="0"/>
          <w:bCs/>
          <w:i w:val="0"/>
          <w:iCs/>
        </w:rPr>
      </w:pPr>
      <w:r w:rsidRPr="005873D7">
        <w:rPr>
          <w:rStyle w:val="italics"/>
          <w:bCs/>
          <w:i w:val="0"/>
          <w:iCs/>
        </w:rPr>
        <w:t>On Standby</w:t>
      </w:r>
    </w:p>
    <w:p w14:paraId="211D393E" w14:textId="77777777" w:rsidR="00311DAF" w:rsidRPr="009B22F8" w:rsidRDefault="00311DAF" w:rsidP="00311DAF">
      <w:r>
        <w:t>A pilot</w:t>
      </w:r>
      <w:r w:rsidRPr="009B22F8">
        <w:t xml:space="preserve"> will only be contacted during standby to call the pilot out of standby for a non-flying duty or to commence a FDP. Any other communication initiated by </w:t>
      </w:r>
      <w:r w:rsidRPr="009B22F8">
        <w:rPr>
          <w:highlight w:val="green"/>
        </w:rPr>
        <w:t>&lt;XXXX&gt;</w:t>
      </w:r>
      <w:r w:rsidRPr="009B22F8">
        <w:t xml:space="preserve"> will be treated as a period of duty and a minimum of 30 minutes subtracted from the maximum FDP until 8 hours after the communication ended.</w:t>
      </w:r>
    </w:p>
    <w:p w14:paraId="7929C175" w14:textId="77777777" w:rsidR="00311DAF" w:rsidRPr="009B22F8" w:rsidRDefault="00311DAF" w:rsidP="00311DAF">
      <w:r>
        <w:t>A pilot</w:t>
      </w:r>
      <w:r w:rsidRPr="009B22F8">
        <w:t xml:space="preserve"> on standby must have their registered mobile phone on and loud enough to ensure they are woken should a callout be required.</w:t>
      </w:r>
    </w:p>
    <w:p w14:paraId="51EF9FB6" w14:textId="77777777" w:rsidR="00311DAF" w:rsidRPr="005873D7" w:rsidRDefault="00311DAF" w:rsidP="005873D7">
      <w:pPr>
        <w:pStyle w:val="unHeading5"/>
        <w:rPr>
          <w:rStyle w:val="italics"/>
          <w:b w:val="0"/>
          <w:bCs/>
          <w:i w:val="0"/>
        </w:rPr>
      </w:pPr>
      <w:r w:rsidRPr="005873D7">
        <w:rPr>
          <w:rStyle w:val="italics"/>
          <w:bCs/>
          <w:i w:val="0"/>
        </w:rPr>
        <w:t>During an Off-Duty Period</w:t>
      </w:r>
    </w:p>
    <w:p w14:paraId="70CEECD8" w14:textId="77777777" w:rsidR="00311DAF" w:rsidRPr="009B22F8" w:rsidRDefault="00311DAF" w:rsidP="00311DAF">
      <w:r>
        <w:t>A pilot</w:t>
      </w:r>
      <w:r w:rsidRPr="009B22F8">
        <w:t xml:space="preserve"> will only be contacted during the 10 hours prior to an FDP if there is to be a delay in FDP commencement time and then preferably by SMS. A voice message may be left if the message is deemed too complex for SMS</w:t>
      </w:r>
      <w:r>
        <w:t>:</w:t>
      </w:r>
    </w:p>
    <w:p w14:paraId="4D61119B" w14:textId="77777777" w:rsidR="00311DAF" w:rsidRPr="00311DAF" w:rsidRDefault="00311DAF" w:rsidP="005873D7">
      <w:pPr>
        <w:pStyle w:val="ListBullet"/>
      </w:pPr>
      <w:r w:rsidRPr="00311DAF">
        <w:t>the pilot should ensure that their registered mobile is on silent/do not disturb settings during sleep periods to, as best as possible, ensure uninterrupted restorative sleep</w:t>
      </w:r>
    </w:p>
    <w:p w14:paraId="1FED39F5" w14:textId="77777777" w:rsidR="00311DAF" w:rsidRPr="00311DAF" w:rsidRDefault="00311DAF" w:rsidP="005873D7">
      <w:pPr>
        <w:pStyle w:val="ListBullet"/>
      </w:pPr>
      <w:r w:rsidRPr="00311DAF">
        <w:t>the pilot must check their SMS messages and reply to any SMS or voice message notifying the pilot of a delay, before leaving the location of the prior sleep opportunity</w:t>
      </w:r>
    </w:p>
    <w:p w14:paraId="6AD52CE4" w14:textId="77777777" w:rsidR="00311DAF" w:rsidRPr="00311DAF" w:rsidRDefault="00311DAF" w:rsidP="005873D7">
      <w:pPr>
        <w:pStyle w:val="ListBullet"/>
      </w:pPr>
      <w:r w:rsidRPr="00311DAF">
        <w:lastRenderedPageBreak/>
        <w:t>an SMS sent and shown as delivered or leaving a voice message is deemed to be notification however the pilot shall still reply to the SMS before leaving the location of the prior sleep opportunity to confirm they understand the message</w:t>
      </w:r>
    </w:p>
    <w:p w14:paraId="0F280C36" w14:textId="77777777" w:rsidR="00311DAF" w:rsidRDefault="00311DAF" w:rsidP="005873D7">
      <w:pPr>
        <w:pStyle w:val="ListBullet"/>
      </w:pPr>
      <w:r w:rsidRPr="00311DAF">
        <w:t>the timing and content of SMS messages (and phone calls) regarding delays will be logged in the rostering system.</w:t>
      </w:r>
    </w:p>
    <w:p w14:paraId="7ED1F371" w14:textId="058EB749" w:rsidR="00155C01" w:rsidRPr="005873D7" w:rsidRDefault="00155C01" w:rsidP="005873D7">
      <w:pPr>
        <w:ind w:left="1134" w:hanging="1134"/>
        <w:rPr>
          <w:color w:val="AC2C0C"/>
        </w:rPr>
      </w:pPr>
      <w:r w:rsidRPr="005873D7">
        <w:rPr>
          <w:b/>
          <w:bCs/>
          <w:color w:val="AC2C0C"/>
        </w:rPr>
        <w:t>Note:</w:t>
      </w:r>
      <w:r w:rsidRPr="005873D7">
        <w:rPr>
          <w:color w:val="AC2C0C"/>
        </w:rPr>
        <w:tab/>
        <w:t>While a formal delayed reporting procedure is not required by Appendix 5 contacting a pilot prior to a</w:t>
      </w:r>
      <w:r w:rsidR="005873D7" w:rsidRPr="005873D7">
        <w:rPr>
          <w:color w:val="AC2C0C"/>
        </w:rPr>
        <w:t>n</w:t>
      </w:r>
      <w:r w:rsidRPr="005873D7">
        <w:rPr>
          <w:color w:val="AC2C0C"/>
        </w:rPr>
        <w:t xml:space="preserve"> FDP can represent a fatigue hazard and so managing communications such as notification of a delay by the procedure above may assist in managing this risk to safety. The communication method described above, including the use of SMS, is only one method of managing contact; any effective method that did not interrupt sleep would be acceptable.</w:t>
      </w:r>
    </w:p>
    <w:p w14:paraId="329AE9EB" w14:textId="77777777" w:rsidR="003E5645" w:rsidRPr="009B22F8" w:rsidRDefault="003E5645" w:rsidP="003E5645">
      <w:r w:rsidRPr="00280820">
        <w:t xml:space="preserve">All </w:t>
      </w:r>
      <w:r w:rsidRPr="009B22F8">
        <w:t xml:space="preserve">required or urgent communications between a pilot and </w:t>
      </w:r>
      <w:r w:rsidRPr="009B22F8">
        <w:rPr>
          <w:highlight w:val="green"/>
        </w:rPr>
        <w:t>&lt;XXXX&gt;</w:t>
      </w:r>
      <w:r w:rsidRPr="009B22F8">
        <w:t xml:space="preserve"> during an ODP or FDP will be in accordance with the following communication protocol:</w:t>
      </w:r>
    </w:p>
    <w:p w14:paraId="7C0C9F94" w14:textId="77777777" w:rsidR="003E5645" w:rsidRPr="003E5645" w:rsidRDefault="003E5645" w:rsidP="005873D7">
      <w:pPr>
        <w:pStyle w:val="ListBullet"/>
      </w:pPr>
      <w:r w:rsidRPr="003E5645">
        <w:t xml:space="preserve">in the first instance the pilot will contact the Chief Pilot </w:t>
      </w:r>
      <w:r w:rsidRPr="003E5645">
        <w:rPr>
          <w:highlight w:val="green"/>
        </w:rPr>
        <w:t>(or delegated person)</w:t>
      </w:r>
      <w:r w:rsidRPr="003E5645">
        <w:t xml:space="preserve"> as soon as practicable on the duty phone number</w:t>
      </w:r>
    </w:p>
    <w:p w14:paraId="0B52EE59" w14:textId="77777777" w:rsidR="003E5645" w:rsidRPr="003E5645" w:rsidRDefault="003E5645" w:rsidP="005873D7">
      <w:pPr>
        <w:pStyle w:val="ListBullet"/>
      </w:pPr>
      <w:r w:rsidRPr="003E5645">
        <w:t>if no answer is received, the pilot will leave a detailed voice message including their name and aircraft registration (if appropriate) and send an SMS message notifying that a voice message has been left</w:t>
      </w:r>
    </w:p>
    <w:p w14:paraId="078E904C" w14:textId="77777777" w:rsidR="003E5645" w:rsidRPr="003E5645" w:rsidRDefault="003E5645" w:rsidP="005873D7">
      <w:pPr>
        <w:pStyle w:val="ListBullet"/>
      </w:pPr>
      <w:r w:rsidRPr="003E5645">
        <w:t>if the message relates to an extension request, the pilot must ensure they receive a response approving the extension prior to extending.</w:t>
      </w:r>
    </w:p>
    <w:p w14:paraId="03425D6C" w14:textId="77777777" w:rsidR="003E5645" w:rsidRPr="003E5645" w:rsidRDefault="003E5645" w:rsidP="003E5645">
      <w:pPr>
        <w:pStyle w:val="Normalafterlist"/>
        <w:rPr>
          <w:rFonts w:asciiTheme="minorHAnsi" w:hAnsiTheme="minorHAnsi" w:cstheme="minorHAnsi"/>
          <w:sz w:val="20"/>
          <w:szCs w:val="20"/>
        </w:rPr>
      </w:pPr>
      <w:r w:rsidRPr="003E5645">
        <w:rPr>
          <w:rFonts w:asciiTheme="minorHAnsi" w:hAnsiTheme="minorHAnsi" w:cstheme="minorHAnsi"/>
          <w:sz w:val="20"/>
          <w:szCs w:val="20"/>
        </w:rPr>
        <w:t xml:space="preserve">All required or urgent communications between the Chief Pilot </w:t>
      </w:r>
      <w:r w:rsidRPr="003E5645">
        <w:rPr>
          <w:rFonts w:asciiTheme="minorHAnsi" w:hAnsiTheme="minorHAnsi" w:cstheme="minorHAnsi"/>
          <w:sz w:val="20"/>
          <w:szCs w:val="20"/>
          <w:highlight w:val="green"/>
        </w:rPr>
        <w:t>(or delegated person)</w:t>
      </w:r>
      <w:r w:rsidRPr="003E5645">
        <w:rPr>
          <w:rFonts w:asciiTheme="minorHAnsi" w:hAnsiTheme="minorHAnsi" w:cstheme="minorHAnsi"/>
          <w:sz w:val="20"/>
          <w:szCs w:val="20"/>
        </w:rPr>
        <w:t xml:space="preserve"> and a pilot during an FDP will be in accordance with the following communication protocol:</w:t>
      </w:r>
    </w:p>
    <w:p w14:paraId="2406B959" w14:textId="77777777" w:rsidR="003E5645" w:rsidRPr="003E5645" w:rsidRDefault="003E5645" w:rsidP="005873D7">
      <w:pPr>
        <w:pStyle w:val="ListBullet"/>
      </w:pPr>
      <w:r w:rsidRPr="003E5645">
        <w:t xml:space="preserve">in the first instance the Chief Pilot </w:t>
      </w:r>
      <w:r w:rsidRPr="003E5645">
        <w:rPr>
          <w:highlight w:val="green"/>
        </w:rPr>
        <w:t>(or delegated person)</w:t>
      </w:r>
      <w:r w:rsidRPr="003E5645">
        <w:t xml:space="preserve"> will contact the pilot on their registered mobile phone number supplied by the pilot</w:t>
      </w:r>
    </w:p>
    <w:p w14:paraId="31015F41" w14:textId="77777777" w:rsidR="003E5645" w:rsidRPr="003E5645" w:rsidRDefault="003E5645" w:rsidP="005873D7">
      <w:pPr>
        <w:pStyle w:val="ListBullet"/>
      </w:pPr>
      <w:r w:rsidRPr="003E5645">
        <w:t xml:space="preserve">if no answer is received, the Chief Pilot </w:t>
      </w:r>
      <w:r w:rsidRPr="003E5645">
        <w:rPr>
          <w:highlight w:val="green"/>
        </w:rPr>
        <w:t>(or delegated person)</w:t>
      </w:r>
      <w:r w:rsidRPr="003E5645">
        <w:t xml:space="preserve"> will leave a detailed voice message and send an SMS message notifying that a voice message has been left</w:t>
      </w:r>
    </w:p>
    <w:p w14:paraId="1CB01BE1" w14:textId="77777777" w:rsidR="003E5645" w:rsidRPr="003E5645" w:rsidRDefault="003E5645" w:rsidP="005873D7">
      <w:pPr>
        <w:pStyle w:val="ListBullet"/>
      </w:pPr>
      <w:r w:rsidRPr="003E5645">
        <w:t xml:space="preserve">if the message relates to an extension request, the Chief Pilot </w:t>
      </w:r>
      <w:r w:rsidRPr="003E5645">
        <w:rPr>
          <w:highlight w:val="green"/>
        </w:rPr>
        <w:t>(or delegated person)</w:t>
      </w:r>
      <w:r w:rsidRPr="003E5645">
        <w:t xml:space="preserve"> will gather sufficient information about the nature of the extension and the level of fatigue of the pilot to ensure they can adequately assess whether safety will be impacted before approving the extension.</w:t>
      </w:r>
    </w:p>
    <w:p w14:paraId="2B2A435B" w14:textId="77777777" w:rsidR="003E5645" w:rsidRDefault="003E5645" w:rsidP="003E5645">
      <w:pPr>
        <w:pStyle w:val="Heading3"/>
      </w:pPr>
      <w:bookmarkStart w:id="33" w:name="_Toc34660931"/>
      <w:bookmarkStart w:id="34" w:name="_Toc191547362"/>
      <w:r>
        <w:t>Prior sleep opportunity</w:t>
      </w:r>
      <w:bookmarkEnd w:id="33"/>
      <w:bookmarkEnd w:id="34"/>
    </w:p>
    <w:p w14:paraId="0F66D1E1" w14:textId="5D13EE97" w:rsidR="003E5645" w:rsidRPr="009B22F8" w:rsidRDefault="003E5645" w:rsidP="003E5645">
      <w:r w:rsidRPr="009B22F8">
        <w:t>When rostered for an FDP or period of standby the pilot will have at least 8 consecutive hours sleep opportunity in the preceding 10 hours before the planned commencement of their duty. The sleep opportunity provided before a</w:t>
      </w:r>
      <w:r w:rsidR="005873D7">
        <w:t>n</w:t>
      </w:r>
      <w:r w:rsidRPr="009B22F8">
        <w:t xml:space="preserve"> FDP will not include the 1 hour immediately before the planned commencement of an FDP</w:t>
      </w:r>
      <w:r>
        <w:t xml:space="preserve">. </w:t>
      </w:r>
    </w:p>
    <w:p w14:paraId="768E53B7" w14:textId="77777777" w:rsidR="003E5645" w:rsidRDefault="003E5645" w:rsidP="003E5645">
      <w:r w:rsidRPr="009B22F8">
        <w:t xml:space="preserve">If the communications cannot be avoided, any communication initiated by </w:t>
      </w:r>
      <w:r w:rsidRPr="009B22F8">
        <w:rPr>
          <w:highlight w:val="green"/>
        </w:rPr>
        <w:t>&lt;XXXX&gt;</w:t>
      </w:r>
      <w:r w:rsidRPr="009B22F8">
        <w:t xml:space="preserve"> before the commencement time of the FDP will be treated as a period of duty and a minimum of 30 minutes subtracted from the maximum FDP until 8 hours after the communication ended.</w:t>
      </w:r>
    </w:p>
    <w:p w14:paraId="25E32EC4" w14:textId="77777777" w:rsidR="00B618DE" w:rsidRPr="005873D7" w:rsidRDefault="00B618DE" w:rsidP="005873D7">
      <w:pPr>
        <w:ind w:left="1134" w:hanging="1134"/>
        <w:rPr>
          <w:color w:val="AC2C0C"/>
        </w:rPr>
      </w:pPr>
      <w:r w:rsidRPr="005873D7">
        <w:rPr>
          <w:b/>
          <w:bCs/>
          <w:color w:val="AC2C0C"/>
        </w:rPr>
        <w:t>Note:</w:t>
      </w:r>
      <w:r w:rsidRPr="005873D7">
        <w:rPr>
          <w:color w:val="AC2C0C"/>
        </w:rPr>
        <w:tab/>
        <w:t>While there is no specific requirement for prior sleep opportunity in Appendix 5 – Aerial Work, operators are strongly encouraged to publish limits and a procedure such as this to ensure staff are aware of, and protect the period before a pilot’s FDP (or standby) from interruptions.</w:t>
      </w:r>
    </w:p>
    <w:p w14:paraId="7EA8415D" w14:textId="4F518ADD" w:rsidR="003E5645" w:rsidRDefault="00281915" w:rsidP="005873D7">
      <w:pPr>
        <w:pStyle w:val="unHeading5"/>
      </w:pPr>
      <w:r>
        <w:t>Non-flying duties prior to an FDP</w:t>
      </w:r>
    </w:p>
    <w:p w14:paraId="2D202C34" w14:textId="77777777" w:rsidR="00333A7A" w:rsidRPr="009B22F8" w:rsidRDefault="00333A7A" w:rsidP="00333A7A">
      <w:r w:rsidRPr="009B22F8">
        <w:t>If a pilot is required to perform non-flying duties within the 8 hours immediately before commencing an FDP (rostered or otherwise), the maximum FDP must be reduced by the amount of time spent doing those non-flying duties. If the period of non-flying duty was less than 30 minutes, then 30 minutes will be subtracted from the maximum allowable FDP.</w:t>
      </w:r>
    </w:p>
    <w:p w14:paraId="464C8B60" w14:textId="77777777" w:rsidR="00333A7A" w:rsidRDefault="00333A7A" w:rsidP="00333A7A">
      <w:pPr>
        <w:pStyle w:val="Heading3"/>
      </w:pPr>
      <w:bookmarkStart w:id="35" w:name="_Ref33008935"/>
      <w:bookmarkStart w:id="36" w:name="_Ref33009032"/>
      <w:bookmarkStart w:id="37" w:name="_Toc34660932"/>
      <w:bookmarkStart w:id="38" w:name="_Toc191547363"/>
      <w:r>
        <w:t>Duty time, FDP flight time and cumulative limits</w:t>
      </w:r>
      <w:bookmarkEnd w:id="35"/>
      <w:bookmarkEnd w:id="36"/>
      <w:bookmarkEnd w:id="37"/>
      <w:bookmarkEnd w:id="38"/>
    </w:p>
    <w:p w14:paraId="018BBC78" w14:textId="77777777" w:rsidR="00333A7A" w:rsidRDefault="00333A7A" w:rsidP="00333A7A">
      <w:r>
        <w:t xml:space="preserve">For </w:t>
      </w:r>
      <w:r w:rsidRPr="006D7A78">
        <w:rPr>
          <w:highlight w:val="green"/>
        </w:rPr>
        <w:t>&lt;XXXX&gt;</w:t>
      </w:r>
      <w:r w:rsidRPr="006D7A78">
        <w:t xml:space="preserve"> a</w:t>
      </w:r>
      <w:r>
        <w:t>n</w:t>
      </w:r>
      <w:r w:rsidRPr="006D7A78">
        <w:t xml:space="preserve"> FDP is a period of time which starts when a pilot is required by </w:t>
      </w:r>
      <w:r w:rsidRPr="006D7A78">
        <w:rPr>
          <w:highlight w:val="green"/>
        </w:rPr>
        <w:t>&lt;XXXX&gt;</w:t>
      </w:r>
      <w:r w:rsidRPr="006D7A78">
        <w:t xml:space="preserve"> to report for a duty period in which one or more flights as a pilot are undertaken and ends not less than 15 minutes after the end of the pilot’s final flight.</w:t>
      </w:r>
    </w:p>
    <w:p w14:paraId="68C9EBDB" w14:textId="77777777" w:rsidR="00333A7A" w:rsidRPr="005873D7" w:rsidRDefault="00333A7A" w:rsidP="005873D7">
      <w:pPr>
        <w:ind w:left="1134" w:hanging="1134"/>
        <w:rPr>
          <w:color w:val="AC2C0C"/>
        </w:rPr>
      </w:pPr>
      <w:r w:rsidRPr="005873D7">
        <w:rPr>
          <w:b/>
          <w:bCs/>
          <w:color w:val="AC2C0C"/>
        </w:rPr>
        <w:lastRenderedPageBreak/>
        <w:t>Note:</w:t>
      </w:r>
      <w:r w:rsidRPr="005873D7">
        <w:rPr>
          <w:color w:val="AC2C0C"/>
        </w:rPr>
        <w:tab/>
        <w:t xml:space="preserve">The minimum time according to CAO 48.1 Instrument 2019 that the FDP can end after the final flight is 15 minutes after shutdown however the operator should choose a time that reflects their operations and that typically enables the pilot to complete all safety critical actions such as post flight inspections and necessary paperwork associated with the flight. </w:t>
      </w:r>
    </w:p>
    <w:p w14:paraId="6CDE809D" w14:textId="77777777" w:rsidR="0075251B" w:rsidRDefault="0075251B" w:rsidP="0075251B">
      <w:r>
        <w:t xml:space="preserve">Any period of </w:t>
      </w:r>
      <w:r w:rsidRPr="009B22F8">
        <w:t>non-flying duty that precedes a flight such as a period of simulator flying, management duties, administrative tasks, maintenance tasks etc., will be subtracted from the maximum FDP until that period of duty is no longer within 8 hours of the commencement of an FDP. If the pilot is required to commute to the place where the duty is required and then return, both the duty and any commute time will be subtracted from the maximum FDP while that period is within 8 hours of the commencement of a subsequent FDP.</w:t>
      </w:r>
    </w:p>
    <w:p w14:paraId="0E416684" w14:textId="01905213" w:rsidR="00197757" w:rsidRDefault="00197757" w:rsidP="00197757">
      <w:pPr>
        <w:pStyle w:val="Caption"/>
        <w:keepNext/>
      </w:pPr>
      <w:r>
        <w:t xml:space="preserve">Table </w:t>
      </w:r>
      <w:r>
        <w:fldChar w:fldCharType="begin"/>
      </w:r>
      <w:r>
        <w:instrText xml:space="preserve"> SEQ Table \* ARABIC </w:instrText>
      </w:r>
      <w:r>
        <w:fldChar w:fldCharType="separate"/>
      </w:r>
      <w:r w:rsidR="00FF4699">
        <w:rPr>
          <w:noProof/>
        </w:rPr>
        <w:t>5</w:t>
      </w:r>
      <w:r>
        <w:fldChar w:fldCharType="end"/>
      </w:r>
      <w:r>
        <w:t xml:space="preserve"> </w:t>
      </w:r>
      <w:r w:rsidRPr="00E474ED">
        <w:t>Maximum FDP (in hours) for an FCM according to local time at the start of the FDP</w:t>
      </w:r>
    </w:p>
    <w:tbl>
      <w:tblPr>
        <w:tblStyle w:val="SD-MOStable"/>
        <w:tblW w:w="9634" w:type="dxa"/>
        <w:tblLook w:val="0620" w:firstRow="1" w:lastRow="0" w:firstColumn="0" w:lastColumn="0" w:noHBand="1" w:noVBand="1"/>
      </w:tblPr>
      <w:tblGrid>
        <w:gridCol w:w="1838"/>
        <w:gridCol w:w="7796"/>
      </w:tblGrid>
      <w:tr w:rsidR="002A766C" w:rsidRPr="00962D25" w14:paraId="290DC057" w14:textId="77777777" w:rsidTr="000C1DD8">
        <w:trPr>
          <w:cnfStyle w:val="100000000000" w:firstRow="1" w:lastRow="0" w:firstColumn="0" w:lastColumn="0" w:oddVBand="0" w:evenVBand="0" w:oddHBand="0" w:evenHBand="0" w:firstRowFirstColumn="0" w:firstRowLastColumn="0" w:lastRowFirstColumn="0" w:lastRowLastColumn="0"/>
        </w:trPr>
        <w:tc>
          <w:tcPr>
            <w:tcW w:w="1838" w:type="dxa"/>
          </w:tcPr>
          <w:p w14:paraId="1AF4E6D4" w14:textId="77777777" w:rsidR="002A766C" w:rsidRPr="00962D25" w:rsidRDefault="002A766C" w:rsidP="000C1DD8">
            <w:r>
              <w:t>Local time at start of FDP</w:t>
            </w:r>
          </w:p>
        </w:tc>
        <w:tc>
          <w:tcPr>
            <w:tcW w:w="7796" w:type="dxa"/>
          </w:tcPr>
          <w:p w14:paraId="404819AC" w14:textId="77777777" w:rsidR="002A766C" w:rsidRPr="00962D25" w:rsidRDefault="002A766C" w:rsidP="000C1DD8">
            <w:r>
              <w:t xml:space="preserve"> Maximum FDP (hours) </w:t>
            </w:r>
          </w:p>
        </w:tc>
      </w:tr>
    </w:tbl>
    <w:p w14:paraId="5D4311A1" w14:textId="77777777" w:rsidR="005873D7" w:rsidRPr="00197757" w:rsidRDefault="005873D7" w:rsidP="00197757">
      <w:pPr>
        <w:spacing w:before="0" w:after="0"/>
        <w:rPr>
          <w:sz w:val="4"/>
          <w:szCs w:val="4"/>
        </w:rPr>
      </w:pPr>
    </w:p>
    <w:tbl>
      <w:tblPr>
        <w:tblStyle w:val="SD-MOStable"/>
        <w:tblW w:w="0" w:type="auto"/>
        <w:tblLook w:val="0620" w:firstRow="1" w:lastRow="0" w:firstColumn="0" w:lastColumn="0" w:noHBand="1" w:noVBand="1"/>
      </w:tblPr>
      <w:tblGrid>
        <w:gridCol w:w="1838"/>
        <w:gridCol w:w="2976"/>
        <w:gridCol w:w="2407"/>
        <w:gridCol w:w="2407"/>
      </w:tblGrid>
      <w:tr w:rsidR="00197757" w:rsidRPr="00962D25" w14:paraId="1DF3CFB3" w14:textId="77777777" w:rsidTr="000C1DD8">
        <w:trPr>
          <w:cnfStyle w:val="100000000000" w:firstRow="1" w:lastRow="0" w:firstColumn="0" w:lastColumn="0" w:oddVBand="0" w:evenVBand="0" w:oddHBand="0" w:evenHBand="0" w:firstRowFirstColumn="0" w:firstRowLastColumn="0" w:lastRowFirstColumn="0" w:lastRowLastColumn="0"/>
        </w:trPr>
        <w:tc>
          <w:tcPr>
            <w:tcW w:w="1838" w:type="dxa"/>
            <w:tcBorders>
              <w:bottom w:val="single" w:sz="4" w:space="0" w:color="0080A2"/>
              <w:right w:val="single" w:sz="4" w:space="0" w:color="0080A2"/>
            </w:tcBorders>
          </w:tcPr>
          <w:p w14:paraId="284A8290" w14:textId="77777777" w:rsidR="00197757" w:rsidRPr="00962D25" w:rsidRDefault="00197757" w:rsidP="000C1DD8"/>
        </w:tc>
        <w:tc>
          <w:tcPr>
            <w:tcW w:w="2976" w:type="dxa"/>
            <w:tcBorders>
              <w:left w:val="single" w:sz="4" w:space="0" w:color="0080A2"/>
              <w:bottom w:val="nil"/>
              <w:right w:val="single" w:sz="4" w:space="0" w:color="0080A2"/>
            </w:tcBorders>
            <w:shd w:val="clear" w:color="auto" w:fill="FFFFFF" w:themeFill="background1"/>
          </w:tcPr>
          <w:p w14:paraId="4D7F85E9" w14:textId="77777777" w:rsidR="00197757" w:rsidRPr="00692C51" w:rsidRDefault="00197757" w:rsidP="000C1DD8">
            <w:pPr>
              <w:rPr>
                <w:color w:val="auto"/>
              </w:rPr>
            </w:pPr>
            <w:r w:rsidRPr="00692C51">
              <w:rPr>
                <w:color w:val="auto"/>
              </w:rPr>
              <w:t>Single-pilot operation</w:t>
            </w:r>
          </w:p>
        </w:tc>
        <w:tc>
          <w:tcPr>
            <w:tcW w:w="2407" w:type="dxa"/>
            <w:tcBorders>
              <w:left w:val="single" w:sz="4" w:space="0" w:color="0080A2"/>
              <w:bottom w:val="single" w:sz="4" w:space="0" w:color="0080A2"/>
              <w:right w:val="single" w:sz="4" w:space="0" w:color="0080A2"/>
            </w:tcBorders>
            <w:shd w:val="clear" w:color="auto" w:fill="FFFFFF" w:themeFill="background1"/>
          </w:tcPr>
          <w:p w14:paraId="30410CF1" w14:textId="77777777" w:rsidR="00197757" w:rsidRPr="00692C51" w:rsidRDefault="00197757" w:rsidP="000C1DD8">
            <w:pPr>
              <w:rPr>
                <w:color w:val="auto"/>
              </w:rPr>
            </w:pPr>
            <w:r w:rsidRPr="00692C51">
              <w:rPr>
                <w:color w:val="auto"/>
              </w:rPr>
              <w:t>Multi-pilot operation</w:t>
            </w:r>
          </w:p>
        </w:tc>
        <w:tc>
          <w:tcPr>
            <w:tcW w:w="2407" w:type="dxa"/>
            <w:tcBorders>
              <w:left w:val="single" w:sz="4" w:space="0" w:color="0080A2"/>
              <w:bottom w:val="single" w:sz="4" w:space="0" w:color="0080A2"/>
            </w:tcBorders>
            <w:shd w:val="clear" w:color="auto" w:fill="FFFFFF" w:themeFill="background1"/>
          </w:tcPr>
          <w:p w14:paraId="4A9A5676" w14:textId="77777777" w:rsidR="00197757" w:rsidRPr="00692C51" w:rsidRDefault="00197757" w:rsidP="000C1DD8">
            <w:pPr>
              <w:rPr>
                <w:color w:val="auto"/>
              </w:rPr>
            </w:pPr>
          </w:p>
        </w:tc>
      </w:tr>
      <w:tr w:rsidR="00197757" w:rsidRPr="00962D25" w14:paraId="11ED3359" w14:textId="77777777" w:rsidTr="000C1DD8">
        <w:tc>
          <w:tcPr>
            <w:tcW w:w="1838" w:type="dxa"/>
            <w:tcBorders>
              <w:top w:val="single" w:sz="4" w:space="0" w:color="0080A2"/>
              <w:left w:val="single" w:sz="4" w:space="0" w:color="0080A2"/>
              <w:bottom w:val="single" w:sz="4" w:space="0" w:color="0080A2"/>
              <w:right w:val="single" w:sz="4" w:space="0" w:color="0080A2" w:themeColor="accent2"/>
            </w:tcBorders>
            <w:shd w:val="clear" w:color="auto" w:fill="0080A2" w:themeFill="accent2"/>
          </w:tcPr>
          <w:p w14:paraId="2D73CFE8" w14:textId="77777777" w:rsidR="00197757" w:rsidRPr="00962D25" w:rsidRDefault="00197757" w:rsidP="000C1DD8"/>
        </w:tc>
        <w:tc>
          <w:tcPr>
            <w:tcW w:w="2976" w:type="dxa"/>
            <w:tcBorders>
              <w:top w:val="nil"/>
              <w:left w:val="single" w:sz="4" w:space="0" w:color="0080A2" w:themeColor="accent2"/>
              <w:bottom w:val="single" w:sz="4" w:space="0" w:color="0080A2" w:themeColor="accent2"/>
              <w:right w:val="single" w:sz="4" w:space="0" w:color="0080A2" w:themeColor="accent2"/>
            </w:tcBorders>
            <w:shd w:val="clear" w:color="auto" w:fill="F2F2F2" w:themeFill="background1" w:themeFillShade="F2"/>
          </w:tcPr>
          <w:p w14:paraId="4EFBD4DE" w14:textId="77777777" w:rsidR="00197757" w:rsidRPr="00D8070A" w:rsidRDefault="00197757" w:rsidP="000C1DD8">
            <w:pPr>
              <w:rPr>
                <w:color w:val="auto"/>
              </w:rPr>
            </w:pPr>
          </w:p>
        </w:tc>
        <w:tc>
          <w:tcPr>
            <w:tcW w:w="2407" w:type="dxa"/>
            <w:tcBorders>
              <w:top w:val="single" w:sz="4" w:space="0" w:color="0080A2"/>
              <w:left w:val="single" w:sz="4" w:space="0" w:color="0080A2" w:themeColor="accent2"/>
              <w:bottom w:val="single" w:sz="4" w:space="0" w:color="0080A2" w:themeColor="accent2"/>
              <w:right w:val="single" w:sz="4" w:space="0" w:color="0080A2" w:themeColor="accent2"/>
            </w:tcBorders>
            <w:shd w:val="clear" w:color="auto" w:fill="F2F2F2" w:themeFill="background1" w:themeFillShade="F2"/>
          </w:tcPr>
          <w:p w14:paraId="2E221D78" w14:textId="77777777" w:rsidR="00197757" w:rsidRPr="00872C88" w:rsidRDefault="00197757" w:rsidP="000C1DD8">
            <w:pPr>
              <w:rPr>
                <w:b/>
                <w:bCs/>
                <w:color w:val="auto"/>
              </w:rPr>
            </w:pPr>
            <w:r w:rsidRPr="00872C88">
              <w:rPr>
                <w:b/>
                <w:bCs/>
                <w:color w:val="auto"/>
              </w:rPr>
              <w:t xml:space="preserve"> For 1 or 2 sectors</w:t>
            </w:r>
          </w:p>
        </w:tc>
        <w:tc>
          <w:tcPr>
            <w:tcW w:w="2407" w:type="dxa"/>
            <w:tcBorders>
              <w:top w:val="single" w:sz="4" w:space="0" w:color="0080A2"/>
              <w:left w:val="single" w:sz="4" w:space="0" w:color="0080A2" w:themeColor="accent2"/>
              <w:bottom w:val="single" w:sz="4" w:space="0" w:color="0080A2" w:themeColor="accent2"/>
              <w:right w:val="single" w:sz="4" w:space="0" w:color="0080A2" w:themeColor="accent2"/>
            </w:tcBorders>
            <w:shd w:val="clear" w:color="auto" w:fill="F2F2F2" w:themeFill="background1" w:themeFillShade="F2"/>
          </w:tcPr>
          <w:p w14:paraId="6DD14FBF" w14:textId="77777777" w:rsidR="00197757" w:rsidRPr="00872C88" w:rsidRDefault="00197757" w:rsidP="000C1DD8">
            <w:pPr>
              <w:rPr>
                <w:b/>
                <w:bCs/>
                <w:color w:val="auto"/>
              </w:rPr>
            </w:pPr>
            <w:r w:rsidRPr="00872C88">
              <w:rPr>
                <w:b/>
                <w:bCs/>
                <w:color w:val="auto"/>
              </w:rPr>
              <w:t>For 3 or more sectors</w:t>
            </w:r>
          </w:p>
        </w:tc>
      </w:tr>
      <w:tr w:rsidR="00197757" w:rsidRPr="00962D25" w14:paraId="5709018C" w14:textId="77777777" w:rsidTr="000C1DD8">
        <w:tc>
          <w:tcPr>
            <w:tcW w:w="1838" w:type="dxa"/>
            <w:tcBorders>
              <w:top w:val="single" w:sz="4" w:space="0" w:color="0080A2"/>
            </w:tcBorders>
          </w:tcPr>
          <w:p w14:paraId="53D7929B" w14:textId="77777777" w:rsidR="00197757" w:rsidRPr="000969B1" w:rsidRDefault="00197757" w:rsidP="000C1DD8">
            <w:pPr>
              <w:pStyle w:val="TableHeader"/>
              <w:spacing w:before="0" w:after="0"/>
              <w:rPr>
                <w:sz w:val="20"/>
                <w:szCs w:val="20"/>
              </w:rPr>
            </w:pPr>
            <w:r w:rsidRPr="000969B1">
              <w:rPr>
                <w:sz w:val="20"/>
                <w:szCs w:val="20"/>
              </w:rPr>
              <w:t>0500 – 0559</w:t>
            </w:r>
          </w:p>
        </w:tc>
        <w:tc>
          <w:tcPr>
            <w:tcW w:w="2976" w:type="dxa"/>
            <w:tcBorders>
              <w:top w:val="single" w:sz="4" w:space="0" w:color="0080A2" w:themeColor="accent2"/>
            </w:tcBorders>
            <w:shd w:val="clear" w:color="auto" w:fill="46F828"/>
          </w:tcPr>
          <w:p w14:paraId="102023C5" w14:textId="77777777" w:rsidR="00197757" w:rsidRPr="00962D25" w:rsidRDefault="00197757" w:rsidP="000C1DD8"/>
        </w:tc>
        <w:tc>
          <w:tcPr>
            <w:tcW w:w="2407" w:type="dxa"/>
            <w:tcBorders>
              <w:top w:val="single" w:sz="4" w:space="0" w:color="0080A2" w:themeColor="accent2"/>
            </w:tcBorders>
            <w:shd w:val="clear" w:color="auto" w:fill="46F828"/>
          </w:tcPr>
          <w:p w14:paraId="3C08FFC7" w14:textId="77777777" w:rsidR="00197757" w:rsidRPr="00962D25" w:rsidRDefault="00197757" w:rsidP="000C1DD8"/>
        </w:tc>
        <w:tc>
          <w:tcPr>
            <w:tcW w:w="2407" w:type="dxa"/>
            <w:tcBorders>
              <w:top w:val="single" w:sz="4" w:space="0" w:color="0080A2" w:themeColor="accent2"/>
            </w:tcBorders>
            <w:shd w:val="clear" w:color="auto" w:fill="46F828"/>
          </w:tcPr>
          <w:p w14:paraId="40494C83" w14:textId="77777777" w:rsidR="00197757" w:rsidRPr="00962D25" w:rsidRDefault="00197757" w:rsidP="000C1DD8"/>
        </w:tc>
      </w:tr>
      <w:tr w:rsidR="00197757" w:rsidRPr="00264006" w14:paraId="641B1D28" w14:textId="77777777" w:rsidTr="000C1DD8">
        <w:tc>
          <w:tcPr>
            <w:tcW w:w="1838" w:type="dxa"/>
          </w:tcPr>
          <w:p w14:paraId="0F8D4E66" w14:textId="77777777" w:rsidR="00197757" w:rsidRPr="000969B1" w:rsidRDefault="00197757" w:rsidP="000C1DD8">
            <w:pPr>
              <w:pStyle w:val="TableHeader"/>
              <w:spacing w:before="0" w:after="0"/>
              <w:rPr>
                <w:sz w:val="20"/>
                <w:szCs w:val="20"/>
              </w:rPr>
            </w:pPr>
            <w:r w:rsidRPr="000969B1">
              <w:rPr>
                <w:sz w:val="20"/>
                <w:szCs w:val="20"/>
              </w:rPr>
              <w:t>0600 – 0659</w:t>
            </w:r>
          </w:p>
        </w:tc>
        <w:tc>
          <w:tcPr>
            <w:tcW w:w="2976" w:type="dxa"/>
            <w:shd w:val="clear" w:color="auto" w:fill="46F828"/>
          </w:tcPr>
          <w:p w14:paraId="3B05602B" w14:textId="77777777" w:rsidR="00197757" w:rsidRPr="00D45D03" w:rsidRDefault="00197757" w:rsidP="000C1DD8">
            <w:pPr>
              <w:pStyle w:val="Tabletext"/>
              <w:rPr>
                <w:color w:val="auto"/>
              </w:rPr>
            </w:pPr>
          </w:p>
        </w:tc>
        <w:tc>
          <w:tcPr>
            <w:tcW w:w="2407" w:type="dxa"/>
            <w:shd w:val="clear" w:color="auto" w:fill="46F828"/>
          </w:tcPr>
          <w:p w14:paraId="5847258A" w14:textId="77777777" w:rsidR="00197757" w:rsidRPr="00D45D03" w:rsidRDefault="00197757" w:rsidP="000C1DD8">
            <w:pPr>
              <w:pStyle w:val="Tabletext"/>
              <w:rPr>
                <w:color w:val="auto"/>
              </w:rPr>
            </w:pPr>
          </w:p>
        </w:tc>
        <w:tc>
          <w:tcPr>
            <w:tcW w:w="2407" w:type="dxa"/>
            <w:shd w:val="clear" w:color="auto" w:fill="46F828"/>
          </w:tcPr>
          <w:p w14:paraId="3C7809C2" w14:textId="77777777" w:rsidR="00197757" w:rsidRPr="00D45D03" w:rsidRDefault="00197757" w:rsidP="000C1DD8">
            <w:pPr>
              <w:pStyle w:val="Tabletext"/>
              <w:rPr>
                <w:color w:val="auto"/>
              </w:rPr>
            </w:pPr>
          </w:p>
        </w:tc>
      </w:tr>
      <w:tr w:rsidR="00197757" w:rsidRPr="00264006" w14:paraId="0559E228" w14:textId="77777777" w:rsidTr="000C1DD8">
        <w:tc>
          <w:tcPr>
            <w:tcW w:w="1838" w:type="dxa"/>
          </w:tcPr>
          <w:p w14:paraId="7F3A84E2" w14:textId="77777777" w:rsidR="00197757" w:rsidRPr="000969B1" w:rsidRDefault="00197757" w:rsidP="000C1DD8">
            <w:pPr>
              <w:pStyle w:val="TableHeader"/>
              <w:spacing w:before="0" w:after="0"/>
              <w:rPr>
                <w:sz w:val="20"/>
                <w:szCs w:val="20"/>
              </w:rPr>
            </w:pPr>
            <w:r w:rsidRPr="000969B1">
              <w:rPr>
                <w:sz w:val="20"/>
                <w:szCs w:val="20"/>
              </w:rPr>
              <w:t>0700 – 1159</w:t>
            </w:r>
          </w:p>
        </w:tc>
        <w:tc>
          <w:tcPr>
            <w:tcW w:w="2976" w:type="dxa"/>
            <w:shd w:val="clear" w:color="auto" w:fill="46F828"/>
          </w:tcPr>
          <w:p w14:paraId="0308CDE3" w14:textId="77777777" w:rsidR="00197757" w:rsidRPr="00D45D03" w:rsidRDefault="00197757" w:rsidP="000C1DD8">
            <w:pPr>
              <w:pStyle w:val="Tabletext"/>
              <w:rPr>
                <w:color w:val="auto"/>
              </w:rPr>
            </w:pPr>
          </w:p>
        </w:tc>
        <w:tc>
          <w:tcPr>
            <w:tcW w:w="2407" w:type="dxa"/>
            <w:shd w:val="clear" w:color="auto" w:fill="46F828"/>
          </w:tcPr>
          <w:p w14:paraId="03CF33A4" w14:textId="77777777" w:rsidR="00197757" w:rsidRPr="00D45D03" w:rsidRDefault="00197757" w:rsidP="000C1DD8">
            <w:pPr>
              <w:pStyle w:val="Tabletext"/>
              <w:rPr>
                <w:color w:val="auto"/>
              </w:rPr>
            </w:pPr>
          </w:p>
        </w:tc>
        <w:tc>
          <w:tcPr>
            <w:tcW w:w="2407" w:type="dxa"/>
            <w:shd w:val="clear" w:color="auto" w:fill="46F828"/>
          </w:tcPr>
          <w:p w14:paraId="3EFCDA92" w14:textId="77777777" w:rsidR="00197757" w:rsidRPr="00D45D03" w:rsidRDefault="00197757" w:rsidP="000C1DD8">
            <w:pPr>
              <w:pStyle w:val="Tabletext"/>
              <w:rPr>
                <w:color w:val="auto"/>
              </w:rPr>
            </w:pPr>
          </w:p>
        </w:tc>
      </w:tr>
      <w:tr w:rsidR="00197757" w:rsidRPr="00264006" w14:paraId="40D7048F" w14:textId="77777777" w:rsidTr="000C1DD8">
        <w:tc>
          <w:tcPr>
            <w:tcW w:w="1838" w:type="dxa"/>
          </w:tcPr>
          <w:p w14:paraId="6445DBE4" w14:textId="77777777" w:rsidR="00197757" w:rsidRPr="000969B1" w:rsidRDefault="00197757" w:rsidP="000C1DD8">
            <w:pPr>
              <w:pStyle w:val="TableHeader"/>
              <w:spacing w:before="0" w:after="0"/>
              <w:rPr>
                <w:sz w:val="20"/>
                <w:szCs w:val="20"/>
              </w:rPr>
            </w:pPr>
            <w:r w:rsidRPr="000969B1">
              <w:rPr>
                <w:sz w:val="20"/>
                <w:szCs w:val="20"/>
              </w:rPr>
              <w:t>1200 – 1459</w:t>
            </w:r>
          </w:p>
        </w:tc>
        <w:tc>
          <w:tcPr>
            <w:tcW w:w="2976" w:type="dxa"/>
            <w:tcBorders>
              <w:bottom w:val="single" w:sz="4" w:space="0" w:color="0080A2"/>
            </w:tcBorders>
            <w:shd w:val="clear" w:color="auto" w:fill="46F828"/>
          </w:tcPr>
          <w:p w14:paraId="67119EFB" w14:textId="77777777" w:rsidR="00197757" w:rsidRPr="00D45D03" w:rsidRDefault="00197757" w:rsidP="000C1DD8">
            <w:pPr>
              <w:pStyle w:val="Sampleaviationtext"/>
              <w:rPr>
                <w:i w:val="0"/>
                <w:iCs w:val="0"/>
                <w:color w:val="auto"/>
              </w:rPr>
            </w:pPr>
          </w:p>
        </w:tc>
        <w:tc>
          <w:tcPr>
            <w:tcW w:w="2407" w:type="dxa"/>
            <w:tcBorders>
              <w:bottom w:val="single" w:sz="4" w:space="0" w:color="0080A2"/>
            </w:tcBorders>
            <w:shd w:val="clear" w:color="auto" w:fill="46F828"/>
          </w:tcPr>
          <w:p w14:paraId="2A0CE544" w14:textId="77777777" w:rsidR="00197757" w:rsidRPr="00D45D03" w:rsidRDefault="00197757" w:rsidP="000C1DD8">
            <w:pPr>
              <w:pStyle w:val="Sampleaviationtext"/>
              <w:rPr>
                <w:i w:val="0"/>
                <w:iCs w:val="0"/>
                <w:color w:val="auto"/>
              </w:rPr>
            </w:pPr>
          </w:p>
        </w:tc>
        <w:tc>
          <w:tcPr>
            <w:tcW w:w="2407" w:type="dxa"/>
            <w:tcBorders>
              <w:bottom w:val="single" w:sz="4" w:space="0" w:color="0080A2"/>
            </w:tcBorders>
            <w:shd w:val="clear" w:color="auto" w:fill="46F828"/>
          </w:tcPr>
          <w:p w14:paraId="4BC432A0" w14:textId="77777777" w:rsidR="00197757" w:rsidRPr="00D45D03" w:rsidRDefault="00197757" w:rsidP="000C1DD8">
            <w:pPr>
              <w:pStyle w:val="Sampleaviationtext"/>
              <w:rPr>
                <w:i w:val="0"/>
                <w:iCs w:val="0"/>
                <w:color w:val="auto"/>
              </w:rPr>
            </w:pPr>
          </w:p>
        </w:tc>
      </w:tr>
      <w:tr w:rsidR="00197757" w:rsidRPr="00264006" w14:paraId="7EEF7670" w14:textId="77777777" w:rsidTr="000C1DD8">
        <w:tc>
          <w:tcPr>
            <w:tcW w:w="1838" w:type="dxa"/>
          </w:tcPr>
          <w:p w14:paraId="13D6B306" w14:textId="77777777" w:rsidR="00197757" w:rsidRPr="000969B1" w:rsidRDefault="00197757" w:rsidP="000C1DD8">
            <w:pPr>
              <w:pStyle w:val="TableHeader"/>
              <w:spacing w:before="0" w:after="0"/>
              <w:rPr>
                <w:sz w:val="20"/>
                <w:szCs w:val="20"/>
              </w:rPr>
            </w:pPr>
            <w:r w:rsidRPr="000969B1">
              <w:rPr>
                <w:sz w:val="20"/>
                <w:szCs w:val="20"/>
              </w:rPr>
              <w:t>1500 – 1559</w:t>
            </w:r>
          </w:p>
        </w:tc>
        <w:tc>
          <w:tcPr>
            <w:tcW w:w="2976" w:type="dxa"/>
            <w:shd w:val="clear" w:color="auto" w:fill="46F828"/>
          </w:tcPr>
          <w:p w14:paraId="2E9EB530" w14:textId="77777777" w:rsidR="00197757" w:rsidRPr="00D45D03" w:rsidRDefault="00197757" w:rsidP="000C1DD8">
            <w:pPr>
              <w:pStyle w:val="Sampleaviationtext"/>
              <w:rPr>
                <w:i w:val="0"/>
                <w:iCs w:val="0"/>
                <w:color w:val="auto"/>
              </w:rPr>
            </w:pPr>
          </w:p>
        </w:tc>
        <w:tc>
          <w:tcPr>
            <w:tcW w:w="2407" w:type="dxa"/>
            <w:shd w:val="clear" w:color="auto" w:fill="46F828"/>
          </w:tcPr>
          <w:p w14:paraId="1999BB45" w14:textId="77777777" w:rsidR="00197757" w:rsidRPr="00D45D03" w:rsidRDefault="00197757" w:rsidP="000C1DD8">
            <w:pPr>
              <w:pStyle w:val="Tabletext"/>
              <w:rPr>
                <w:i/>
                <w:iCs/>
                <w:color w:val="auto"/>
              </w:rPr>
            </w:pPr>
          </w:p>
        </w:tc>
        <w:tc>
          <w:tcPr>
            <w:tcW w:w="2407" w:type="dxa"/>
            <w:shd w:val="clear" w:color="auto" w:fill="46F828"/>
          </w:tcPr>
          <w:p w14:paraId="39B20ED3" w14:textId="77777777" w:rsidR="00197757" w:rsidRPr="00D45D03" w:rsidRDefault="00197757" w:rsidP="000C1DD8">
            <w:pPr>
              <w:pStyle w:val="Tabletext"/>
              <w:rPr>
                <w:i/>
                <w:iCs/>
                <w:color w:val="auto"/>
              </w:rPr>
            </w:pPr>
          </w:p>
        </w:tc>
      </w:tr>
      <w:tr w:rsidR="00197757" w:rsidRPr="00264006" w14:paraId="607DD2E3" w14:textId="77777777" w:rsidTr="000C1DD8">
        <w:tc>
          <w:tcPr>
            <w:tcW w:w="1838" w:type="dxa"/>
          </w:tcPr>
          <w:p w14:paraId="439F92F6" w14:textId="77777777" w:rsidR="00197757" w:rsidRPr="000969B1" w:rsidRDefault="00197757" w:rsidP="000C1DD8">
            <w:pPr>
              <w:pStyle w:val="TableHeader"/>
              <w:spacing w:before="0" w:after="0"/>
              <w:rPr>
                <w:sz w:val="20"/>
                <w:szCs w:val="20"/>
              </w:rPr>
            </w:pPr>
            <w:r w:rsidRPr="000969B1">
              <w:rPr>
                <w:sz w:val="20"/>
                <w:szCs w:val="20"/>
              </w:rPr>
              <w:t>1600 – 0459</w:t>
            </w:r>
          </w:p>
        </w:tc>
        <w:tc>
          <w:tcPr>
            <w:tcW w:w="2976" w:type="dxa"/>
            <w:shd w:val="clear" w:color="auto" w:fill="46F828"/>
          </w:tcPr>
          <w:p w14:paraId="5BD5ACF9" w14:textId="77777777" w:rsidR="00197757" w:rsidRPr="00D45D03" w:rsidRDefault="00197757" w:rsidP="000C1DD8">
            <w:pPr>
              <w:pStyle w:val="Sampleaviationtext"/>
              <w:rPr>
                <w:i w:val="0"/>
                <w:iCs w:val="0"/>
                <w:color w:val="auto"/>
              </w:rPr>
            </w:pPr>
          </w:p>
        </w:tc>
        <w:tc>
          <w:tcPr>
            <w:tcW w:w="2407" w:type="dxa"/>
            <w:shd w:val="clear" w:color="auto" w:fill="46F828"/>
          </w:tcPr>
          <w:p w14:paraId="2F59C2D8" w14:textId="77777777" w:rsidR="00197757" w:rsidRPr="00D45D03" w:rsidRDefault="00197757" w:rsidP="000C1DD8">
            <w:pPr>
              <w:pStyle w:val="Tabletext"/>
              <w:rPr>
                <w:i/>
                <w:iCs/>
                <w:color w:val="auto"/>
              </w:rPr>
            </w:pPr>
          </w:p>
        </w:tc>
        <w:tc>
          <w:tcPr>
            <w:tcW w:w="2407" w:type="dxa"/>
            <w:shd w:val="clear" w:color="auto" w:fill="46F828"/>
          </w:tcPr>
          <w:p w14:paraId="2194B203" w14:textId="77777777" w:rsidR="00197757" w:rsidRPr="00D45D03" w:rsidRDefault="00197757" w:rsidP="000C1DD8">
            <w:pPr>
              <w:pStyle w:val="Tabletext"/>
              <w:rPr>
                <w:i/>
                <w:iCs/>
                <w:color w:val="auto"/>
              </w:rPr>
            </w:pPr>
          </w:p>
        </w:tc>
      </w:tr>
    </w:tbl>
    <w:p w14:paraId="737EAEA4" w14:textId="77777777" w:rsidR="0031395A" w:rsidRPr="009B22F8" w:rsidRDefault="0031395A" w:rsidP="0031395A">
      <w:r>
        <w:t xml:space="preserve">Any flight training conducted during an FDP will be conducted during the first </w:t>
      </w:r>
      <w:r w:rsidRPr="009B22F8">
        <w:rPr>
          <w:highlight w:val="green"/>
        </w:rPr>
        <w:t>7</w:t>
      </w:r>
      <w:r w:rsidRPr="009B22F8">
        <w:t xml:space="preserve"> hours of flight time in the FDP.</w:t>
      </w:r>
    </w:p>
    <w:p w14:paraId="5DFECD60" w14:textId="77777777" w:rsidR="0031395A" w:rsidRDefault="0031395A" w:rsidP="0031395A">
      <w:r w:rsidRPr="009B22F8">
        <w:t>In any 168 consecutive hours, an FCM must not be assigned, or conduct, more than 4 FDPs which include any time between midnight and 0459 local time.</w:t>
      </w:r>
    </w:p>
    <w:p w14:paraId="1319C933" w14:textId="77777777" w:rsidR="0031395A" w:rsidRPr="005873D7" w:rsidRDefault="0031395A" w:rsidP="005873D7">
      <w:pPr>
        <w:rPr>
          <w:b/>
          <w:bCs/>
          <w:color w:val="AC2C0C"/>
        </w:rPr>
      </w:pPr>
      <w:r w:rsidRPr="005873D7">
        <w:rPr>
          <w:b/>
          <w:bCs/>
          <w:color w:val="AC2C0C"/>
        </w:rPr>
        <w:t>Notes:</w:t>
      </w:r>
    </w:p>
    <w:p w14:paraId="5F485D87" w14:textId="77777777" w:rsidR="0031395A" w:rsidRPr="005873D7" w:rsidRDefault="0031395A" w:rsidP="005873D7">
      <w:pPr>
        <w:ind w:left="1134" w:hanging="567"/>
        <w:rPr>
          <w:color w:val="AC2C0C"/>
        </w:rPr>
      </w:pPr>
      <w:r w:rsidRPr="005873D7">
        <w:rPr>
          <w:color w:val="AC2C0C"/>
        </w:rPr>
        <w:t>1.</w:t>
      </w:r>
      <w:r w:rsidRPr="005873D7">
        <w:rPr>
          <w:color w:val="AC2C0C"/>
        </w:rPr>
        <w:tab/>
        <w:t>The maximum FDP in the table above are examples only and need to be determined by each organisation after taking the hazard identification and risk mitigation processes into account. . The resulting limits cannot exceed the limits within Appendix 5 of CAO 48.1.</w:t>
      </w:r>
    </w:p>
    <w:p w14:paraId="7638E020" w14:textId="77777777" w:rsidR="0031395A" w:rsidRPr="005873D7" w:rsidRDefault="0031395A" w:rsidP="005873D7">
      <w:pPr>
        <w:ind w:left="1134" w:hanging="567"/>
        <w:rPr>
          <w:color w:val="AC2C0C"/>
        </w:rPr>
      </w:pPr>
      <w:r w:rsidRPr="005873D7">
        <w:rPr>
          <w:color w:val="AC2C0C"/>
        </w:rPr>
        <w:t>2.</w:t>
      </w:r>
      <w:r w:rsidRPr="005873D7">
        <w:rPr>
          <w:color w:val="AC2C0C"/>
        </w:rPr>
        <w:tab/>
        <w:t>While there is no specific daily flight time limit for Aerial Work activities in CAO 48.1 Instrument 2019, Operators are strongly encouraged to publish a flight time limit in their operations manual and use this as another means to manage fatigue risk.</w:t>
      </w:r>
    </w:p>
    <w:p w14:paraId="7EFB34E4" w14:textId="77777777" w:rsidR="0031395A" w:rsidRPr="005873D7" w:rsidRDefault="0031395A" w:rsidP="005873D7">
      <w:pPr>
        <w:ind w:left="1134" w:hanging="567"/>
        <w:rPr>
          <w:color w:val="AC2C0C"/>
        </w:rPr>
      </w:pPr>
      <w:r w:rsidRPr="005873D7">
        <w:rPr>
          <w:color w:val="AC2C0C"/>
        </w:rPr>
        <w:t>3.</w:t>
      </w:r>
      <w:r w:rsidRPr="005873D7">
        <w:rPr>
          <w:color w:val="AC2C0C"/>
        </w:rPr>
        <w:tab/>
        <w:t>A separate table can be used to list limits for sub-groups of pilots such as new pilots, pilots at different bases, or for different conditions such as above certain temperatures or at different times of the year, for example dry and wet season limits.</w:t>
      </w:r>
    </w:p>
    <w:p w14:paraId="0629060B" w14:textId="77777777" w:rsidR="0031395A" w:rsidRPr="005873D7" w:rsidRDefault="0031395A" w:rsidP="005873D7">
      <w:pPr>
        <w:ind w:left="1134" w:hanging="567"/>
        <w:rPr>
          <w:color w:val="AC2C0C"/>
        </w:rPr>
      </w:pPr>
      <w:r w:rsidRPr="005873D7">
        <w:rPr>
          <w:color w:val="AC2C0C"/>
        </w:rPr>
        <w:t>4.</w:t>
      </w:r>
      <w:r w:rsidRPr="005873D7">
        <w:rPr>
          <w:color w:val="AC2C0C"/>
        </w:rPr>
        <w:tab/>
        <w:t>It is possible to list different limits for different types of operations under the one AOC by expanding the table and, while this is recommended, attention must then be paid to procedures for transferring pilots between operations.</w:t>
      </w:r>
    </w:p>
    <w:p w14:paraId="6ED9872B" w14:textId="77777777" w:rsidR="0031395A" w:rsidRPr="005873D7" w:rsidRDefault="0031395A" w:rsidP="005873D7">
      <w:pPr>
        <w:ind w:left="1134" w:hanging="567"/>
        <w:rPr>
          <w:color w:val="AC2C0C"/>
        </w:rPr>
      </w:pPr>
      <w:r w:rsidRPr="005873D7">
        <w:rPr>
          <w:color w:val="AC2C0C"/>
        </w:rPr>
        <w:t>5.</w:t>
      </w:r>
      <w:r w:rsidRPr="005873D7">
        <w:rPr>
          <w:color w:val="AC2C0C"/>
        </w:rPr>
        <w:tab/>
        <w:t>Refer to CAAP 48.1-01 section 4.1 and Appendix F for detailed guidance.</w:t>
      </w:r>
    </w:p>
    <w:p w14:paraId="52282BDA" w14:textId="3927EDFC" w:rsidR="00A97D36" w:rsidRDefault="00A97D36" w:rsidP="00A97D36">
      <w:pPr>
        <w:pStyle w:val="Caption"/>
        <w:keepNext/>
      </w:pPr>
      <w:r>
        <w:lastRenderedPageBreak/>
        <w:t xml:space="preserve">Table </w:t>
      </w:r>
      <w:r>
        <w:fldChar w:fldCharType="begin"/>
      </w:r>
      <w:r>
        <w:instrText xml:space="preserve"> SEQ Table \* ARABIC </w:instrText>
      </w:r>
      <w:r>
        <w:fldChar w:fldCharType="separate"/>
      </w:r>
      <w:r w:rsidR="00FF4699">
        <w:rPr>
          <w:noProof/>
        </w:rPr>
        <w:t>6</w:t>
      </w:r>
      <w:r>
        <w:fldChar w:fldCharType="end"/>
      </w:r>
      <w:r>
        <w:t xml:space="preserve"> </w:t>
      </w:r>
      <w:r w:rsidRPr="007D2B58">
        <w:t>Permitted increase in FDP limits</w:t>
      </w:r>
    </w:p>
    <w:tbl>
      <w:tblPr>
        <w:tblStyle w:val="SD-MOStable"/>
        <w:tblW w:w="9634" w:type="dxa"/>
        <w:tblLook w:val="0620" w:firstRow="1" w:lastRow="0" w:firstColumn="0" w:lastColumn="0" w:noHBand="1" w:noVBand="1"/>
      </w:tblPr>
      <w:tblGrid>
        <w:gridCol w:w="9634"/>
      </w:tblGrid>
      <w:tr w:rsidR="00C82978" w:rsidRPr="00962D25" w14:paraId="4B01CCC6" w14:textId="77777777" w:rsidTr="000C1DD8">
        <w:trPr>
          <w:cnfStyle w:val="100000000000" w:firstRow="1" w:lastRow="0" w:firstColumn="0" w:lastColumn="0" w:oddVBand="0" w:evenVBand="0" w:oddHBand="0" w:evenHBand="0" w:firstRowFirstColumn="0" w:firstRowLastColumn="0" w:lastRowFirstColumn="0" w:lastRowLastColumn="0"/>
        </w:trPr>
        <w:tc>
          <w:tcPr>
            <w:tcW w:w="9634" w:type="dxa"/>
          </w:tcPr>
          <w:p w14:paraId="03861C8C" w14:textId="77777777" w:rsidR="00C82978" w:rsidRPr="00962D25" w:rsidRDefault="00C82978" w:rsidP="00C61742">
            <w:pPr>
              <w:keepNext/>
              <w:keepLines/>
            </w:pPr>
            <w:bookmarkStart w:id="39" w:name="_Ref33539857"/>
            <w:r>
              <w:t>Increased FDP conditions</w:t>
            </w:r>
          </w:p>
        </w:tc>
      </w:tr>
      <w:tr w:rsidR="00C82978" w:rsidRPr="00962D25" w14:paraId="34DB9A30" w14:textId="77777777" w:rsidTr="000C1DD8">
        <w:tc>
          <w:tcPr>
            <w:tcW w:w="9634" w:type="dxa"/>
          </w:tcPr>
          <w:p w14:paraId="1F199E53" w14:textId="6B64D000" w:rsidR="00C82978" w:rsidRDefault="00C82978" w:rsidP="00C61742">
            <w:pPr>
              <w:keepNext/>
              <w:keepLines/>
            </w:pPr>
            <w:r w:rsidRPr="00902801">
              <w:rPr>
                <w:rStyle w:val="bold"/>
              </w:rPr>
              <w:t>Note:</w:t>
            </w:r>
            <w:r w:rsidRPr="00433162">
              <w:rPr>
                <w:rStyle w:val="bold"/>
              </w:rPr>
              <w:tab/>
            </w:r>
            <w:r w:rsidRPr="00902801">
              <w:t>Clause 5 of Appendix 5 also requires that a pilot who conducts an increased FDP under this clause has an off-duty period of at least 36 hours, including 2 local nights, during the 168 consecutive hour period</w:t>
            </w:r>
            <w:r>
              <w:t>.</w:t>
            </w:r>
          </w:p>
        </w:tc>
      </w:tr>
    </w:tbl>
    <w:p w14:paraId="4DB6A308" w14:textId="77777777" w:rsidR="00197757" w:rsidRPr="00A97D36" w:rsidRDefault="00197757" w:rsidP="00C61742">
      <w:pPr>
        <w:pStyle w:val="Caption"/>
        <w:keepNext/>
        <w:keepLines/>
        <w:spacing w:before="0" w:after="0"/>
        <w:rPr>
          <w:sz w:val="4"/>
          <w:szCs w:val="4"/>
        </w:rPr>
      </w:pPr>
    </w:p>
    <w:tbl>
      <w:tblPr>
        <w:tblStyle w:val="SD-MOStable"/>
        <w:tblW w:w="9634" w:type="dxa"/>
        <w:tblLook w:val="0620" w:firstRow="1" w:lastRow="0" w:firstColumn="0" w:lastColumn="0" w:noHBand="1" w:noVBand="1"/>
      </w:tblPr>
      <w:tblGrid>
        <w:gridCol w:w="3114"/>
        <w:gridCol w:w="3118"/>
        <w:gridCol w:w="3402"/>
      </w:tblGrid>
      <w:tr w:rsidR="00A97D36" w:rsidRPr="00962D25" w14:paraId="2DAC4850" w14:textId="77777777" w:rsidTr="00EC7CD7">
        <w:trPr>
          <w:cnfStyle w:val="100000000000" w:firstRow="1" w:lastRow="0" w:firstColumn="0" w:lastColumn="0" w:oddVBand="0" w:evenVBand="0" w:oddHBand="0" w:evenHBand="0" w:firstRowFirstColumn="0" w:firstRowLastColumn="0" w:lastRowFirstColumn="0" w:lastRowLastColumn="0"/>
        </w:trPr>
        <w:tc>
          <w:tcPr>
            <w:tcW w:w="3114" w:type="dxa"/>
            <w:tcBorders>
              <w:top w:val="single" w:sz="4" w:space="0" w:color="0080A2" w:themeColor="accent2"/>
              <w:left w:val="single" w:sz="4" w:space="0" w:color="0080A2" w:themeColor="accent2"/>
              <w:bottom w:val="single" w:sz="4" w:space="0" w:color="0080A2" w:themeColor="accent2"/>
              <w:right w:val="single" w:sz="4" w:space="0" w:color="FFFFFF" w:themeColor="background1"/>
            </w:tcBorders>
            <w:shd w:val="clear" w:color="auto" w:fill="0080A2" w:themeFill="accent2"/>
          </w:tcPr>
          <w:p w14:paraId="5C5C6475" w14:textId="77777777" w:rsidR="00A97D36" w:rsidRPr="00A64AA3" w:rsidRDefault="00A97D36" w:rsidP="00C61742">
            <w:pPr>
              <w:pStyle w:val="TableHeader"/>
              <w:keepNext/>
              <w:keepLines/>
              <w:rPr>
                <w:b/>
                <w:bCs/>
                <w:color w:val="FFFFFF" w:themeColor="background1"/>
                <w:sz w:val="20"/>
                <w:szCs w:val="20"/>
              </w:rPr>
            </w:pPr>
            <w:r w:rsidRPr="00A64AA3">
              <w:rPr>
                <w:b/>
                <w:bCs/>
                <w:color w:val="FFFFFF" w:themeColor="background1"/>
                <w:sz w:val="20"/>
                <w:szCs w:val="20"/>
              </w:rPr>
              <w:t>Condition that influences increase</w:t>
            </w:r>
          </w:p>
        </w:tc>
        <w:tc>
          <w:tcPr>
            <w:tcW w:w="3118" w:type="dxa"/>
            <w:tcBorders>
              <w:top w:val="single" w:sz="4" w:space="0" w:color="0080A2" w:themeColor="accent2"/>
              <w:left w:val="single" w:sz="4" w:space="0" w:color="FFFFFF" w:themeColor="background1"/>
              <w:bottom w:val="single" w:sz="4" w:space="0" w:color="0080A2" w:themeColor="accent2"/>
              <w:right w:val="single" w:sz="4" w:space="0" w:color="FFFFFF" w:themeColor="background1"/>
            </w:tcBorders>
            <w:shd w:val="clear" w:color="auto" w:fill="0080A2" w:themeFill="accent2"/>
          </w:tcPr>
          <w:p w14:paraId="5F86D2E4" w14:textId="77777777" w:rsidR="00A97D36" w:rsidRPr="00A64AA3" w:rsidRDefault="00A97D36" w:rsidP="00C61742">
            <w:pPr>
              <w:pStyle w:val="TableHeader"/>
              <w:keepNext/>
              <w:keepLines/>
              <w:rPr>
                <w:b/>
                <w:bCs/>
                <w:color w:val="FFFFFF" w:themeColor="background1"/>
                <w:sz w:val="20"/>
                <w:szCs w:val="20"/>
              </w:rPr>
            </w:pPr>
            <w:r w:rsidRPr="00A64AA3">
              <w:rPr>
                <w:b/>
                <w:bCs/>
                <w:color w:val="FFFFFF" w:themeColor="background1"/>
                <w:sz w:val="20"/>
                <w:szCs w:val="20"/>
              </w:rPr>
              <w:t>Single-pilot limit</w:t>
            </w:r>
          </w:p>
        </w:tc>
        <w:tc>
          <w:tcPr>
            <w:tcW w:w="3402" w:type="dxa"/>
            <w:tcBorders>
              <w:top w:val="single" w:sz="4" w:space="0" w:color="0080A2" w:themeColor="accent2"/>
              <w:left w:val="single" w:sz="4" w:space="0" w:color="FFFFFF" w:themeColor="background1"/>
              <w:bottom w:val="single" w:sz="4" w:space="0" w:color="0080A2" w:themeColor="accent2"/>
              <w:right w:val="single" w:sz="4" w:space="0" w:color="0080A2" w:themeColor="accent2"/>
            </w:tcBorders>
            <w:shd w:val="clear" w:color="auto" w:fill="0080A2" w:themeFill="accent2"/>
          </w:tcPr>
          <w:p w14:paraId="52554E5E" w14:textId="77777777" w:rsidR="00A97D36" w:rsidRPr="00A64AA3" w:rsidRDefault="00A97D36" w:rsidP="00C61742">
            <w:pPr>
              <w:pStyle w:val="TableHeader"/>
              <w:keepNext/>
              <w:keepLines/>
              <w:rPr>
                <w:b/>
                <w:bCs/>
                <w:color w:val="FFFFFF" w:themeColor="background1"/>
                <w:sz w:val="20"/>
                <w:szCs w:val="20"/>
              </w:rPr>
            </w:pPr>
            <w:r w:rsidRPr="00A64AA3">
              <w:rPr>
                <w:b/>
                <w:bCs/>
                <w:color w:val="FFFFFF" w:themeColor="background1"/>
                <w:sz w:val="20"/>
                <w:szCs w:val="20"/>
              </w:rPr>
              <w:t>Multi-pilot limits</w:t>
            </w:r>
          </w:p>
        </w:tc>
      </w:tr>
      <w:tr w:rsidR="00A97D36" w:rsidRPr="00962D25" w14:paraId="7DBC51AF" w14:textId="77777777" w:rsidTr="00EC7CD7">
        <w:tc>
          <w:tcPr>
            <w:tcW w:w="3114" w:type="dxa"/>
            <w:tcBorders>
              <w:top w:val="single" w:sz="4" w:space="0" w:color="0080A2" w:themeColor="accent2"/>
              <w:right w:val="single" w:sz="4" w:space="0" w:color="0080A2"/>
            </w:tcBorders>
            <w:shd w:val="clear" w:color="auto" w:fill="FFFFFF" w:themeFill="background1"/>
          </w:tcPr>
          <w:p w14:paraId="455EE893" w14:textId="0EE5B600" w:rsidR="00A97D36" w:rsidRPr="004F33DF" w:rsidRDefault="00A97D36" w:rsidP="00C61742">
            <w:pPr>
              <w:keepNext/>
              <w:keepLines/>
              <w:rPr>
                <w:b/>
                <w:bCs/>
                <w:color w:val="auto"/>
              </w:rPr>
            </w:pPr>
            <w:r w:rsidRPr="001B332A">
              <w:t>Maximum FDP not more than</w:t>
            </w:r>
          </w:p>
        </w:tc>
        <w:tc>
          <w:tcPr>
            <w:tcW w:w="3118" w:type="dxa"/>
            <w:tcBorders>
              <w:top w:val="single" w:sz="4" w:space="0" w:color="0080A2" w:themeColor="accent2"/>
              <w:left w:val="single" w:sz="4" w:space="0" w:color="0080A2"/>
            </w:tcBorders>
            <w:shd w:val="clear" w:color="auto" w:fill="FFFFFF" w:themeFill="background1"/>
          </w:tcPr>
          <w:p w14:paraId="650D1C21" w14:textId="77777777" w:rsidR="00A97D36" w:rsidRPr="004F33DF" w:rsidRDefault="00A97D36" w:rsidP="00C61742">
            <w:pPr>
              <w:keepNext/>
              <w:keepLines/>
              <w:rPr>
                <w:b/>
                <w:bCs/>
                <w:color w:val="auto"/>
              </w:rPr>
            </w:pPr>
            <w:r w:rsidRPr="008D04AD">
              <w:t>12 hours</w:t>
            </w:r>
          </w:p>
        </w:tc>
        <w:tc>
          <w:tcPr>
            <w:tcW w:w="3402" w:type="dxa"/>
            <w:tcBorders>
              <w:top w:val="single" w:sz="4" w:space="0" w:color="0080A2" w:themeColor="accent2"/>
              <w:left w:val="single" w:sz="4" w:space="0" w:color="0080A2"/>
            </w:tcBorders>
            <w:shd w:val="clear" w:color="auto" w:fill="FFFFFF" w:themeFill="background1"/>
          </w:tcPr>
          <w:p w14:paraId="42FCF7D4" w14:textId="77777777" w:rsidR="00A97D36" w:rsidRPr="004F33DF" w:rsidRDefault="00A97D36" w:rsidP="00C61742">
            <w:pPr>
              <w:keepNext/>
              <w:keepLines/>
              <w:rPr>
                <w:b/>
                <w:bCs/>
                <w:color w:val="auto"/>
              </w:rPr>
            </w:pPr>
            <w:r w:rsidRPr="008D04AD">
              <w:t>14 hours</w:t>
            </w:r>
          </w:p>
        </w:tc>
      </w:tr>
      <w:tr w:rsidR="00A97D36" w:rsidRPr="00962D25" w14:paraId="5BEB7E29" w14:textId="77777777" w:rsidTr="000C1DD8">
        <w:tc>
          <w:tcPr>
            <w:tcW w:w="3114" w:type="dxa"/>
            <w:tcBorders>
              <w:right w:val="single" w:sz="4" w:space="0" w:color="0080A2"/>
            </w:tcBorders>
            <w:shd w:val="clear" w:color="auto" w:fill="FFFFFF" w:themeFill="background1"/>
          </w:tcPr>
          <w:p w14:paraId="3C96A654" w14:textId="6774EB0E" w:rsidR="00A97D36" w:rsidRPr="004F33DF" w:rsidRDefault="00A97D36" w:rsidP="00C61742">
            <w:pPr>
              <w:keepNext/>
              <w:keepLines/>
              <w:rPr>
                <w:b/>
                <w:bCs/>
                <w:color w:val="auto"/>
              </w:rPr>
            </w:pPr>
            <w:r w:rsidRPr="001B332A">
              <w:t>Maximum FDP increases in 168-hour period</w:t>
            </w:r>
          </w:p>
        </w:tc>
        <w:tc>
          <w:tcPr>
            <w:tcW w:w="3118" w:type="dxa"/>
            <w:tcBorders>
              <w:left w:val="single" w:sz="4" w:space="0" w:color="0080A2"/>
            </w:tcBorders>
            <w:shd w:val="clear" w:color="auto" w:fill="FFFFFF" w:themeFill="background1"/>
          </w:tcPr>
          <w:p w14:paraId="7A77B2D0" w14:textId="77777777" w:rsidR="00A97D36" w:rsidRPr="004F33DF" w:rsidRDefault="00A97D36" w:rsidP="00C61742">
            <w:pPr>
              <w:keepNext/>
              <w:keepLines/>
              <w:rPr>
                <w:b/>
                <w:bCs/>
                <w:color w:val="auto"/>
              </w:rPr>
            </w:pPr>
            <w:r w:rsidRPr="008D04AD">
              <w:t>No more than 2 occurrences</w:t>
            </w:r>
          </w:p>
        </w:tc>
        <w:tc>
          <w:tcPr>
            <w:tcW w:w="3402" w:type="dxa"/>
            <w:tcBorders>
              <w:left w:val="single" w:sz="4" w:space="0" w:color="0080A2"/>
            </w:tcBorders>
            <w:shd w:val="clear" w:color="auto" w:fill="FFFFFF" w:themeFill="background1"/>
          </w:tcPr>
          <w:p w14:paraId="5D13CEA5" w14:textId="77777777" w:rsidR="00A97D36" w:rsidRPr="004F33DF" w:rsidRDefault="00A97D36" w:rsidP="00C61742">
            <w:pPr>
              <w:keepNext/>
              <w:keepLines/>
              <w:rPr>
                <w:b/>
                <w:bCs/>
                <w:color w:val="auto"/>
              </w:rPr>
            </w:pPr>
            <w:r w:rsidRPr="008D04AD">
              <w:t>No more than 2 occurrences</w:t>
            </w:r>
          </w:p>
        </w:tc>
      </w:tr>
      <w:tr w:rsidR="00A97D36" w:rsidRPr="00962D25" w14:paraId="4AFCD737" w14:textId="77777777" w:rsidTr="000C1DD8">
        <w:tc>
          <w:tcPr>
            <w:tcW w:w="3114" w:type="dxa"/>
            <w:tcBorders>
              <w:right w:val="single" w:sz="4" w:space="0" w:color="0080A2"/>
            </w:tcBorders>
            <w:shd w:val="clear" w:color="auto" w:fill="FFFFFF" w:themeFill="background1"/>
          </w:tcPr>
          <w:p w14:paraId="7453CC26" w14:textId="0D594EC9" w:rsidR="00A97D36" w:rsidRPr="004F33DF" w:rsidRDefault="00A97D36" w:rsidP="00C61742">
            <w:pPr>
              <w:keepNext/>
              <w:keepLines/>
              <w:rPr>
                <w:b/>
                <w:bCs/>
                <w:color w:val="auto"/>
              </w:rPr>
            </w:pPr>
            <w:r w:rsidRPr="001B332A">
              <w:t>Prior ODP requirement</w:t>
            </w:r>
          </w:p>
        </w:tc>
        <w:tc>
          <w:tcPr>
            <w:tcW w:w="3118" w:type="dxa"/>
            <w:tcBorders>
              <w:left w:val="single" w:sz="4" w:space="0" w:color="0080A2"/>
            </w:tcBorders>
            <w:shd w:val="clear" w:color="auto" w:fill="FFFFFF" w:themeFill="background1"/>
          </w:tcPr>
          <w:p w14:paraId="4DCBC52A" w14:textId="77777777" w:rsidR="00A97D36" w:rsidRPr="004F33DF" w:rsidRDefault="00A97D36" w:rsidP="00C61742">
            <w:pPr>
              <w:keepNext/>
              <w:keepLines/>
              <w:rPr>
                <w:b/>
                <w:bCs/>
                <w:color w:val="auto"/>
              </w:rPr>
            </w:pPr>
            <w:r w:rsidRPr="008D04AD">
              <w:t>Not less than 12 hours</w:t>
            </w:r>
          </w:p>
        </w:tc>
        <w:tc>
          <w:tcPr>
            <w:tcW w:w="3402" w:type="dxa"/>
            <w:tcBorders>
              <w:left w:val="single" w:sz="4" w:space="0" w:color="0080A2"/>
            </w:tcBorders>
            <w:shd w:val="clear" w:color="auto" w:fill="FFFFFF" w:themeFill="background1"/>
          </w:tcPr>
          <w:p w14:paraId="1D57C3BC" w14:textId="77777777" w:rsidR="00A97D36" w:rsidRPr="004F33DF" w:rsidRDefault="00A97D36" w:rsidP="00C61742">
            <w:pPr>
              <w:keepNext/>
              <w:keepLines/>
              <w:rPr>
                <w:b/>
                <w:bCs/>
                <w:color w:val="auto"/>
              </w:rPr>
            </w:pPr>
            <w:r w:rsidRPr="008D04AD">
              <w:t>Not less than 12 hours</w:t>
            </w:r>
          </w:p>
        </w:tc>
      </w:tr>
      <w:tr w:rsidR="00A97D36" w:rsidRPr="00962D25" w14:paraId="07FB7720" w14:textId="77777777" w:rsidTr="000C1DD8">
        <w:tc>
          <w:tcPr>
            <w:tcW w:w="3114" w:type="dxa"/>
            <w:tcBorders>
              <w:right w:val="single" w:sz="4" w:space="0" w:color="0080A2"/>
            </w:tcBorders>
            <w:shd w:val="clear" w:color="auto" w:fill="FFFFFF" w:themeFill="background1"/>
          </w:tcPr>
          <w:p w14:paraId="60D9439A" w14:textId="6F6EEEBD" w:rsidR="00A97D36" w:rsidRPr="004F33DF" w:rsidRDefault="00A97D36" w:rsidP="00C61742">
            <w:pPr>
              <w:keepNext/>
              <w:keepLines/>
              <w:rPr>
                <w:b/>
                <w:bCs/>
                <w:color w:val="auto"/>
              </w:rPr>
            </w:pPr>
            <w:r w:rsidRPr="001B332A">
              <w:t>ODP following increased FDP</w:t>
            </w:r>
          </w:p>
        </w:tc>
        <w:tc>
          <w:tcPr>
            <w:tcW w:w="3118" w:type="dxa"/>
            <w:tcBorders>
              <w:left w:val="single" w:sz="4" w:space="0" w:color="0080A2"/>
            </w:tcBorders>
            <w:shd w:val="clear" w:color="auto" w:fill="FFFFFF" w:themeFill="background1"/>
          </w:tcPr>
          <w:p w14:paraId="0A0356FF" w14:textId="77777777" w:rsidR="00A97D36" w:rsidRPr="004F33DF" w:rsidRDefault="00A97D36" w:rsidP="00C61742">
            <w:pPr>
              <w:keepNext/>
              <w:keepLines/>
              <w:rPr>
                <w:b/>
                <w:bCs/>
                <w:color w:val="auto"/>
              </w:rPr>
            </w:pPr>
            <w:r w:rsidRPr="008D04AD">
              <w:t>Not less than 12 hours</w:t>
            </w:r>
          </w:p>
        </w:tc>
        <w:tc>
          <w:tcPr>
            <w:tcW w:w="3402" w:type="dxa"/>
            <w:tcBorders>
              <w:left w:val="single" w:sz="4" w:space="0" w:color="0080A2"/>
            </w:tcBorders>
            <w:shd w:val="clear" w:color="auto" w:fill="FFFFFF" w:themeFill="background1"/>
          </w:tcPr>
          <w:p w14:paraId="3D2D2544" w14:textId="77777777" w:rsidR="00A97D36" w:rsidRPr="004F33DF" w:rsidRDefault="00A97D36" w:rsidP="00C61742">
            <w:pPr>
              <w:keepNext/>
              <w:keepLines/>
              <w:rPr>
                <w:b/>
                <w:bCs/>
                <w:color w:val="auto"/>
              </w:rPr>
            </w:pPr>
            <w:r w:rsidRPr="008D04AD">
              <w:t>Not less than 12 hours</w:t>
            </w:r>
          </w:p>
        </w:tc>
      </w:tr>
      <w:tr w:rsidR="00A97D36" w:rsidRPr="00962D25" w14:paraId="4E5AC8C5" w14:textId="77777777" w:rsidTr="000C1DD8">
        <w:tc>
          <w:tcPr>
            <w:tcW w:w="3114" w:type="dxa"/>
            <w:tcBorders>
              <w:right w:val="single" w:sz="4" w:space="0" w:color="0080A2"/>
            </w:tcBorders>
            <w:shd w:val="clear" w:color="auto" w:fill="FFFFFF" w:themeFill="background1"/>
          </w:tcPr>
          <w:p w14:paraId="5515BCCC" w14:textId="0F9EE9E2" w:rsidR="00A97D36" w:rsidRPr="004F33DF" w:rsidRDefault="00A97D36" w:rsidP="00C61742">
            <w:pPr>
              <w:keepNext/>
              <w:keepLines/>
              <w:rPr>
                <w:b/>
                <w:bCs/>
                <w:color w:val="auto"/>
              </w:rPr>
            </w:pPr>
            <w:r w:rsidRPr="001B332A">
              <w:t xml:space="preserve">Increased FDP to be further increased </w:t>
            </w:r>
          </w:p>
        </w:tc>
        <w:tc>
          <w:tcPr>
            <w:tcW w:w="3118" w:type="dxa"/>
            <w:tcBorders>
              <w:left w:val="single" w:sz="4" w:space="0" w:color="0080A2"/>
            </w:tcBorders>
            <w:shd w:val="clear" w:color="auto" w:fill="FFFFFF" w:themeFill="background1"/>
          </w:tcPr>
          <w:p w14:paraId="3DF8C476" w14:textId="77777777" w:rsidR="00A97D36" w:rsidRDefault="00A97D36" w:rsidP="00C61742">
            <w:pPr>
              <w:keepNext/>
              <w:keepLines/>
            </w:pPr>
            <w:r>
              <w:t>Cannot increase with split duty</w:t>
            </w:r>
          </w:p>
          <w:p w14:paraId="0B95C15B" w14:textId="77777777" w:rsidR="00A97D36" w:rsidRDefault="00A97D36" w:rsidP="00C61742">
            <w:pPr>
              <w:keepNext/>
              <w:keepLines/>
            </w:pPr>
          </w:p>
          <w:p w14:paraId="0B277569" w14:textId="77777777" w:rsidR="00A97D36" w:rsidRPr="004F33DF" w:rsidRDefault="00A97D36" w:rsidP="00C61742">
            <w:pPr>
              <w:keepNext/>
              <w:keepLines/>
              <w:rPr>
                <w:b/>
                <w:bCs/>
                <w:color w:val="auto"/>
              </w:rPr>
            </w:pPr>
            <w:r>
              <w:t>Can be extended by 2 hours</w:t>
            </w:r>
          </w:p>
        </w:tc>
        <w:tc>
          <w:tcPr>
            <w:tcW w:w="3402" w:type="dxa"/>
            <w:tcBorders>
              <w:left w:val="single" w:sz="4" w:space="0" w:color="0080A2"/>
            </w:tcBorders>
            <w:shd w:val="clear" w:color="auto" w:fill="FFFFFF" w:themeFill="background1"/>
          </w:tcPr>
          <w:p w14:paraId="03CFFD36" w14:textId="77777777" w:rsidR="00A97D36" w:rsidRPr="00A64AA3" w:rsidRDefault="00A97D36" w:rsidP="00C61742">
            <w:pPr>
              <w:keepNext/>
              <w:keepLines/>
              <w:rPr>
                <w:color w:val="auto"/>
              </w:rPr>
            </w:pPr>
            <w:r w:rsidRPr="00A64AA3">
              <w:rPr>
                <w:color w:val="auto"/>
              </w:rPr>
              <w:t>Cannot increase with split duty</w:t>
            </w:r>
          </w:p>
          <w:p w14:paraId="5D31BFB5" w14:textId="77777777" w:rsidR="00A97D36" w:rsidRPr="00A64AA3" w:rsidRDefault="00A97D36" w:rsidP="00C61742">
            <w:pPr>
              <w:keepNext/>
              <w:keepLines/>
              <w:rPr>
                <w:color w:val="auto"/>
              </w:rPr>
            </w:pPr>
          </w:p>
          <w:p w14:paraId="58945A58" w14:textId="77777777" w:rsidR="00A97D36" w:rsidRPr="004F33DF" w:rsidRDefault="00A97D36" w:rsidP="00C61742">
            <w:pPr>
              <w:keepNext/>
              <w:keepLines/>
              <w:rPr>
                <w:b/>
                <w:bCs/>
                <w:color w:val="auto"/>
              </w:rPr>
            </w:pPr>
            <w:r w:rsidRPr="00A64AA3">
              <w:rPr>
                <w:color w:val="auto"/>
              </w:rPr>
              <w:t>Can be extended by 2 hours</w:t>
            </w:r>
          </w:p>
        </w:tc>
      </w:tr>
    </w:tbl>
    <w:bookmarkEnd w:id="39"/>
    <w:p w14:paraId="378E377F" w14:textId="4F466436" w:rsidR="00D61BFC" w:rsidRDefault="00D61BFC" w:rsidP="00D61BFC">
      <w:pPr>
        <w:pStyle w:val="Caption"/>
        <w:keepNext/>
      </w:pPr>
      <w:r>
        <w:t xml:space="preserve">Table </w:t>
      </w:r>
      <w:r>
        <w:fldChar w:fldCharType="begin"/>
      </w:r>
      <w:r>
        <w:instrText xml:space="preserve"> SEQ Table \* ARABIC </w:instrText>
      </w:r>
      <w:r>
        <w:fldChar w:fldCharType="separate"/>
      </w:r>
      <w:r w:rsidR="00FF4699">
        <w:rPr>
          <w:noProof/>
        </w:rPr>
        <w:t>7</w:t>
      </w:r>
      <w:r>
        <w:fldChar w:fldCharType="end"/>
      </w:r>
      <w:r>
        <w:t xml:space="preserve"> Cumulative flight time limits</w:t>
      </w:r>
    </w:p>
    <w:tbl>
      <w:tblPr>
        <w:tblStyle w:val="SD-generalcontent"/>
        <w:tblW w:w="9634" w:type="dxa"/>
        <w:tblBorders>
          <w:top w:val="single" w:sz="4" w:space="0" w:color="0080A2" w:themeColor="accent2"/>
          <w:left w:val="single" w:sz="4" w:space="0" w:color="0080A2" w:themeColor="accent2"/>
          <w:bottom w:val="single" w:sz="4" w:space="0" w:color="0080A2" w:themeColor="accent2"/>
          <w:right w:val="single" w:sz="4" w:space="0" w:color="0080A2" w:themeColor="accent2"/>
          <w:insideH w:val="none" w:sz="0" w:space="0" w:color="auto"/>
        </w:tblBorders>
        <w:tblLook w:val="0620" w:firstRow="1" w:lastRow="0" w:firstColumn="0" w:lastColumn="0" w:noHBand="1" w:noVBand="1"/>
        <w:tblCaption w:val="Acronyms and abbreviations"/>
        <w:tblDescription w:val="List of Acronyms and abbreviations"/>
      </w:tblPr>
      <w:tblGrid>
        <w:gridCol w:w="9634"/>
      </w:tblGrid>
      <w:tr w:rsidR="00D61BFC" w:rsidRPr="00B63514" w14:paraId="25603F86" w14:textId="77777777" w:rsidTr="00D61BFC">
        <w:trPr>
          <w:cnfStyle w:val="100000000000" w:firstRow="1" w:lastRow="0" w:firstColumn="0" w:lastColumn="0" w:oddVBand="0" w:evenVBand="0" w:oddHBand="0" w:evenHBand="0" w:firstRowFirstColumn="0" w:firstRowLastColumn="0" w:lastRowFirstColumn="0" w:lastRowLastColumn="0"/>
        </w:trPr>
        <w:tc>
          <w:tcPr>
            <w:tcW w:w="9634"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04F7CF2E" w14:textId="1513F98B" w:rsidR="00D61BFC" w:rsidRDefault="00D61BFC" w:rsidP="000C1DD8">
            <w:pPr>
              <w:pStyle w:val="Tabletext"/>
              <w:rPr>
                <w:color w:val="FFFFFF" w:themeColor="background1"/>
              </w:rPr>
            </w:pPr>
            <w:r w:rsidRPr="00D61BFC">
              <w:rPr>
                <w:color w:val="FFFFFF" w:themeColor="background1"/>
              </w:rPr>
              <w:t>The following limits on cumulative flight time will apply</w:t>
            </w:r>
          </w:p>
        </w:tc>
      </w:tr>
    </w:tbl>
    <w:p w14:paraId="5CC239BD" w14:textId="55561B7D" w:rsidR="00D61BFC" w:rsidRPr="00D61BFC" w:rsidRDefault="00D61BFC" w:rsidP="00D61BFC">
      <w:pPr>
        <w:spacing w:before="0" w:after="0"/>
        <w:rPr>
          <w:sz w:val="4"/>
          <w:szCs w:val="4"/>
        </w:rPr>
      </w:pPr>
      <w:r w:rsidRPr="00D61BFC">
        <w:rPr>
          <w:sz w:val="4"/>
          <w:szCs w:val="4"/>
        </w:rPr>
        <w:t xml:space="preserve"> </w:t>
      </w:r>
    </w:p>
    <w:tbl>
      <w:tblPr>
        <w:tblStyle w:val="SD-generalcontent"/>
        <w:tblW w:w="9634" w:type="dxa"/>
        <w:tblBorders>
          <w:left w:val="single" w:sz="4" w:space="0" w:color="0080A2"/>
          <w:right w:val="single" w:sz="4" w:space="0" w:color="0080A2"/>
          <w:insideV w:val="single" w:sz="4" w:space="0" w:color="0080A2"/>
        </w:tblBorders>
        <w:tblLook w:val="0620" w:firstRow="1" w:lastRow="0" w:firstColumn="0" w:lastColumn="0" w:noHBand="1" w:noVBand="1"/>
        <w:tblCaption w:val="Acronyms and abbreviations"/>
        <w:tblDescription w:val="List of Acronyms and abbreviations"/>
      </w:tblPr>
      <w:tblGrid>
        <w:gridCol w:w="2977"/>
        <w:gridCol w:w="6657"/>
      </w:tblGrid>
      <w:tr w:rsidR="00D61BFC" w:rsidRPr="00B63514" w14:paraId="2CAC4D61" w14:textId="77777777" w:rsidTr="00D61BFC">
        <w:trPr>
          <w:cnfStyle w:val="100000000000" w:firstRow="1" w:lastRow="0" w:firstColumn="0" w:lastColumn="0" w:oddVBand="0" w:evenVBand="0" w:oddHBand="0" w:evenHBand="0" w:firstRowFirstColumn="0" w:firstRowLastColumn="0" w:lastRowFirstColumn="0" w:lastRowLastColumn="0"/>
        </w:trPr>
        <w:tc>
          <w:tcPr>
            <w:tcW w:w="2977" w:type="dxa"/>
            <w:tcBorders>
              <w:top w:val="single" w:sz="4" w:space="0" w:color="0080A2" w:themeColor="accent2"/>
              <w:left w:val="single" w:sz="4" w:space="0" w:color="0080A2" w:themeColor="accent2"/>
              <w:bottom w:val="single" w:sz="4" w:space="0" w:color="0080A2" w:themeColor="accent2"/>
            </w:tcBorders>
            <w:shd w:val="clear" w:color="auto" w:fill="0080A2" w:themeFill="accent2"/>
          </w:tcPr>
          <w:p w14:paraId="62280D6F" w14:textId="77777777" w:rsidR="00D61BFC" w:rsidRPr="00B63514" w:rsidRDefault="00D61BFC" w:rsidP="000C1DD8">
            <w:pPr>
              <w:pStyle w:val="Tabletext"/>
              <w:rPr>
                <w:color w:val="FFFFFF" w:themeColor="background1"/>
              </w:rPr>
            </w:pPr>
            <w:r>
              <w:rPr>
                <w:color w:val="FFFFFF" w:themeColor="background1"/>
              </w:rPr>
              <w:t>Period</w:t>
            </w:r>
          </w:p>
        </w:tc>
        <w:tc>
          <w:tcPr>
            <w:tcW w:w="6657" w:type="dxa"/>
            <w:tcBorders>
              <w:top w:val="single" w:sz="4" w:space="0" w:color="0080A2" w:themeColor="accent2"/>
              <w:bottom w:val="single" w:sz="4" w:space="0" w:color="0080A2" w:themeColor="accent2"/>
              <w:right w:val="single" w:sz="4" w:space="0" w:color="0080A2" w:themeColor="accent2"/>
            </w:tcBorders>
            <w:shd w:val="clear" w:color="auto" w:fill="0080A2" w:themeFill="accent2"/>
          </w:tcPr>
          <w:p w14:paraId="35983EC1" w14:textId="77777777" w:rsidR="00D61BFC" w:rsidRPr="00B63514" w:rsidRDefault="00D61BFC" w:rsidP="000C1DD8">
            <w:pPr>
              <w:pStyle w:val="Tabletext"/>
              <w:rPr>
                <w:color w:val="FFFFFF" w:themeColor="background1"/>
              </w:rPr>
            </w:pPr>
            <w:r>
              <w:rPr>
                <w:color w:val="FFFFFF" w:themeColor="background1"/>
              </w:rPr>
              <w:t>Duty time limit (must not exceed)</w:t>
            </w:r>
          </w:p>
        </w:tc>
      </w:tr>
      <w:tr w:rsidR="00D61BFC" w:rsidRPr="00E9261E" w14:paraId="19A74B39" w14:textId="77777777" w:rsidTr="00D61BFC">
        <w:tc>
          <w:tcPr>
            <w:tcW w:w="2977" w:type="dxa"/>
            <w:tcBorders>
              <w:top w:val="single" w:sz="4" w:space="0" w:color="0080A2" w:themeColor="accent2"/>
              <w:bottom w:val="single" w:sz="4" w:space="0" w:color="0080A2" w:themeColor="accent2"/>
            </w:tcBorders>
          </w:tcPr>
          <w:p w14:paraId="69213EDA" w14:textId="11AC48F5" w:rsidR="00D61BFC" w:rsidRPr="00E9261E" w:rsidRDefault="00D61BFC" w:rsidP="00D61BFC">
            <w:pPr>
              <w:pStyle w:val="Tabletext"/>
              <w:rPr>
                <w:rStyle w:val="Authorexampletext"/>
                <w:color w:val="000000"/>
              </w:rPr>
            </w:pPr>
            <w:r w:rsidRPr="00F27F22">
              <w:t xml:space="preserve">168 </w:t>
            </w:r>
            <w:r w:rsidR="0076388B">
              <w:t>c</w:t>
            </w:r>
            <w:r w:rsidRPr="00F27F22">
              <w:t xml:space="preserve">onsecutive </w:t>
            </w:r>
            <w:r w:rsidR="0076388B">
              <w:t>h</w:t>
            </w:r>
            <w:r w:rsidRPr="00F27F22">
              <w:t xml:space="preserve">ours (7 </w:t>
            </w:r>
            <w:r w:rsidR="0076388B">
              <w:t>d</w:t>
            </w:r>
            <w:r w:rsidRPr="00F27F22">
              <w:t>ays)</w:t>
            </w:r>
          </w:p>
        </w:tc>
        <w:tc>
          <w:tcPr>
            <w:tcW w:w="6657" w:type="dxa"/>
            <w:tcBorders>
              <w:top w:val="single" w:sz="4" w:space="0" w:color="0080A2" w:themeColor="accent2"/>
            </w:tcBorders>
          </w:tcPr>
          <w:p w14:paraId="3B752F60" w14:textId="2E658C46" w:rsidR="00D61BFC" w:rsidRPr="00E9261E" w:rsidRDefault="00D61BFC" w:rsidP="00D61BFC">
            <w:pPr>
              <w:pStyle w:val="Tabletext"/>
              <w:rPr>
                <w:rStyle w:val="italics"/>
              </w:rPr>
            </w:pPr>
            <w:r w:rsidRPr="00D61BFC">
              <w:rPr>
                <w:highlight w:val="green"/>
              </w:rPr>
              <w:t>50</w:t>
            </w:r>
            <w:r w:rsidRPr="000F0CB8">
              <w:t xml:space="preserve"> hours</w:t>
            </w:r>
          </w:p>
        </w:tc>
      </w:tr>
      <w:tr w:rsidR="00D61BFC" w:rsidRPr="00E9261E" w14:paraId="0EAAF603" w14:textId="77777777" w:rsidTr="00D61BFC">
        <w:tc>
          <w:tcPr>
            <w:tcW w:w="2977" w:type="dxa"/>
            <w:tcBorders>
              <w:top w:val="single" w:sz="4" w:space="0" w:color="0080A2" w:themeColor="accent2"/>
              <w:bottom w:val="single" w:sz="4" w:space="0" w:color="0080A2" w:themeColor="accent2"/>
            </w:tcBorders>
          </w:tcPr>
          <w:p w14:paraId="41FD78E9" w14:textId="3B67A7E4" w:rsidR="00D61BFC" w:rsidRPr="00E9261E" w:rsidRDefault="00D61BFC" w:rsidP="00D61BFC">
            <w:pPr>
              <w:pStyle w:val="Tabletext"/>
              <w:rPr>
                <w:rStyle w:val="Authorexampletext"/>
                <w:color w:val="000000"/>
              </w:rPr>
            </w:pPr>
            <w:r w:rsidRPr="00F27F22">
              <w:t xml:space="preserve">28 </w:t>
            </w:r>
            <w:r w:rsidR="0076388B">
              <w:t>c</w:t>
            </w:r>
            <w:r w:rsidRPr="00F27F22">
              <w:t xml:space="preserve">onsecutive </w:t>
            </w:r>
            <w:r w:rsidR="0076388B">
              <w:t>d</w:t>
            </w:r>
            <w:r w:rsidRPr="00F27F22">
              <w:t>ays</w:t>
            </w:r>
          </w:p>
        </w:tc>
        <w:tc>
          <w:tcPr>
            <w:tcW w:w="6657" w:type="dxa"/>
          </w:tcPr>
          <w:p w14:paraId="34146D1E" w14:textId="686B3D69" w:rsidR="00D61BFC" w:rsidRPr="00E9261E" w:rsidRDefault="00D61BFC" w:rsidP="00D61BFC">
            <w:pPr>
              <w:pStyle w:val="Tabletext"/>
              <w:rPr>
                <w:rStyle w:val="italics"/>
              </w:rPr>
            </w:pPr>
            <w:r w:rsidRPr="00D61BFC">
              <w:rPr>
                <w:highlight w:val="green"/>
              </w:rPr>
              <w:t>170</w:t>
            </w:r>
            <w:r w:rsidRPr="000F0CB8">
              <w:t xml:space="preserve"> hours – </w:t>
            </w:r>
            <w:r w:rsidR="0076388B">
              <w:t>c</w:t>
            </w:r>
            <w:r w:rsidRPr="000F0CB8">
              <w:t>an be reset to zero following a period of 5 consecutive days off-duty</w:t>
            </w:r>
          </w:p>
        </w:tc>
      </w:tr>
      <w:tr w:rsidR="00D61BFC" w:rsidRPr="00E9261E" w14:paraId="032477DA" w14:textId="77777777" w:rsidTr="00D61BFC">
        <w:tc>
          <w:tcPr>
            <w:tcW w:w="2977" w:type="dxa"/>
            <w:tcBorders>
              <w:top w:val="single" w:sz="4" w:space="0" w:color="0080A2" w:themeColor="accent2"/>
              <w:bottom w:val="single" w:sz="4" w:space="0" w:color="0080A2" w:themeColor="accent2"/>
            </w:tcBorders>
          </w:tcPr>
          <w:p w14:paraId="4FAC89F6" w14:textId="0D002193" w:rsidR="00D61BFC" w:rsidRPr="00E9261E" w:rsidRDefault="00D61BFC" w:rsidP="00D61BFC">
            <w:pPr>
              <w:pStyle w:val="Tabletext"/>
              <w:rPr>
                <w:rStyle w:val="Authorexampletext"/>
                <w:color w:val="000000"/>
              </w:rPr>
            </w:pPr>
            <w:r w:rsidRPr="00F27F22">
              <w:t xml:space="preserve">90 </w:t>
            </w:r>
            <w:r w:rsidR="0076388B">
              <w:t>c</w:t>
            </w:r>
            <w:r w:rsidRPr="00F27F22">
              <w:t xml:space="preserve">onsecutive </w:t>
            </w:r>
            <w:r w:rsidR="0076388B">
              <w:t>d</w:t>
            </w:r>
            <w:r w:rsidRPr="00F27F22">
              <w:t>ays</w:t>
            </w:r>
          </w:p>
        </w:tc>
        <w:tc>
          <w:tcPr>
            <w:tcW w:w="6657" w:type="dxa"/>
          </w:tcPr>
          <w:p w14:paraId="2935770A" w14:textId="5EF42F73" w:rsidR="00D61BFC" w:rsidRPr="00E9261E" w:rsidRDefault="00D61BFC" w:rsidP="00D61BFC">
            <w:pPr>
              <w:pStyle w:val="Tabletext"/>
              <w:rPr>
                <w:rStyle w:val="italics"/>
              </w:rPr>
            </w:pPr>
            <w:r w:rsidRPr="00D61BFC">
              <w:rPr>
                <w:highlight w:val="green"/>
              </w:rPr>
              <w:t>450</w:t>
            </w:r>
            <w:r w:rsidRPr="000F0CB8">
              <w:t xml:space="preserve"> hours – </w:t>
            </w:r>
            <w:r w:rsidR="0076388B">
              <w:t>c</w:t>
            </w:r>
            <w:r w:rsidRPr="000F0CB8">
              <w:t xml:space="preserve">an be reset to zero following a period of 5 consecutive days off-duty </w:t>
            </w:r>
          </w:p>
        </w:tc>
      </w:tr>
      <w:tr w:rsidR="00D61BFC" w:rsidRPr="00E9261E" w14:paraId="19BE1383" w14:textId="77777777" w:rsidTr="00D61BFC">
        <w:tc>
          <w:tcPr>
            <w:tcW w:w="2977" w:type="dxa"/>
            <w:tcBorders>
              <w:top w:val="single" w:sz="4" w:space="0" w:color="0080A2" w:themeColor="accent2"/>
              <w:bottom w:val="single" w:sz="4" w:space="0" w:color="0080A2" w:themeColor="accent2"/>
            </w:tcBorders>
          </w:tcPr>
          <w:p w14:paraId="2916A908" w14:textId="6D61BB6F" w:rsidR="00D61BFC" w:rsidRPr="00E9261E" w:rsidRDefault="00D61BFC" w:rsidP="00D61BFC">
            <w:pPr>
              <w:pStyle w:val="Tabletext"/>
              <w:rPr>
                <w:rStyle w:val="Authorexampletext"/>
                <w:color w:val="000000"/>
              </w:rPr>
            </w:pPr>
            <w:r w:rsidRPr="00F27F22">
              <w:t xml:space="preserve">365 </w:t>
            </w:r>
            <w:r w:rsidR="0076388B">
              <w:t>c</w:t>
            </w:r>
            <w:r w:rsidRPr="00F27F22">
              <w:t xml:space="preserve">onsecutive </w:t>
            </w:r>
            <w:r w:rsidR="0076388B">
              <w:t>d</w:t>
            </w:r>
            <w:r w:rsidRPr="00F27F22">
              <w:t xml:space="preserve">ays </w:t>
            </w:r>
          </w:p>
        </w:tc>
        <w:tc>
          <w:tcPr>
            <w:tcW w:w="6657" w:type="dxa"/>
            <w:tcBorders>
              <w:bottom w:val="single" w:sz="4" w:space="0" w:color="0080A2"/>
            </w:tcBorders>
          </w:tcPr>
          <w:p w14:paraId="655F72A5" w14:textId="52D838D8" w:rsidR="00D61BFC" w:rsidRPr="00E9261E" w:rsidRDefault="00D61BFC" w:rsidP="00D61BFC">
            <w:pPr>
              <w:pStyle w:val="Tabletext"/>
              <w:rPr>
                <w:rStyle w:val="italics"/>
              </w:rPr>
            </w:pPr>
            <w:r w:rsidRPr="00D61BFC">
              <w:rPr>
                <w:highlight w:val="green"/>
              </w:rPr>
              <w:t>1200</w:t>
            </w:r>
            <w:r w:rsidRPr="000F0CB8">
              <w:t xml:space="preserve"> hours – </w:t>
            </w:r>
            <w:r w:rsidR="0076388B">
              <w:t>c</w:t>
            </w:r>
            <w:r w:rsidRPr="000F0CB8">
              <w:t>an be reset to zero following 28 consecutive days off-duty</w:t>
            </w:r>
          </w:p>
        </w:tc>
      </w:tr>
    </w:tbl>
    <w:p w14:paraId="26EDCB17" w14:textId="77777777" w:rsidR="00294A95" w:rsidRPr="00C61742" w:rsidRDefault="00294A95" w:rsidP="00C61742">
      <w:pPr>
        <w:pStyle w:val="NotesBoxTextHanging"/>
      </w:pPr>
      <w:r w:rsidRPr="00C61742">
        <w:rPr>
          <w:b/>
          <w:bCs/>
        </w:rPr>
        <w:t>Note:</w:t>
      </w:r>
      <w:r w:rsidRPr="00C61742">
        <w:tab/>
        <w:t>The 365 flight time limit of 1200 hours may be reset to zero if the DCM is provided at least 28 consecutive yours off duty.</w:t>
      </w:r>
    </w:p>
    <w:p w14:paraId="4C4C621A" w14:textId="77777777" w:rsidR="00B10FCD" w:rsidRDefault="00B10FCD" w:rsidP="00B10FCD">
      <w:pPr>
        <w:pStyle w:val="Heading3"/>
      </w:pPr>
      <w:bookmarkStart w:id="40" w:name="_Toc34660933"/>
      <w:bookmarkStart w:id="41" w:name="_Toc191547364"/>
      <w:r>
        <w:t>Increase in FDP limits by split duty</w:t>
      </w:r>
      <w:bookmarkEnd w:id="40"/>
      <w:bookmarkEnd w:id="41"/>
    </w:p>
    <w:p w14:paraId="295C6400" w14:textId="2375E39C" w:rsidR="00B10FCD" w:rsidRPr="009B3FBF" w:rsidRDefault="00B10FCD" w:rsidP="00B10FCD">
      <w:r>
        <w:t xml:space="preserve">Split-duty rest periods may be assigned as part of the rostered FDP or they may be assigned on the day of </w:t>
      </w:r>
      <w:r w:rsidRPr="009B3FBF">
        <w:t xml:space="preserve">operations. Rostering staff will notify the pilot of the need for a split duty rest period as soon as they become aware. The split-duty rest period must have a designated rest location that meets the standard for suitable sleeping or resting accommodation (refer Section </w:t>
      </w:r>
      <w:r>
        <w:fldChar w:fldCharType="begin"/>
      </w:r>
      <w:r>
        <w:instrText xml:space="preserve"> REF _Ref33008347 \r \h </w:instrText>
      </w:r>
      <w:r>
        <w:fldChar w:fldCharType="separate"/>
      </w:r>
      <w:r>
        <w:t>1.2.14</w:t>
      </w:r>
      <w:r>
        <w:fldChar w:fldCharType="end"/>
      </w:r>
      <w:r>
        <w:t xml:space="preserve"> </w:t>
      </w:r>
      <w:r w:rsidRPr="009B3FBF">
        <w:t>Accommodation).</w:t>
      </w:r>
    </w:p>
    <w:p w14:paraId="6B84C432" w14:textId="6FA7FC06" w:rsidR="00EE0E0A" w:rsidRDefault="00EE0E0A" w:rsidP="00EE0E0A">
      <w:pPr>
        <w:pStyle w:val="Caption"/>
        <w:keepNext/>
        <w:keepLines/>
      </w:pPr>
      <w:r>
        <w:lastRenderedPageBreak/>
        <w:t xml:space="preserve">Table </w:t>
      </w:r>
      <w:r>
        <w:fldChar w:fldCharType="begin"/>
      </w:r>
      <w:r>
        <w:instrText xml:space="preserve"> SEQ Table \* ARABIC </w:instrText>
      </w:r>
      <w:r>
        <w:fldChar w:fldCharType="separate"/>
      </w:r>
      <w:r w:rsidR="00FF4699">
        <w:rPr>
          <w:noProof/>
        </w:rPr>
        <w:t>8</w:t>
      </w:r>
      <w:r>
        <w:fldChar w:fldCharType="end"/>
      </w:r>
      <w:r>
        <w:t xml:space="preserve"> </w:t>
      </w:r>
      <w:r w:rsidRPr="009C0AAD">
        <w:t>Split duty times and limits</w:t>
      </w:r>
    </w:p>
    <w:tbl>
      <w:tblPr>
        <w:tblStyle w:val="SD-MOStable"/>
        <w:tblW w:w="9634" w:type="dxa"/>
        <w:tblLook w:val="0620" w:firstRow="1" w:lastRow="0" w:firstColumn="0" w:lastColumn="0" w:noHBand="1" w:noVBand="1"/>
      </w:tblPr>
      <w:tblGrid>
        <w:gridCol w:w="3114"/>
        <w:gridCol w:w="3118"/>
        <w:gridCol w:w="3402"/>
      </w:tblGrid>
      <w:tr w:rsidR="00FE3298" w:rsidRPr="00962D25" w14:paraId="0C9C793C" w14:textId="77777777" w:rsidTr="00EC7CD7">
        <w:trPr>
          <w:cnfStyle w:val="100000000000" w:firstRow="1" w:lastRow="0" w:firstColumn="0" w:lastColumn="0" w:oddVBand="0" w:evenVBand="0" w:oddHBand="0" w:evenHBand="0" w:firstRowFirstColumn="0" w:firstRowLastColumn="0" w:lastRowFirstColumn="0" w:lastRowLastColumn="0"/>
          <w:cantSplit/>
          <w:tblHeader/>
        </w:trPr>
        <w:tc>
          <w:tcPr>
            <w:tcW w:w="3114" w:type="dxa"/>
            <w:tcBorders>
              <w:top w:val="single" w:sz="4" w:space="0" w:color="0080A2" w:themeColor="accent2"/>
              <w:left w:val="single" w:sz="4" w:space="0" w:color="0080A2" w:themeColor="accent2"/>
              <w:bottom w:val="single" w:sz="4" w:space="0" w:color="0080A2" w:themeColor="accent2"/>
              <w:right w:val="single" w:sz="4" w:space="0" w:color="FFFFFF" w:themeColor="background1"/>
            </w:tcBorders>
            <w:shd w:val="clear" w:color="auto" w:fill="0080A2" w:themeFill="accent2"/>
          </w:tcPr>
          <w:p w14:paraId="0DFFEBC1" w14:textId="77777777" w:rsidR="00FE3298" w:rsidRPr="00A66960" w:rsidRDefault="00FE3298" w:rsidP="00EE0E0A">
            <w:pPr>
              <w:pStyle w:val="TableHeader"/>
              <w:keepNext/>
              <w:keepLines/>
              <w:spacing w:before="0" w:after="0" w:line="240" w:lineRule="auto"/>
              <w:rPr>
                <w:b/>
                <w:bCs/>
                <w:color w:val="FFFFFF" w:themeColor="background1"/>
                <w:sz w:val="20"/>
                <w:szCs w:val="20"/>
              </w:rPr>
            </w:pPr>
            <w:r w:rsidRPr="00A66960">
              <w:rPr>
                <w:b/>
                <w:bCs/>
                <w:color w:val="FFFFFF" w:themeColor="background1"/>
                <w:sz w:val="20"/>
                <w:szCs w:val="20"/>
              </w:rPr>
              <w:t>Location/time</w:t>
            </w:r>
          </w:p>
        </w:tc>
        <w:tc>
          <w:tcPr>
            <w:tcW w:w="3118" w:type="dxa"/>
            <w:tcBorders>
              <w:top w:val="single" w:sz="4" w:space="0" w:color="0080A2" w:themeColor="accent2"/>
              <w:left w:val="single" w:sz="4" w:space="0" w:color="FFFFFF" w:themeColor="background1"/>
              <w:bottom w:val="single" w:sz="4" w:space="0" w:color="0080A2" w:themeColor="accent2"/>
              <w:right w:val="single" w:sz="4" w:space="0" w:color="FFFFFF" w:themeColor="background1"/>
            </w:tcBorders>
            <w:shd w:val="clear" w:color="auto" w:fill="0080A2" w:themeFill="accent2"/>
          </w:tcPr>
          <w:p w14:paraId="2E03FF6A" w14:textId="77777777" w:rsidR="00FE3298" w:rsidRPr="00A66960" w:rsidRDefault="00FE3298" w:rsidP="00EE0E0A">
            <w:pPr>
              <w:pStyle w:val="TableHeader"/>
              <w:keepNext/>
              <w:keepLines/>
              <w:spacing w:before="0" w:after="0" w:line="240" w:lineRule="auto"/>
              <w:rPr>
                <w:b/>
                <w:bCs/>
                <w:color w:val="FFFFFF" w:themeColor="background1"/>
                <w:sz w:val="20"/>
                <w:szCs w:val="20"/>
              </w:rPr>
            </w:pPr>
            <w:r w:rsidRPr="00A66960">
              <w:rPr>
                <w:b/>
                <w:bCs/>
                <w:color w:val="FFFFFF" w:themeColor="background1"/>
                <w:sz w:val="20"/>
                <w:szCs w:val="20"/>
              </w:rPr>
              <w:t>Minimum split duty period</w:t>
            </w:r>
          </w:p>
        </w:tc>
        <w:tc>
          <w:tcPr>
            <w:tcW w:w="3402" w:type="dxa"/>
            <w:tcBorders>
              <w:top w:val="single" w:sz="4" w:space="0" w:color="0080A2" w:themeColor="accent2"/>
              <w:left w:val="single" w:sz="4" w:space="0" w:color="FFFFFF" w:themeColor="background1"/>
              <w:bottom w:val="single" w:sz="4" w:space="0" w:color="0080A2" w:themeColor="accent2"/>
              <w:right w:val="single" w:sz="4" w:space="0" w:color="0080A2" w:themeColor="accent2"/>
            </w:tcBorders>
            <w:shd w:val="clear" w:color="auto" w:fill="0080A2" w:themeFill="accent2"/>
          </w:tcPr>
          <w:p w14:paraId="6A6A571A" w14:textId="77777777" w:rsidR="00FE3298" w:rsidRPr="00A66960" w:rsidRDefault="00FE3298" w:rsidP="00EE0E0A">
            <w:pPr>
              <w:pStyle w:val="TableHeader"/>
              <w:keepNext/>
              <w:keepLines/>
              <w:spacing w:before="0" w:after="0" w:line="240" w:lineRule="auto"/>
              <w:rPr>
                <w:b/>
                <w:bCs/>
                <w:color w:val="FFFFFF" w:themeColor="background1"/>
                <w:sz w:val="20"/>
                <w:szCs w:val="20"/>
              </w:rPr>
            </w:pPr>
            <w:r w:rsidRPr="00A66960">
              <w:rPr>
                <w:b/>
                <w:bCs/>
                <w:color w:val="FFFFFF" w:themeColor="background1"/>
                <w:sz w:val="20"/>
                <w:szCs w:val="20"/>
              </w:rPr>
              <w:t>FDP limits</w:t>
            </w:r>
          </w:p>
        </w:tc>
      </w:tr>
      <w:tr w:rsidR="00FE3298" w:rsidRPr="00962D25" w14:paraId="14DA292B" w14:textId="77777777" w:rsidTr="00EC7CD7">
        <w:trPr>
          <w:cantSplit/>
        </w:trPr>
        <w:tc>
          <w:tcPr>
            <w:tcW w:w="3114" w:type="dxa"/>
            <w:tcBorders>
              <w:top w:val="single" w:sz="4" w:space="0" w:color="0080A2" w:themeColor="accent2"/>
              <w:right w:val="single" w:sz="4" w:space="0" w:color="0080A2"/>
            </w:tcBorders>
            <w:shd w:val="clear" w:color="auto" w:fill="FFFFFF" w:themeFill="background1"/>
          </w:tcPr>
          <w:p w14:paraId="69E39EC7" w14:textId="77777777" w:rsidR="00FE3298" w:rsidRPr="004F33DF" w:rsidRDefault="00FE3298" w:rsidP="00EE0E0A">
            <w:pPr>
              <w:keepNext/>
              <w:keepLines/>
              <w:rPr>
                <w:b/>
                <w:bCs/>
                <w:color w:val="auto"/>
              </w:rPr>
            </w:pPr>
            <w:r w:rsidRPr="00EB3BDB">
              <w:t>Suitable resting accommodation.</w:t>
            </w:r>
          </w:p>
        </w:tc>
        <w:tc>
          <w:tcPr>
            <w:tcW w:w="3118" w:type="dxa"/>
            <w:tcBorders>
              <w:top w:val="single" w:sz="4" w:space="0" w:color="0080A2" w:themeColor="accent2"/>
              <w:left w:val="single" w:sz="4" w:space="0" w:color="0080A2"/>
            </w:tcBorders>
            <w:shd w:val="clear" w:color="auto" w:fill="FFFFFF" w:themeFill="background1"/>
          </w:tcPr>
          <w:p w14:paraId="5C4F2A08" w14:textId="77777777" w:rsidR="00FE3298" w:rsidRPr="004A3175" w:rsidRDefault="00FE3298" w:rsidP="00EE0E0A">
            <w:pPr>
              <w:keepNext/>
              <w:keepLines/>
              <w:rPr>
                <w:color w:val="auto"/>
              </w:rPr>
            </w:pPr>
            <w:r w:rsidRPr="004A3175">
              <w:rPr>
                <w:color w:val="auto"/>
              </w:rPr>
              <w:t>2 hours plus any time required to commute to and from the accommodation.</w:t>
            </w:r>
          </w:p>
        </w:tc>
        <w:tc>
          <w:tcPr>
            <w:tcW w:w="3402" w:type="dxa"/>
            <w:tcBorders>
              <w:top w:val="single" w:sz="4" w:space="0" w:color="0080A2" w:themeColor="accent2"/>
              <w:left w:val="single" w:sz="4" w:space="0" w:color="0080A2"/>
            </w:tcBorders>
            <w:shd w:val="clear" w:color="auto" w:fill="FFFFFF" w:themeFill="background1"/>
          </w:tcPr>
          <w:p w14:paraId="640C6AC4" w14:textId="77777777" w:rsidR="00FE3298" w:rsidRPr="004A3175" w:rsidRDefault="00FE3298" w:rsidP="00EE0E0A">
            <w:pPr>
              <w:pStyle w:val="Tablebullet"/>
              <w:keepNext/>
              <w:keepLines/>
            </w:pPr>
            <w:r w:rsidRPr="004A3175">
              <w:t>Is increased by half the split duty.</w:t>
            </w:r>
          </w:p>
          <w:p w14:paraId="4B68D6B1" w14:textId="77777777" w:rsidR="00FE3298" w:rsidRPr="004A3175" w:rsidRDefault="00FE3298" w:rsidP="00EE0E0A">
            <w:pPr>
              <w:pStyle w:val="Tablebullet"/>
              <w:keepNext/>
              <w:keepLines/>
            </w:pPr>
            <w:r w:rsidRPr="004A3175">
              <w:t>Maximum increase is 2 hours.</w:t>
            </w:r>
          </w:p>
          <w:p w14:paraId="100116F3" w14:textId="1CA329AF" w:rsidR="00FE3298" w:rsidRPr="004A3175" w:rsidRDefault="00EE0E0A" w:rsidP="00EE0E0A">
            <w:pPr>
              <w:pStyle w:val="Tablebullet"/>
              <w:keepNext/>
              <w:keepLines/>
            </w:pPr>
            <w:r>
              <w:t>Remaining FDP after split can be a maximum of 6 hours.</w:t>
            </w:r>
          </w:p>
        </w:tc>
      </w:tr>
      <w:tr w:rsidR="00FE3298" w:rsidRPr="00962D25" w14:paraId="23DDCC59" w14:textId="77777777" w:rsidTr="00EE0E0A">
        <w:trPr>
          <w:cantSplit/>
        </w:trPr>
        <w:tc>
          <w:tcPr>
            <w:tcW w:w="3114" w:type="dxa"/>
            <w:tcBorders>
              <w:right w:val="single" w:sz="4" w:space="0" w:color="0080A2"/>
            </w:tcBorders>
            <w:shd w:val="clear" w:color="auto" w:fill="FFFFFF" w:themeFill="background1"/>
          </w:tcPr>
          <w:p w14:paraId="106A15A4" w14:textId="44672AE2" w:rsidR="00FE3298" w:rsidRPr="004F33DF" w:rsidRDefault="00141ADD" w:rsidP="00EE0E0A">
            <w:pPr>
              <w:keepNext/>
              <w:keepLines/>
              <w:rPr>
                <w:b/>
                <w:bCs/>
                <w:color w:val="auto"/>
              </w:rPr>
            </w:pPr>
            <w:r w:rsidRPr="00141ADD">
              <w:t>Suitable sleeping accommodation – At pilot’s home, or a suitable motel or hotel.</w:t>
            </w:r>
          </w:p>
        </w:tc>
        <w:tc>
          <w:tcPr>
            <w:tcW w:w="3118" w:type="dxa"/>
            <w:tcBorders>
              <w:left w:val="single" w:sz="4" w:space="0" w:color="0080A2"/>
            </w:tcBorders>
            <w:shd w:val="clear" w:color="auto" w:fill="FFFFFF" w:themeFill="background1"/>
          </w:tcPr>
          <w:p w14:paraId="50CCDED6" w14:textId="075E76C5" w:rsidR="00FE3298" w:rsidRDefault="00141ADD" w:rsidP="00EE0E0A">
            <w:pPr>
              <w:pStyle w:val="Tabletext"/>
              <w:keepNext/>
              <w:keepLines/>
            </w:pPr>
            <w:r>
              <w:t>3</w:t>
            </w:r>
            <w:r w:rsidR="00FE3298">
              <w:t xml:space="preserve"> </w:t>
            </w:r>
            <w:r w:rsidR="00FE3298" w:rsidRPr="004A3175">
              <w:t>hours plus any time required to commute to and from the accommodation</w:t>
            </w:r>
            <w:r w:rsidR="00FE3298">
              <w:t>.</w:t>
            </w:r>
          </w:p>
          <w:p w14:paraId="5E8DA2AA" w14:textId="77777777" w:rsidR="00FE3298" w:rsidRDefault="00FE3298" w:rsidP="00EE0E0A">
            <w:pPr>
              <w:keepNext/>
              <w:keepLines/>
              <w:rPr>
                <w:color w:val="auto"/>
              </w:rPr>
            </w:pPr>
          </w:p>
          <w:p w14:paraId="7AA63550" w14:textId="77777777" w:rsidR="00FE3298" w:rsidRPr="00014E51" w:rsidRDefault="00FE3298" w:rsidP="00EE0E0A">
            <w:pPr>
              <w:keepNext/>
              <w:keepLines/>
              <w:rPr>
                <w:b/>
                <w:bCs/>
                <w:color w:val="auto"/>
              </w:rPr>
            </w:pPr>
            <w:r w:rsidRPr="009B3FBF">
              <w:rPr>
                <w:rStyle w:val="Strong"/>
              </w:rPr>
              <w:t>Note:</w:t>
            </w:r>
            <w:r w:rsidRPr="00CA6014">
              <w:tab/>
              <w:t xml:space="preserve">Notify Chief Pilot </w:t>
            </w:r>
            <w:r w:rsidRPr="00CA6014">
              <w:rPr>
                <w:highlight w:val="green"/>
              </w:rPr>
              <w:t>(or delegated person)</w:t>
            </w:r>
            <w:r w:rsidRPr="00CA6014">
              <w:t xml:space="preserve"> if allocated commute time is insufficient.</w:t>
            </w:r>
          </w:p>
        </w:tc>
        <w:tc>
          <w:tcPr>
            <w:tcW w:w="3402" w:type="dxa"/>
            <w:tcBorders>
              <w:left w:val="single" w:sz="4" w:space="0" w:color="0080A2"/>
            </w:tcBorders>
            <w:shd w:val="clear" w:color="auto" w:fill="FFFFFF" w:themeFill="background1"/>
          </w:tcPr>
          <w:p w14:paraId="55582AEF" w14:textId="50CA3425" w:rsidR="00FE3298" w:rsidRPr="00934EBE" w:rsidRDefault="00FE3298" w:rsidP="00EE0E0A">
            <w:pPr>
              <w:pStyle w:val="Tablebullet"/>
              <w:keepNext/>
              <w:keepLines/>
            </w:pPr>
            <w:r w:rsidRPr="00934EBE">
              <w:t xml:space="preserve">Once </w:t>
            </w:r>
            <w:r w:rsidR="00141ADD">
              <w:t>3</w:t>
            </w:r>
            <w:r w:rsidRPr="00934EBE">
              <w:t xml:space="preserve"> hours is achieved during the original FDP limit the FDP limit can then be increased by the time spent in suitable sleeping accommodation</w:t>
            </w:r>
            <w:r>
              <w:t>.</w:t>
            </w:r>
          </w:p>
          <w:p w14:paraId="3273E9D1" w14:textId="2247C9D6" w:rsidR="00FE3298" w:rsidRPr="004F33DF" w:rsidRDefault="0078363A" w:rsidP="00EE0E0A">
            <w:pPr>
              <w:pStyle w:val="Tablebullet"/>
              <w:keepNext/>
              <w:keepLines/>
              <w:rPr>
                <w:b/>
                <w:bCs/>
                <w:color w:val="auto"/>
              </w:rPr>
            </w:pPr>
            <w:r>
              <w:t>Remaining</w:t>
            </w:r>
            <w:r w:rsidR="00FE3298" w:rsidRPr="00934EBE">
              <w:t xml:space="preserve"> FDP including the split-duty rest period must not exceed 16 hours</w:t>
            </w:r>
            <w:r w:rsidR="00FE3298">
              <w:t>.</w:t>
            </w:r>
          </w:p>
        </w:tc>
      </w:tr>
    </w:tbl>
    <w:p w14:paraId="65177AF3" w14:textId="77777777" w:rsidR="003A6ACC" w:rsidRDefault="003A6ACC" w:rsidP="003A6ACC">
      <w:pPr>
        <w:pStyle w:val="Heading3"/>
      </w:pPr>
      <w:bookmarkStart w:id="42" w:name="_Toc34660934"/>
      <w:bookmarkStart w:id="43" w:name="_Toc191547365"/>
      <w:r>
        <w:t>Delayed reporting time</w:t>
      </w:r>
      <w:bookmarkEnd w:id="42"/>
      <w:bookmarkEnd w:id="43"/>
    </w:p>
    <w:p w14:paraId="50D4B2BD" w14:textId="77777777" w:rsidR="003A6ACC" w:rsidRPr="008F420F" w:rsidRDefault="003A6ACC" w:rsidP="003A6ACC">
      <w:r>
        <w:t>The decisions</w:t>
      </w:r>
      <w:r w:rsidRPr="008F420F">
        <w:t xml:space="preserve"> to delay a pilot’s reporting time will be made by the Chief Pilot </w:t>
      </w:r>
      <w:r w:rsidRPr="008F420F">
        <w:rPr>
          <w:highlight w:val="green"/>
        </w:rPr>
        <w:t>(or delegated person)</w:t>
      </w:r>
      <w:r w:rsidRPr="008F420F">
        <w:t xml:space="preserve"> and only after due consideration of alternative options and whether the delay might increase fatigue risk to an unacceptable level for that pilot conducting that activity. Key outcomes to manage risk are:</w:t>
      </w:r>
    </w:p>
    <w:p w14:paraId="0AD9DD2C" w14:textId="77777777" w:rsidR="003A6ACC" w:rsidRPr="003A6ACC" w:rsidRDefault="003A6ACC" w:rsidP="005873D7">
      <w:pPr>
        <w:pStyle w:val="ListBullet"/>
      </w:pPr>
      <w:r w:rsidRPr="003A6ACC">
        <w:t>if notifying before 10 hours prior to the original FDP, notification should be as early as possible so the pilot may re-arrange their rest accordingly</w:t>
      </w:r>
    </w:p>
    <w:p w14:paraId="630692A9" w14:textId="6833A513" w:rsidR="003A6ACC" w:rsidRPr="003A6ACC" w:rsidRDefault="003A6ACC" w:rsidP="005873D7">
      <w:pPr>
        <w:pStyle w:val="ListBullet"/>
      </w:pPr>
      <w:r w:rsidRPr="003A6ACC">
        <w:t xml:space="preserve">if notification is within 10 hours of the start of the FDP, notification should be via the communication protocol (refer Section </w:t>
      </w:r>
      <w:r w:rsidRPr="003A6ACC">
        <w:fldChar w:fldCharType="begin"/>
      </w:r>
      <w:r w:rsidRPr="003A6ACC">
        <w:instrText xml:space="preserve"> REF _Ref33008068 \r \h  \* MERGEFORMAT </w:instrText>
      </w:r>
      <w:r w:rsidRPr="003A6ACC">
        <w:fldChar w:fldCharType="separate"/>
      </w:r>
      <w:r w:rsidRPr="003A6ACC">
        <w:t>1.2.1.4</w:t>
      </w:r>
      <w:r w:rsidRPr="003A6ACC">
        <w:fldChar w:fldCharType="end"/>
      </w:r>
      <w:r w:rsidRPr="003A6ACC">
        <w:t xml:space="preserve"> Communication </w:t>
      </w:r>
      <w:r w:rsidR="002404FD">
        <w:t>p</w:t>
      </w:r>
      <w:r w:rsidRPr="003A6ACC">
        <w:t xml:space="preserve">rotocol) so that the pilot is notified before the pilot commences their commute to work. For practical purposes this is deemed to be </w:t>
      </w:r>
      <w:r w:rsidRPr="003A6ACC">
        <w:rPr>
          <w:highlight w:val="green"/>
        </w:rPr>
        <w:t>1</w:t>
      </w:r>
      <w:r w:rsidRPr="003A6ACC">
        <w:t xml:space="preserve"> hour prior to the FDP commencing</w:t>
      </w:r>
    </w:p>
    <w:p w14:paraId="0E3547A5" w14:textId="77777777" w:rsidR="003A6ACC" w:rsidRPr="003A6ACC" w:rsidRDefault="003A6ACC" w:rsidP="005873D7">
      <w:pPr>
        <w:pStyle w:val="ListBullet"/>
      </w:pPr>
      <w:r w:rsidRPr="003A6ACC">
        <w:t>the new roster will be updated as soon as practicable</w:t>
      </w:r>
    </w:p>
    <w:p w14:paraId="2D0A4E26" w14:textId="77777777" w:rsidR="003A6ACC" w:rsidRPr="003A6ACC" w:rsidRDefault="003A6ACC" w:rsidP="005873D7">
      <w:pPr>
        <w:pStyle w:val="ListBullet"/>
      </w:pPr>
      <w:r w:rsidRPr="003A6ACC">
        <w:t>managing the process of contacting FCMs to notify them of the delay</w:t>
      </w:r>
    </w:p>
    <w:p w14:paraId="7F64CD09" w14:textId="77777777" w:rsidR="003A6ACC" w:rsidRPr="003A6ACC" w:rsidRDefault="003A6ACC" w:rsidP="005873D7">
      <w:pPr>
        <w:pStyle w:val="ListBullet"/>
      </w:pPr>
      <w:r w:rsidRPr="003A6ACC">
        <w:t>prohibiting increasing FDP maximum limits when a delayed start time would otherwise allow it</w:t>
      </w:r>
    </w:p>
    <w:p w14:paraId="591ACC2D" w14:textId="77777777" w:rsidR="003A6ACC" w:rsidRPr="003A6ACC" w:rsidRDefault="003A6ACC" w:rsidP="005873D7">
      <w:pPr>
        <w:pStyle w:val="ListBullet"/>
      </w:pPr>
      <w:r w:rsidRPr="003A6ACC">
        <w:t>if a delayed start time requires a reduced maximum FDP period, rather than the start time before the delay, that reduced maximum FDP limit applies</w:t>
      </w:r>
    </w:p>
    <w:p w14:paraId="7417C890" w14:textId="77777777" w:rsidR="003A6ACC" w:rsidRPr="003A6ACC" w:rsidRDefault="003A6ACC" w:rsidP="005873D7">
      <w:pPr>
        <w:pStyle w:val="ListBullet"/>
      </w:pPr>
      <w:r w:rsidRPr="003A6ACC">
        <w:t>providing a maximum limit on extent to which a start time can be delayed in total. (e.g. a policy that does not allow delaying the start time by more than a total of 4-5 hours past the original start time, unless specific circumstances indicate this would not result in an unacceptable fatigue risk).</w:t>
      </w:r>
    </w:p>
    <w:p w14:paraId="4F7643EF" w14:textId="0E31D522" w:rsidR="003A6ACC" w:rsidRPr="005873D7" w:rsidRDefault="003A6ACC" w:rsidP="005873D7">
      <w:pPr>
        <w:ind w:left="1134" w:hanging="1134"/>
        <w:rPr>
          <w:color w:val="AC2C0C"/>
        </w:rPr>
      </w:pPr>
      <w:r w:rsidRPr="005873D7">
        <w:rPr>
          <w:b/>
          <w:bCs/>
          <w:color w:val="AC2C0C"/>
        </w:rPr>
        <w:t>Note:</w:t>
      </w:r>
      <w:r w:rsidRPr="005873D7">
        <w:rPr>
          <w:color w:val="AC2C0C"/>
        </w:rPr>
        <w:tab/>
        <w:t>While there is no specific requirement for prior sleep opportunity or delayed reporting procedures in Appendix 5 – Aerial Work, Operators are strongly encouraged to publish limits and a procedure such as this to ensure staff are aware of and protect the period before a pilot’s FDP (or standby) from interruptions.</w:t>
      </w:r>
    </w:p>
    <w:p w14:paraId="1F4650EF" w14:textId="77777777" w:rsidR="004F1FFE" w:rsidRDefault="004F1FFE" w:rsidP="004F1FFE">
      <w:pPr>
        <w:pStyle w:val="Heading3"/>
      </w:pPr>
      <w:bookmarkStart w:id="44" w:name="_Toc34660935"/>
      <w:bookmarkStart w:id="45" w:name="_Toc191547366"/>
      <w:r>
        <w:t>Reassignment</w:t>
      </w:r>
      <w:bookmarkEnd w:id="44"/>
      <w:bookmarkEnd w:id="45"/>
    </w:p>
    <w:p w14:paraId="679BB5B8" w14:textId="3CB62FF6" w:rsidR="004F1FFE" w:rsidRPr="008F420F" w:rsidRDefault="004F1FFE" w:rsidP="004F1FFE">
      <w:r>
        <w:t xml:space="preserve">A reassignment will only be made to meet operational requirements such as </w:t>
      </w:r>
      <w:r w:rsidRPr="008F420F">
        <w:t>changes in tasking requirements, positioning, delayed operations due to weather, maintenance or, rostered pilot unavailability (e.g. illness, fatigue, emergency).</w:t>
      </w:r>
    </w:p>
    <w:p w14:paraId="5B973CF7" w14:textId="5A103DB0" w:rsidR="004F1FFE" w:rsidRPr="008F420F" w:rsidRDefault="004F1FFE" w:rsidP="004F1FFE">
      <w:r>
        <w:t>The Chief Pilot</w:t>
      </w:r>
      <w:r w:rsidRPr="008F420F">
        <w:t xml:space="preserve"> </w:t>
      </w:r>
      <w:r w:rsidRPr="008F420F">
        <w:rPr>
          <w:highlight w:val="green"/>
        </w:rPr>
        <w:t>or delegate</w:t>
      </w:r>
      <w:r w:rsidRPr="008F420F">
        <w:t xml:space="preserve"> can authorise a reassignment. In deciding whether or not to modify a</w:t>
      </w:r>
      <w:r w:rsidR="00EE0E0A">
        <w:t>n</w:t>
      </w:r>
      <w:r w:rsidRPr="008F420F">
        <w:t xml:space="preserve"> FDP with a reassignment the Chief Pilot </w:t>
      </w:r>
      <w:r w:rsidRPr="008F420F">
        <w:rPr>
          <w:highlight w:val="green"/>
        </w:rPr>
        <w:t>or delegate</w:t>
      </w:r>
      <w:r w:rsidRPr="008F420F">
        <w:t xml:space="preserve"> will consider:</w:t>
      </w:r>
    </w:p>
    <w:p w14:paraId="540AC9DD" w14:textId="77777777" w:rsidR="004F1FFE" w:rsidRPr="004F1FFE" w:rsidRDefault="004F1FFE" w:rsidP="005873D7">
      <w:pPr>
        <w:pStyle w:val="ListBullet"/>
      </w:pPr>
      <w:r w:rsidRPr="004F1FFE">
        <w:t>availability of alternate pilots</w:t>
      </w:r>
    </w:p>
    <w:p w14:paraId="3CEEFFF9" w14:textId="77777777" w:rsidR="004F1FFE" w:rsidRPr="004F1FFE" w:rsidRDefault="004F1FFE" w:rsidP="005873D7">
      <w:pPr>
        <w:pStyle w:val="ListBullet"/>
      </w:pPr>
      <w:r w:rsidRPr="004F1FFE">
        <w:t>the impact on the pilots’ duty expectations</w:t>
      </w:r>
    </w:p>
    <w:p w14:paraId="37DEC162" w14:textId="77777777" w:rsidR="004F1FFE" w:rsidRPr="004F1FFE" w:rsidRDefault="004F1FFE" w:rsidP="005873D7">
      <w:pPr>
        <w:pStyle w:val="ListBullet"/>
      </w:pPr>
      <w:r w:rsidRPr="004F1FFE">
        <w:t>impact on future rostering/planning for that pilot.</w:t>
      </w:r>
    </w:p>
    <w:p w14:paraId="77ADA2D7" w14:textId="77777777" w:rsidR="004F1FFE" w:rsidRPr="004F1FFE" w:rsidRDefault="004F1FFE" w:rsidP="005873D7">
      <w:pPr>
        <w:pStyle w:val="ListBullet"/>
      </w:pPr>
      <w:r w:rsidRPr="004F1FFE">
        <w:lastRenderedPageBreak/>
        <w:t>After commencing an FDP, a pilot can be reassigned a longer FDP but the reassignment must take into account:</w:t>
      </w:r>
    </w:p>
    <w:p w14:paraId="5B4D14EE" w14:textId="751EFFE3" w:rsidR="004F1FFE" w:rsidRPr="004F1FFE" w:rsidRDefault="004F1FFE" w:rsidP="005873D7">
      <w:pPr>
        <w:pStyle w:val="ListBullet"/>
      </w:pPr>
      <w:r w:rsidRPr="004F1FFE">
        <w:t xml:space="preserve">that the pilot considers themselves fit for the modified FDP. They must undertake a personal alertness assessment as per Form ACTab and agree to the reassignment via the communications protocol (refer Section </w:t>
      </w:r>
      <w:r w:rsidRPr="004F1FFE">
        <w:fldChar w:fldCharType="begin"/>
      </w:r>
      <w:r w:rsidRPr="004F1FFE">
        <w:instrText xml:space="preserve"> REF _Ref33008068 \r \h  \* MERGEFORMAT </w:instrText>
      </w:r>
      <w:r w:rsidRPr="004F1FFE">
        <w:fldChar w:fldCharType="separate"/>
      </w:r>
      <w:r w:rsidRPr="004F1FFE">
        <w:t>1.2.1.4</w:t>
      </w:r>
      <w:r w:rsidRPr="004F1FFE">
        <w:fldChar w:fldCharType="end"/>
      </w:r>
      <w:r w:rsidRPr="004F1FFE">
        <w:t xml:space="preserve"> Communication </w:t>
      </w:r>
      <w:r w:rsidR="005873D7">
        <w:t>p</w:t>
      </w:r>
      <w:r w:rsidRPr="004F1FFE">
        <w:t>rotocol)</w:t>
      </w:r>
    </w:p>
    <w:p w14:paraId="3728CDFF" w14:textId="77777777" w:rsidR="004F1FFE" w:rsidRPr="004F1FFE" w:rsidRDefault="004F1FFE" w:rsidP="005873D7">
      <w:pPr>
        <w:pStyle w:val="ListBullet"/>
      </w:pPr>
      <w:r w:rsidRPr="004F1FFE">
        <w:t>not exceed cumulative, or LNO limits</w:t>
      </w:r>
    </w:p>
    <w:p w14:paraId="337379D1" w14:textId="77777777" w:rsidR="004F1FFE" w:rsidRPr="004F1FFE" w:rsidRDefault="004F1FFE" w:rsidP="005873D7">
      <w:pPr>
        <w:pStyle w:val="ListBullet"/>
      </w:pPr>
      <w:r w:rsidRPr="004F1FFE">
        <w:t>be recorded in the flight and duty records.</w:t>
      </w:r>
    </w:p>
    <w:p w14:paraId="70151A05" w14:textId="77777777" w:rsidR="004F1FFE" w:rsidRDefault="004F1FFE" w:rsidP="004F1FFE">
      <w:pPr>
        <w:pStyle w:val="Heading3"/>
      </w:pPr>
      <w:bookmarkStart w:id="46" w:name="_Toc34660936"/>
      <w:bookmarkStart w:id="47" w:name="_Toc191547367"/>
      <w:r>
        <w:t>Standby limits</w:t>
      </w:r>
      <w:bookmarkEnd w:id="46"/>
      <w:bookmarkEnd w:id="47"/>
    </w:p>
    <w:p w14:paraId="74941C83" w14:textId="0B177BFA" w:rsidR="004F1FFE" w:rsidRPr="008F420F" w:rsidRDefault="004F1FFE" w:rsidP="004F1FFE">
      <w:pPr>
        <w:rPr>
          <w:highlight w:val="yellow"/>
        </w:rPr>
      </w:pPr>
      <w:r>
        <w:t>Standby must only be undertaken in suitable sleeping accommodation. When the pilot is on standb</w:t>
      </w:r>
      <w:r w:rsidRPr="008F420F">
        <w:t xml:space="preserve">y at home this is taken to be the pilot’s usual accommodation and so no assessment of suitability is required. Any accommodation away from home base the accommodation must meet the criteria in Section </w:t>
      </w:r>
      <w:r>
        <w:fldChar w:fldCharType="begin"/>
      </w:r>
      <w:r>
        <w:instrText xml:space="preserve"> REF _Ref33008433 \r \h </w:instrText>
      </w:r>
      <w:r>
        <w:fldChar w:fldCharType="separate"/>
      </w:r>
      <w:r>
        <w:t>1.2.14</w:t>
      </w:r>
      <w:r>
        <w:fldChar w:fldCharType="end"/>
      </w:r>
      <w:r w:rsidRPr="009B22F8">
        <w:t xml:space="preserve"> </w:t>
      </w:r>
      <w:r w:rsidRPr="008F420F">
        <w:t>Accommodation.</w:t>
      </w:r>
    </w:p>
    <w:p w14:paraId="7116C09A" w14:textId="77777777" w:rsidR="004F1FFE" w:rsidRPr="005873D7" w:rsidRDefault="004F1FFE" w:rsidP="005873D7">
      <w:pPr>
        <w:ind w:left="1134" w:hanging="1134"/>
        <w:rPr>
          <w:color w:val="AC2C0C"/>
        </w:rPr>
      </w:pPr>
      <w:r w:rsidRPr="005873D7">
        <w:rPr>
          <w:b/>
          <w:bCs/>
          <w:color w:val="AC2C0C"/>
        </w:rPr>
        <w:t>Note:</w:t>
      </w:r>
      <w:r w:rsidRPr="005873D7">
        <w:rPr>
          <w:color w:val="AC2C0C"/>
        </w:rPr>
        <w:tab/>
        <w:t>In this example, the operator has decided to only roster standby where the pilot is at home because the base facility only has suitable resting accommodation and does not have suitable sleeping accommodation.</w:t>
      </w:r>
    </w:p>
    <w:p w14:paraId="2582936F" w14:textId="77777777" w:rsidR="00BF605E" w:rsidRPr="008F420F" w:rsidRDefault="00BF605E" w:rsidP="00BF605E">
      <w:r>
        <w:t>The following standby limits will apply</w:t>
      </w:r>
      <w:r w:rsidRPr="008F420F">
        <w:t>:</w:t>
      </w:r>
    </w:p>
    <w:p w14:paraId="1D5ECB57" w14:textId="77777777" w:rsidR="00BF605E" w:rsidRPr="00BF605E" w:rsidRDefault="00BF605E" w:rsidP="005873D7">
      <w:pPr>
        <w:pStyle w:val="ListBullet"/>
      </w:pPr>
      <w:r w:rsidRPr="00BF605E">
        <w:t xml:space="preserve">a pilot will not be rostered for more than a maximum of </w:t>
      </w:r>
      <w:r w:rsidRPr="00BF605E">
        <w:rPr>
          <w:highlight w:val="green"/>
        </w:rPr>
        <w:t>24</w:t>
      </w:r>
      <w:r w:rsidRPr="00BF605E">
        <w:t xml:space="preserve"> continuous hours on standby in any one standby period</w:t>
      </w:r>
    </w:p>
    <w:p w14:paraId="58AB7D0E" w14:textId="77777777" w:rsidR="00BF605E" w:rsidRPr="00BF605E" w:rsidRDefault="00BF605E" w:rsidP="005873D7">
      <w:pPr>
        <w:pStyle w:val="ListBullet"/>
      </w:pPr>
      <w:r w:rsidRPr="00BF605E">
        <w:t>an FDP that is commenced following a callout from standby is required to be followed by a minimum ODP before the pilot can return to standby or a further FDP</w:t>
      </w:r>
    </w:p>
    <w:p w14:paraId="45E9619F" w14:textId="77777777" w:rsidR="00BF605E" w:rsidRPr="00BF605E" w:rsidRDefault="00BF605E" w:rsidP="005873D7">
      <w:pPr>
        <w:pStyle w:val="ListBullet"/>
      </w:pPr>
      <w:r w:rsidRPr="00BF605E">
        <w:t>if not called out (and the standby is completed) the pilot will have at least 10 consecutive hours off-duty</w:t>
      </w:r>
    </w:p>
    <w:p w14:paraId="2552DAF1" w14:textId="3FAF2011" w:rsidR="00BF605E" w:rsidRPr="00BF605E" w:rsidRDefault="00BF605E" w:rsidP="005873D7">
      <w:pPr>
        <w:pStyle w:val="ListBullet"/>
      </w:pPr>
      <w:r w:rsidRPr="00BF605E">
        <w:t xml:space="preserve">a standby that is terminated by advising the pilot via the communication protocol (refer Section </w:t>
      </w:r>
      <w:r w:rsidRPr="00BF605E">
        <w:fldChar w:fldCharType="begin"/>
      </w:r>
      <w:r w:rsidRPr="00BF605E">
        <w:instrText xml:space="preserve"> REF _Ref33008068 \r \h  \* MERGEFORMAT </w:instrText>
      </w:r>
      <w:r w:rsidRPr="00BF605E">
        <w:fldChar w:fldCharType="separate"/>
      </w:r>
      <w:r w:rsidRPr="00BF605E">
        <w:t>1.2.1.4</w:t>
      </w:r>
      <w:r w:rsidRPr="00BF605E">
        <w:fldChar w:fldCharType="end"/>
      </w:r>
      <w:r w:rsidRPr="00BF605E">
        <w:t xml:space="preserve"> Communication </w:t>
      </w:r>
      <w:r w:rsidR="005873D7">
        <w:t>p</w:t>
      </w:r>
      <w:r w:rsidRPr="00BF605E">
        <w:t>rotocol), is taken to have been completed and the pilot will have at least 10 consecutive hours off duty from the time they were notified.</w:t>
      </w:r>
    </w:p>
    <w:p w14:paraId="76A622A5" w14:textId="77777777" w:rsidR="00BF605E" w:rsidRPr="00BF605E" w:rsidRDefault="00BF605E" w:rsidP="00BF605E">
      <w:pPr>
        <w:pStyle w:val="Normalafterlist"/>
        <w:rPr>
          <w:rFonts w:asciiTheme="minorHAnsi" w:hAnsiTheme="minorHAnsi" w:cstheme="minorHAnsi"/>
          <w:sz w:val="20"/>
          <w:szCs w:val="20"/>
        </w:rPr>
      </w:pPr>
      <w:r w:rsidRPr="00BF605E">
        <w:rPr>
          <w:rFonts w:asciiTheme="minorHAnsi" w:hAnsiTheme="minorHAnsi" w:cstheme="minorHAnsi"/>
          <w:sz w:val="20"/>
          <w:szCs w:val="20"/>
        </w:rPr>
        <w:t>Standby is a period when the pilot is free of all duties and so pilots are not to be contacted during standby unless it is for the purposes of advising of an impending FDP.</w:t>
      </w:r>
    </w:p>
    <w:p w14:paraId="5E8BFEA3" w14:textId="77777777" w:rsidR="00BF605E" w:rsidRPr="005873D7" w:rsidRDefault="00BF605E" w:rsidP="005873D7">
      <w:pPr>
        <w:ind w:left="1134" w:hanging="1134"/>
        <w:rPr>
          <w:color w:val="AC2C0C"/>
        </w:rPr>
      </w:pPr>
      <w:r w:rsidRPr="005873D7">
        <w:rPr>
          <w:b/>
          <w:bCs/>
          <w:color w:val="AC2C0C"/>
        </w:rPr>
        <w:t>Note:</w:t>
      </w:r>
      <w:r w:rsidRPr="005873D7">
        <w:rPr>
          <w:color w:val="AC2C0C"/>
        </w:rPr>
        <w:tab/>
        <w:t>There are no direct limits on the length of any one period of standby in Appendix 5 however standby must end in order for the pilot to meet the requirements for longer term off-duty periods such as the requirement for 36 consecutive hours off-duty that must include at least 2 local nights in every 336 hours (14 days).</w:t>
      </w:r>
    </w:p>
    <w:p w14:paraId="678BB563" w14:textId="77777777" w:rsidR="002906E4" w:rsidRDefault="002906E4" w:rsidP="002906E4">
      <w:pPr>
        <w:pStyle w:val="Heading3"/>
      </w:pPr>
      <w:bookmarkStart w:id="48" w:name="_Toc34660937"/>
      <w:bookmarkStart w:id="49" w:name="_Toc191547368"/>
      <w:r>
        <w:t>Positioning</w:t>
      </w:r>
      <w:bookmarkEnd w:id="48"/>
      <w:bookmarkEnd w:id="49"/>
      <w:r>
        <w:t xml:space="preserve"> </w:t>
      </w:r>
    </w:p>
    <w:p w14:paraId="75BA80FC" w14:textId="77777777" w:rsidR="002906E4" w:rsidRPr="008F420F" w:rsidRDefault="002906E4" w:rsidP="002906E4">
      <w:r>
        <w:t>For operational reasons the Chief Pilot</w:t>
      </w:r>
      <w:r w:rsidRPr="008F420F">
        <w:t xml:space="preserve"> </w:t>
      </w:r>
      <w:r w:rsidRPr="008F420F">
        <w:rPr>
          <w:highlight w:val="green"/>
        </w:rPr>
        <w:t>(or delegate)</w:t>
      </w:r>
      <w:r w:rsidRPr="008F420F">
        <w:t xml:space="preserve"> may request a pilot to position to another location following a flight. </w:t>
      </w:r>
    </w:p>
    <w:p w14:paraId="0EF34494" w14:textId="77777777" w:rsidR="002906E4" w:rsidRPr="008F420F" w:rsidRDefault="002906E4" w:rsidP="002906E4">
      <w:r>
        <w:t>If requested to position before a flight the positioning is included as a part of the FDP and will be taken into account when determining whether the FDP can be achieved within the maximum FDP limit. The commencement of the FDP will then be the commencemen</w:t>
      </w:r>
      <w:r w:rsidRPr="008F420F">
        <w:t>t of the positioning.</w:t>
      </w:r>
    </w:p>
    <w:p w14:paraId="259A8D27" w14:textId="77777777" w:rsidR="002906E4" w:rsidRPr="002906E4" w:rsidRDefault="002906E4" w:rsidP="005873D7">
      <w:pPr>
        <w:pStyle w:val="ListBullet"/>
      </w:pPr>
      <w:r w:rsidRPr="002906E4">
        <w:t>The period spent positioning, along with the impact on displacement time, is considered when determining the subsequent minimum ODP.</w:t>
      </w:r>
    </w:p>
    <w:p w14:paraId="3525CB2A" w14:textId="77777777" w:rsidR="002906E4" w:rsidRPr="002906E4" w:rsidRDefault="002906E4" w:rsidP="005873D7">
      <w:pPr>
        <w:pStyle w:val="ListBullet"/>
      </w:pPr>
      <w:r w:rsidRPr="002906E4">
        <w:t>The period spent positioning is considered in the determination of cumulative duty time.</w:t>
      </w:r>
    </w:p>
    <w:p w14:paraId="05EFD45E" w14:textId="77777777" w:rsidR="002906E4" w:rsidRPr="002906E4" w:rsidRDefault="002906E4" w:rsidP="005873D7">
      <w:pPr>
        <w:pStyle w:val="ListBullet"/>
      </w:pPr>
      <w:r w:rsidRPr="002906E4">
        <w:t>The FCM does not participate as part of an operating crew during the period of positioning.</w:t>
      </w:r>
    </w:p>
    <w:p w14:paraId="2BB20373" w14:textId="051E9623" w:rsidR="00022220" w:rsidRDefault="00022220" w:rsidP="00031006">
      <w:pPr>
        <w:pStyle w:val="Heading3"/>
      </w:pPr>
      <w:bookmarkStart w:id="50" w:name="_Toc34660938"/>
      <w:bookmarkStart w:id="51" w:name="_Toc191547369"/>
      <w:r>
        <w:lastRenderedPageBreak/>
        <w:t>Off</w:t>
      </w:r>
      <w:r w:rsidR="00EE0E0A">
        <w:t>-</w:t>
      </w:r>
      <w:r>
        <w:t>duty periods</w:t>
      </w:r>
      <w:bookmarkEnd w:id="50"/>
      <w:bookmarkEnd w:id="51"/>
    </w:p>
    <w:p w14:paraId="73E825C9" w14:textId="2C43D8E2" w:rsidR="00A51C5A" w:rsidRDefault="00A51C5A" w:rsidP="00031006">
      <w:pPr>
        <w:pStyle w:val="Caption"/>
        <w:keepNext/>
        <w:keepLines/>
      </w:pPr>
      <w:r>
        <w:t xml:space="preserve">Table </w:t>
      </w:r>
      <w:r>
        <w:fldChar w:fldCharType="begin"/>
      </w:r>
      <w:r>
        <w:instrText xml:space="preserve"> SEQ Table \* ARABIC </w:instrText>
      </w:r>
      <w:r>
        <w:fldChar w:fldCharType="separate"/>
      </w:r>
      <w:r w:rsidR="00FF4699">
        <w:rPr>
          <w:noProof/>
        </w:rPr>
        <w:t>9</w:t>
      </w:r>
      <w:r>
        <w:fldChar w:fldCharType="end"/>
      </w:r>
      <w:r>
        <w:t xml:space="preserve"> </w:t>
      </w:r>
      <w:r w:rsidRPr="00D75692">
        <w:t>Off</w:t>
      </w:r>
      <w:r>
        <w:t>-</w:t>
      </w:r>
      <w:r w:rsidRPr="00D75692">
        <w:t>duty periods limits</w:t>
      </w:r>
    </w:p>
    <w:tbl>
      <w:tblPr>
        <w:tblStyle w:val="SD-MOStable"/>
        <w:tblW w:w="9634" w:type="dxa"/>
        <w:tblLook w:val="0620" w:firstRow="1" w:lastRow="0" w:firstColumn="0" w:lastColumn="0" w:noHBand="1" w:noVBand="1"/>
        <w:tblCaption w:val="Acronyms and abbreviations"/>
        <w:tblDescription w:val="List of Acronyms and abbreviations"/>
      </w:tblPr>
      <w:tblGrid>
        <w:gridCol w:w="9634"/>
      </w:tblGrid>
      <w:tr w:rsidR="00A51C5A" w:rsidRPr="00962D25" w14:paraId="11836AE4" w14:textId="77777777" w:rsidTr="000F576F">
        <w:trPr>
          <w:cnfStyle w:val="100000000000" w:firstRow="1" w:lastRow="0" w:firstColumn="0" w:lastColumn="0" w:oddVBand="0" w:evenVBand="0" w:oddHBand="0" w:evenHBand="0" w:firstRowFirstColumn="0" w:firstRowLastColumn="0" w:lastRowFirstColumn="0" w:lastRowLastColumn="0"/>
        </w:trPr>
        <w:tc>
          <w:tcPr>
            <w:tcW w:w="9634" w:type="dxa"/>
          </w:tcPr>
          <w:p w14:paraId="486CD064" w14:textId="24119AA0" w:rsidR="00A51C5A" w:rsidRPr="00962D25" w:rsidRDefault="00A51C5A" w:rsidP="00031006">
            <w:pPr>
              <w:pStyle w:val="TableHeader"/>
              <w:keepNext/>
              <w:keepLines/>
            </w:pPr>
            <w:r w:rsidRPr="00A51C5A">
              <w:rPr>
                <w:b/>
                <w:bCs/>
                <w:color w:val="FFFFFF" w:themeColor="background1"/>
              </w:rPr>
              <w:t>Minimum ODP limits - immediately following an FDP</w:t>
            </w:r>
          </w:p>
        </w:tc>
      </w:tr>
      <w:tr w:rsidR="00A51C5A" w:rsidRPr="00962D25" w14:paraId="4CD692BF" w14:textId="77777777" w:rsidTr="000F576F">
        <w:tc>
          <w:tcPr>
            <w:tcW w:w="9634" w:type="dxa"/>
          </w:tcPr>
          <w:p w14:paraId="79A86924" w14:textId="1BA5F893" w:rsidR="00A51C5A" w:rsidRDefault="00A51C5A" w:rsidP="000F576F">
            <w:pPr>
              <w:keepNext/>
              <w:keepLines/>
            </w:pPr>
            <w:r w:rsidRPr="006727F0">
              <w:rPr>
                <w:rStyle w:val="bold"/>
              </w:rPr>
              <w:t>Note:</w:t>
            </w:r>
            <w:r>
              <w:tab/>
            </w:r>
            <w:r w:rsidRPr="006727F0">
              <w:t>Immediately after an FDP, a pilot must have an off-duty period of at least the following number of consecutive hours, during which there must be access to suitable sleeping accommodation for at least 8 consecutive hours</w:t>
            </w:r>
          </w:p>
        </w:tc>
      </w:tr>
    </w:tbl>
    <w:p w14:paraId="7BB31023" w14:textId="77777777" w:rsidR="00C8391F" w:rsidRPr="00D50435" w:rsidRDefault="00C8391F" w:rsidP="00D50435">
      <w:pPr>
        <w:pStyle w:val="Caption"/>
        <w:spacing w:before="0" w:after="0"/>
        <w:rPr>
          <w:sz w:val="4"/>
          <w:szCs w:val="4"/>
        </w:rPr>
      </w:pPr>
    </w:p>
    <w:tbl>
      <w:tblPr>
        <w:tblStyle w:val="SD-generalcontent"/>
        <w:tblW w:w="9634" w:type="dxa"/>
        <w:tblInd w:w="-5" w:type="dxa"/>
        <w:tblBorders>
          <w:left w:val="single" w:sz="4" w:space="0" w:color="0080A2"/>
          <w:right w:val="single" w:sz="4" w:space="0" w:color="0080A2"/>
          <w:insideH w:val="single" w:sz="4" w:space="0" w:color="0080A2" w:themeColor="accent2"/>
          <w:insideV w:val="single" w:sz="4" w:space="0" w:color="0080A2"/>
        </w:tblBorders>
        <w:shd w:val="clear" w:color="auto" w:fill="FFFFFF" w:themeFill="background1"/>
        <w:tblLook w:val="0620" w:firstRow="1" w:lastRow="0" w:firstColumn="0" w:lastColumn="0" w:noHBand="1" w:noVBand="1"/>
      </w:tblPr>
      <w:tblGrid>
        <w:gridCol w:w="2977"/>
        <w:gridCol w:w="6657"/>
      </w:tblGrid>
      <w:tr w:rsidR="00D50435" w:rsidRPr="00B008AD" w14:paraId="19ADA07D" w14:textId="77777777" w:rsidTr="00D50435">
        <w:trPr>
          <w:cnfStyle w:val="100000000000" w:firstRow="1" w:lastRow="0" w:firstColumn="0" w:lastColumn="0" w:oddVBand="0" w:evenVBand="0" w:oddHBand="0" w:evenHBand="0" w:firstRowFirstColumn="0" w:firstRowLastColumn="0" w:lastRowFirstColumn="0" w:lastRowLastColumn="0"/>
        </w:trPr>
        <w:tc>
          <w:tcPr>
            <w:tcW w:w="2977"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FFFFFF" w:themeFill="background1"/>
          </w:tcPr>
          <w:p w14:paraId="41E934B4" w14:textId="426931D9" w:rsidR="00D50435" w:rsidRPr="00D50435" w:rsidRDefault="00D50435" w:rsidP="00D50435">
            <w:pPr>
              <w:pStyle w:val="Tabletext"/>
              <w:keepNext/>
              <w:keepLines/>
              <w:rPr>
                <w:rStyle w:val="Authorexampletext"/>
                <w:b w:val="0"/>
                <w:bCs/>
                <w:color w:val="000000"/>
              </w:rPr>
            </w:pPr>
            <w:r w:rsidRPr="00D50435">
              <w:rPr>
                <w:b w:val="0"/>
                <w:bCs/>
              </w:rPr>
              <w:t>If the ODP includes the period 2300 to 0559 hours</w:t>
            </w:r>
          </w:p>
        </w:tc>
        <w:tc>
          <w:tcPr>
            <w:tcW w:w="6657"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FFFFFF" w:themeFill="background1"/>
          </w:tcPr>
          <w:p w14:paraId="58AA2AD8" w14:textId="77777777" w:rsidR="00D50435" w:rsidRPr="00D50435" w:rsidRDefault="00D50435" w:rsidP="00D50435">
            <w:pPr>
              <w:pStyle w:val="Tabletext"/>
              <w:rPr>
                <w:b w:val="0"/>
                <w:bCs/>
              </w:rPr>
            </w:pPr>
            <w:r w:rsidRPr="00D50435">
              <w:rPr>
                <w:b w:val="0"/>
                <w:bCs/>
                <w:highlight w:val="green"/>
              </w:rPr>
              <w:t>8</w:t>
            </w:r>
            <w:r w:rsidRPr="00D50435">
              <w:rPr>
                <w:b w:val="0"/>
                <w:bCs/>
              </w:rPr>
              <w:t xml:space="preserve"> hours +</w:t>
            </w:r>
          </w:p>
          <w:p w14:paraId="133A9895" w14:textId="77777777" w:rsidR="00D50435" w:rsidRPr="00D50435" w:rsidRDefault="00D50435" w:rsidP="00D50435">
            <w:pPr>
              <w:pStyle w:val="Tabletext"/>
              <w:rPr>
                <w:b w:val="0"/>
                <w:bCs/>
              </w:rPr>
            </w:pPr>
          </w:p>
          <w:p w14:paraId="2A97B954" w14:textId="49FC4620" w:rsidR="00D50435" w:rsidRPr="00D50435" w:rsidRDefault="00D50435" w:rsidP="00D50435">
            <w:pPr>
              <w:pStyle w:val="Tabletext"/>
              <w:keepNext/>
              <w:keepLines/>
              <w:rPr>
                <w:rStyle w:val="italics"/>
                <w:b w:val="0"/>
                <w:bCs/>
              </w:rPr>
            </w:pPr>
            <w:r w:rsidRPr="00D50435">
              <w:rPr>
                <w:b w:val="0"/>
                <w:bCs/>
              </w:rPr>
              <w:t>any time taken to get to and from the suitable sleeping accommodation.</w:t>
            </w:r>
          </w:p>
        </w:tc>
      </w:tr>
      <w:tr w:rsidR="00D50435" w:rsidRPr="00B008AD" w14:paraId="37613133" w14:textId="77777777" w:rsidTr="00D50435">
        <w:tc>
          <w:tcPr>
            <w:tcW w:w="2977" w:type="dxa"/>
            <w:shd w:val="clear" w:color="auto" w:fill="FFFFFF" w:themeFill="background1"/>
          </w:tcPr>
          <w:p w14:paraId="34F28E23" w14:textId="6E1B03BA" w:rsidR="00D50435" w:rsidRPr="00D50435" w:rsidRDefault="00D50435" w:rsidP="00D50435">
            <w:pPr>
              <w:pStyle w:val="Tabletext"/>
              <w:keepNext/>
              <w:keepLines/>
              <w:rPr>
                <w:rStyle w:val="Authorexampletext"/>
                <w:bCs/>
                <w:color w:val="000000"/>
              </w:rPr>
            </w:pPr>
            <w:r w:rsidRPr="00D50435">
              <w:rPr>
                <w:bCs/>
              </w:rPr>
              <w:t>If the ODP does not include the period 2300 to 0559 hours</w:t>
            </w:r>
          </w:p>
        </w:tc>
        <w:tc>
          <w:tcPr>
            <w:tcW w:w="6657" w:type="dxa"/>
            <w:shd w:val="clear" w:color="auto" w:fill="FFFFFF" w:themeFill="background1"/>
          </w:tcPr>
          <w:p w14:paraId="1D6AE910" w14:textId="77777777" w:rsidR="00D50435" w:rsidRPr="00D50435" w:rsidRDefault="00D50435" w:rsidP="00D50435">
            <w:pPr>
              <w:pStyle w:val="Tabletext"/>
              <w:rPr>
                <w:bCs/>
              </w:rPr>
            </w:pPr>
            <w:r w:rsidRPr="00D50435">
              <w:rPr>
                <w:bCs/>
                <w:highlight w:val="green"/>
              </w:rPr>
              <w:t>10</w:t>
            </w:r>
            <w:r w:rsidRPr="00D50435">
              <w:rPr>
                <w:bCs/>
              </w:rPr>
              <w:t xml:space="preserve"> hours</w:t>
            </w:r>
          </w:p>
          <w:p w14:paraId="297BD345" w14:textId="77777777" w:rsidR="00D50435" w:rsidRPr="00D50435" w:rsidRDefault="00D50435" w:rsidP="00D50435">
            <w:pPr>
              <w:pStyle w:val="Tabletext"/>
              <w:rPr>
                <w:bCs/>
              </w:rPr>
            </w:pPr>
          </w:p>
          <w:p w14:paraId="5843AD6E" w14:textId="0E64CA59" w:rsidR="00D50435" w:rsidRPr="00D50435" w:rsidRDefault="00D50435" w:rsidP="00D50435">
            <w:pPr>
              <w:pStyle w:val="Tabletext"/>
              <w:keepNext/>
              <w:keepLines/>
              <w:rPr>
                <w:rStyle w:val="italics"/>
                <w:bCs/>
              </w:rPr>
            </w:pPr>
            <w:r w:rsidRPr="00D50435">
              <w:rPr>
                <w:bCs/>
              </w:rPr>
              <w:t>In the case of an extended commuting time this period should be increased to allow the pilot to get 8 hours access to suitable sleeping accommodation as a minimum</w:t>
            </w:r>
          </w:p>
        </w:tc>
      </w:tr>
    </w:tbl>
    <w:p w14:paraId="64F10735" w14:textId="77777777" w:rsidR="00C8391F" w:rsidRPr="00DB5326" w:rsidRDefault="00C8391F" w:rsidP="00DB5326">
      <w:pPr>
        <w:pStyle w:val="Caption"/>
        <w:spacing w:before="0" w:after="0"/>
        <w:rPr>
          <w:sz w:val="4"/>
          <w:szCs w:val="4"/>
        </w:rPr>
      </w:pPr>
    </w:p>
    <w:tbl>
      <w:tblPr>
        <w:tblStyle w:val="SD-generalcontent"/>
        <w:tblW w:w="9634" w:type="dxa"/>
        <w:tblInd w:w="5" w:type="dxa"/>
        <w:tblBorders>
          <w:top w:val="single" w:sz="4" w:space="0" w:color="0080A2" w:themeColor="accent2"/>
          <w:left w:val="single" w:sz="4" w:space="0" w:color="0080A2" w:themeColor="accent2"/>
          <w:bottom w:val="single" w:sz="4" w:space="0" w:color="0080A2" w:themeColor="accent2"/>
          <w:insideH w:val="none" w:sz="0" w:space="0" w:color="auto"/>
        </w:tblBorders>
        <w:tblLook w:val="0620" w:firstRow="1" w:lastRow="0" w:firstColumn="0" w:lastColumn="0" w:noHBand="1" w:noVBand="1"/>
        <w:tblCaption w:val="Acronyms and abbreviations"/>
        <w:tblDescription w:val="List of Acronyms and abbreviations"/>
      </w:tblPr>
      <w:tblGrid>
        <w:gridCol w:w="9634"/>
      </w:tblGrid>
      <w:tr w:rsidR="00DB5326" w:rsidRPr="00B63514" w14:paraId="28563502" w14:textId="77777777" w:rsidTr="000F576F">
        <w:trPr>
          <w:cnfStyle w:val="100000000000" w:firstRow="1" w:lastRow="0" w:firstColumn="0" w:lastColumn="0" w:oddVBand="0" w:evenVBand="0" w:oddHBand="0" w:evenHBand="0" w:firstRowFirstColumn="0" w:firstRowLastColumn="0" w:lastRowFirstColumn="0" w:lastRowLastColumn="0"/>
        </w:trPr>
        <w:tc>
          <w:tcPr>
            <w:tcW w:w="9634"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1B8715A6" w14:textId="578457D5" w:rsidR="00DB5326" w:rsidRPr="00B63514" w:rsidRDefault="00DB5326" w:rsidP="000F576F">
            <w:pPr>
              <w:pStyle w:val="Tabletext"/>
              <w:rPr>
                <w:color w:val="FFFFFF" w:themeColor="background1"/>
              </w:rPr>
            </w:pPr>
            <w:r w:rsidRPr="00DB5326">
              <w:rPr>
                <w:color w:val="FFFFFF" w:themeColor="background1"/>
              </w:rPr>
              <w:t>Minimum ODP following an Extension and possible reduction to ODP</w:t>
            </w:r>
          </w:p>
        </w:tc>
      </w:tr>
    </w:tbl>
    <w:p w14:paraId="0E3C4DF2" w14:textId="77777777" w:rsidR="00DB5326" w:rsidRPr="00764693" w:rsidRDefault="00DB5326" w:rsidP="00DB5326">
      <w:pPr>
        <w:spacing w:before="0" w:after="0"/>
        <w:rPr>
          <w:sz w:val="4"/>
          <w:szCs w:val="4"/>
        </w:rPr>
      </w:pPr>
    </w:p>
    <w:tbl>
      <w:tblPr>
        <w:tblStyle w:val="SD-generalcontent"/>
        <w:tblW w:w="9634" w:type="dxa"/>
        <w:tblBorders>
          <w:left w:val="single" w:sz="4" w:space="0" w:color="0080A2"/>
          <w:right w:val="single" w:sz="4" w:space="0" w:color="0080A2"/>
          <w:insideH w:val="single" w:sz="4" w:space="0" w:color="0080A2" w:themeColor="accent2"/>
          <w:insideV w:val="single" w:sz="4" w:space="0" w:color="0080A2"/>
        </w:tblBorders>
        <w:shd w:val="clear" w:color="auto" w:fill="FFFFFF" w:themeFill="background1"/>
        <w:tblLook w:val="0620" w:firstRow="1" w:lastRow="0" w:firstColumn="0" w:lastColumn="0" w:noHBand="1" w:noVBand="1"/>
      </w:tblPr>
      <w:tblGrid>
        <w:gridCol w:w="2977"/>
        <w:gridCol w:w="6657"/>
      </w:tblGrid>
      <w:tr w:rsidR="00DB5326" w:rsidRPr="00764693" w14:paraId="0ED46417" w14:textId="77777777" w:rsidTr="000F576F">
        <w:trPr>
          <w:cnfStyle w:val="100000000000" w:firstRow="1" w:lastRow="0" w:firstColumn="0" w:lastColumn="0" w:oddVBand="0" w:evenVBand="0" w:oddHBand="0" w:evenHBand="0" w:firstRowFirstColumn="0" w:firstRowLastColumn="0" w:lastRowFirstColumn="0" w:lastRowLastColumn="0"/>
        </w:trPr>
        <w:tc>
          <w:tcPr>
            <w:tcW w:w="2977"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FFFFFF" w:themeFill="background1"/>
          </w:tcPr>
          <w:p w14:paraId="3A86E394" w14:textId="0C20D593" w:rsidR="00DB5326" w:rsidRPr="00DB5326" w:rsidRDefault="00DB5326" w:rsidP="00DB5326">
            <w:pPr>
              <w:pStyle w:val="Tabletext"/>
              <w:rPr>
                <w:b w:val="0"/>
                <w:bCs/>
                <w:color w:val="FFFFFF" w:themeColor="background1"/>
              </w:rPr>
            </w:pPr>
            <w:r w:rsidRPr="00DB5326">
              <w:rPr>
                <w:b w:val="0"/>
                <w:bCs/>
              </w:rPr>
              <w:t>Extensions to FDP limit</w:t>
            </w:r>
          </w:p>
        </w:tc>
        <w:tc>
          <w:tcPr>
            <w:tcW w:w="6657"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FFFFFF" w:themeFill="background1"/>
          </w:tcPr>
          <w:p w14:paraId="63D5741D" w14:textId="62AE1A01" w:rsidR="00DB5326" w:rsidRPr="00DB5326" w:rsidRDefault="00DB5326" w:rsidP="00DB5326">
            <w:pPr>
              <w:pStyle w:val="Tabletext"/>
              <w:rPr>
                <w:b w:val="0"/>
                <w:bCs/>
                <w:color w:val="auto"/>
              </w:rPr>
            </w:pPr>
            <w:r w:rsidRPr="00DB5326">
              <w:rPr>
                <w:b w:val="0"/>
                <w:bCs/>
              </w:rPr>
              <w:t>Increase the minimum ODP by 1 hour for every 30 minutes or part thereof that the pilot extends over the FDP limit.</w:t>
            </w:r>
          </w:p>
        </w:tc>
      </w:tr>
      <w:tr w:rsidR="00DB5326" w:rsidRPr="00764693" w14:paraId="107B4096" w14:textId="77777777" w:rsidTr="000F576F">
        <w:tc>
          <w:tcPr>
            <w:tcW w:w="2977" w:type="dxa"/>
            <w:shd w:val="clear" w:color="auto" w:fill="FFFFFF" w:themeFill="background1"/>
          </w:tcPr>
          <w:p w14:paraId="05107AE2" w14:textId="4C287BA5" w:rsidR="00DB5326" w:rsidRPr="00764693" w:rsidRDefault="00DB5326" w:rsidP="00DB5326">
            <w:pPr>
              <w:pStyle w:val="Tabletext"/>
              <w:rPr>
                <w:rStyle w:val="Authorexampletext"/>
                <w:bCs/>
                <w:color w:val="000000"/>
              </w:rPr>
            </w:pPr>
            <w:r w:rsidRPr="00095AEF">
              <w:t>Option for reducing the minimum ODP when it exceeds 12 hours</w:t>
            </w:r>
          </w:p>
        </w:tc>
        <w:tc>
          <w:tcPr>
            <w:tcW w:w="6657" w:type="dxa"/>
            <w:shd w:val="clear" w:color="auto" w:fill="FFFFFF" w:themeFill="background1"/>
          </w:tcPr>
          <w:p w14:paraId="6446F03D" w14:textId="481C3644" w:rsidR="00DB5326" w:rsidRPr="00764693" w:rsidRDefault="00DB5326" w:rsidP="00DB5326">
            <w:pPr>
              <w:pStyle w:val="Tabletext"/>
              <w:rPr>
                <w:rStyle w:val="italics"/>
                <w:bCs/>
                <w:i w:val="0"/>
                <w:iCs w:val="0"/>
              </w:rPr>
            </w:pPr>
            <w:r w:rsidRPr="00095AEF">
              <w:t>If the minimum ODP exceeds 12 hours, it may be reduced to not less than 12 hours provided that the next FDP is exclusively an aerial work and is followed by an ODP of at least 36 consecutive hours and includes two local nights.</w:t>
            </w:r>
          </w:p>
        </w:tc>
      </w:tr>
    </w:tbl>
    <w:p w14:paraId="7E772B15" w14:textId="77777777" w:rsidR="00C8391F" w:rsidRPr="00DB5326" w:rsidRDefault="00C8391F" w:rsidP="00DB5326">
      <w:pPr>
        <w:pStyle w:val="Caption"/>
        <w:spacing w:before="0" w:after="0"/>
        <w:rPr>
          <w:sz w:val="4"/>
          <w:szCs w:val="4"/>
        </w:rPr>
      </w:pPr>
    </w:p>
    <w:tbl>
      <w:tblPr>
        <w:tblStyle w:val="SD-generalcontent"/>
        <w:tblW w:w="9634" w:type="dxa"/>
        <w:tblInd w:w="5" w:type="dxa"/>
        <w:tblBorders>
          <w:top w:val="single" w:sz="4" w:space="0" w:color="0080A2" w:themeColor="accent2"/>
          <w:left w:val="single" w:sz="4" w:space="0" w:color="0080A2" w:themeColor="accent2"/>
          <w:bottom w:val="single" w:sz="4" w:space="0" w:color="0080A2" w:themeColor="accent2"/>
          <w:insideH w:val="none" w:sz="0" w:space="0" w:color="auto"/>
        </w:tblBorders>
        <w:tblLook w:val="0620" w:firstRow="1" w:lastRow="0" w:firstColumn="0" w:lastColumn="0" w:noHBand="1" w:noVBand="1"/>
        <w:tblCaption w:val="Acronyms and abbreviations"/>
        <w:tblDescription w:val="List of Acronyms and abbreviations"/>
      </w:tblPr>
      <w:tblGrid>
        <w:gridCol w:w="9634"/>
      </w:tblGrid>
      <w:tr w:rsidR="00DB5326" w:rsidRPr="00B63514" w14:paraId="4B536E64" w14:textId="77777777" w:rsidTr="000F576F">
        <w:trPr>
          <w:cnfStyle w:val="100000000000" w:firstRow="1" w:lastRow="0" w:firstColumn="0" w:lastColumn="0" w:oddVBand="0" w:evenVBand="0" w:oddHBand="0" w:evenHBand="0" w:firstRowFirstColumn="0" w:firstRowLastColumn="0" w:lastRowFirstColumn="0" w:lastRowLastColumn="0"/>
        </w:trPr>
        <w:tc>
          <w:tcPr>
            <w:tcW w:w="9634"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4C82A727" w14:textId="713DD07A" w:rsidR="00DB5326" w:rsidRPr="00B63514" w:rsidRDefault="00DB5326" w:rsidP="000F576F">
            <w:pPr>
              <w:pStyle w:val="Tabletext"/>
              <w:rPr>
                <w:color w:val="FFFFFF" w:themeColor="background1"/>
              </w:rPr>
            </w:pPr>
            <w:r w:rsidRPr="00DB5326">
              <w:rPr>
                <w:color w:val="FFFFFF" w:themeColor="background1"/>
              </w:rPr>
              <w:t>Minimum longer term ODP limits - projected to end of assigned FDP or standby</w:t>
            </w:r>
          </w:p>
        </w:tc>
      </w:tr>
    </w:tbl>
    <w:p w14:paraId="5ABEC965" w14:textId="77777777" w:rsidR="00DB5326" w:rsidRPr="00764693" w:rsidRDefault="00DB5326" w:rsidP="00DB5326">
      <w:pPr>
        <w:spacing w:before="0" w:after="0"/>
        <w:rPr>
          <w:sz w:val="4"/>
          <w:szCs w:val="4"/>
        </w:rPr>
      </w:pPr>
    </w:p>
    <w:tbl>
      <w:tblPr>
        <w:tblStyle w:val="SD-generalcontent"/>
        <w:tblW w:w="9634" w:type="dxa"/>
        <w:tblBorders>
          <w:left w:val="single" w:sz="4" w:space="0" w:color="0080A2"/>
          <w:right w:val="single" w:sz="4" w:space="0" w:color="0080A2"/>
          <w:insideH w:val="single" w:sz="4" w:space="0" w:color="0080A2" w:themeColor="accent2"/>
          <w:insideV w:val="single" w:sz="4" w:space="0" w:color="0080A2"/>
        </w:tblBorders>
        <w:shd w:val="clear" w:color="auto" w:fill="FFFFFF" w:themeFill="background1"/>
        <w:tblLook w:val="0620" w:firstRow="1" w:lastRow="0" w:firstColumn="0" w:lastColumn="0" w:noHBand="1" w:noVBand="1"/>
      </w:tblPr>
      <w:tblGrid>
        <w:gridCol w:w="2977"/>
        <w:gridCol w:w="6657"/>
      </w:tblGrid>
      <w:tr w:rsidR="00DB5326" w:rsidRPr="00764693" w14:paraId="7CD238EF" w14:textId="77777777" w:rsidTr="00EA7F7E">
        <w:trPr>
          <w:cnfStyle w:val="100000000000" w:firstRow="1" w:lastRow="0" w:firstColumn="0" w:lastColumn="0" w:oddVBand="0" w:evenVBand="0" w:oddHBand="0" w:evenHBand="0" w:firstRowFirstColumn="0" w:firstRowLastColumn="0" w:lastRowFirstColumn="0" w:lastRowLastColumn="0"/>
        </w:trPr>
        <w:tc>
          <w:tcPr>
            <w:tcW w:w="2977"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64410413" w14:textId="497AD406" w:rsidR="00DB5326" w:rsidRPr="00DB5326" w:rsidRDefault="00DB5326" w:rsidP="00DB5326">
            <w:pPr>
              <w:pStyle w:val="Tabletext"/>
              <w:rPr>
                <w:b w:val="0"/>
                <w:bCs/>
                <w:color w:val="FFFFFF" w:themeColor="background1"/>
              </w:rPr>
            </w:pPr>
            <w:r w:rsidRPr="00DB5326">
              <w:rPr>
                <w:b w:val="0"/>
                <w:bCs/>
              </w:rPr>
              <w:t xml:space="preserve">Any 168 consecutive hours (7days) </w:t>
            </w:r>
          </w:p>
        </w:tc>
        <w:tc>
          <w:tcPr>
            <w:tcW w:w="6657"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2D464BAF" w14:textId="35AC71BC" w:rsidR="00DB5326" w:rsidRPr="00DB5326" w:rsidRDefault="00DB5326" w:rsidP="00DB5326">
            <w:pPr>
              <w:pStyle w:val="Tabletext"/>
              <w:rPr>
                <w:b w:val="0"/>
                <w:bCs/>
                <w:color w:val="auto"/>
              </w:rPr>
            </w:pPr>
            <w:r w:rsidRPr="00DB5326">
              <w:rPr>
                <w:b w:val="0"/>
                <w:bCs/>
              </w:rPr>
              <w:t xml:space="preserve">Minimum of 36 consecutive hours off-duty that must include at least 2 local nights in the period if pilot conducts increased FDP IAW </w:t>
            </w:r>
            <w:r w:rsidRPr="00DB5326">
              <w:rPr>
                <w:bCs/>
              </w:rPr>
              <w:fldChar w:fldCharType="begin"/>
            </w:r>
            <w:r w:rsidRPr="00DB5326">
              <w:rPr>
                <w:b w:val="0"/>
                <w:bCs/>
              </w:rPr>
              <w:instrText xml:space="preserve"> REF _Ref33539857 \h </w:instrText>
            </w:r>
            <w:r>
              <w:rPr>
                <w:b w:val="0"/>
                <w:bCs/>
              </w:rPr>
              <w:instrText xml:space="preserve"> \* MERGEFORMAT </w:instrText>
            </w:r>
            <w:r w:rsidRPr="00DB5326">
              <w:rPr>
                <w:bCs/>
              </w:rPr>
            </w:r>
            <w:r w:rsidRPr="00DB5326">
              <w:rPr>
                <w:bCs/>
              </w:rPr>
              <w:fldChar w:fldCharType="separate"/>
            </w:r>
            <w:r w:rsidRPr="00DB5326">
              <w:rPr>
                <w:b w:val="0"/>
                <w:bCs/>
              </w:rPr>
              <w:t xml:space="preserve">Table </w:t>
            </w:r>
            <w:r w:rsidRPr="00DB5326">
              <w:rPr>
                <w:b w:val="0"/>
                <w:bCs/>
                <w:noProof/>
              </w:rPr>
              <w:t>2</w:t>
            </w:r>
            <w:r w:rsidRPr="00DB5326">
              <w:rPr>
                <w:bCs/>
              </w:rPr>
              <w:fldChar w:fldCharType="end"/>
            </w:r>
          </w:p>
        </w:tc>
      </w:tr>
      <w:tr w:rsidR="00DB5326" w:rsidRPr="00764693" w14:paraId="1AB4E279" w14:textId="77777777" w:rsidTr="00EA7F7E">
        <w:tc>
          <w:tcPr>
            <w:tcW w:w="2977" w:type="dxa"/>
          </w:tcPr>
          <w:p w14:paraId="27DF2A27" w14:textId="04A64F52" w:rsidR="00DB5326" w:rsidRPr="00764693" w:rsidRDefault="00DB5326" w:rsidP="00DB5326">
            <w:pPr>
              <w:pStyle w:val="Tabletext"/>
              <w:rPr>
                <w:rStyle w:val="Authorexampletext"/>
                <w:bCs/>
                <w:color w:val="000000"/>
              </w:rPr>
            </w:pPr>
            <w:r w:rsidRPr="006727F0">
              <w:t>Any 336 Consecutive Hours (14 Days); or</w:t>
            </w:r>
          </w:p>
        </w:tc>
        <w:tc>
          <w:tcPr>
            <w:tcW w:w="6657" w:type="dxa"/>
          </w:tcPr>
          <w:p w14:paraId="3760E16D" w14:textId="7B3DB61B" w:rsidR="00DB5326" w:rsidRPr="00764693" w:rsidRDefault="00DB5326" w:rsidP="00DB5326">
            <w:pPr>
              <w:pStyle w:val="Tabletext"/>
              <w:rPr>
                <w:rStyle w:val="italics"/>
                <w:bCs/>
                <w:i w:val="0"/>
                <w:iCs w:val="0"/>
              </w:rPr>
            </w:pPr>
            <w:r w:rsidRPr="006727F0">
              <w:t xml:space="preserve">Minimum of </w:t>
            </w:r>
            <w:r w:rsidRPr="002C293F">
              <w:rPr>
                <w:highlight w:val="green"/>
              </w:rPr>
              <w:t>36</w:t>
            </w:r>
            <w:r w:rsidRPr="006727F0">
              <w:t xml:space="preserve"> consecutive hours off-duty that must include at least 2 local nights </w:t>
            </w:r>
          </w:p>
        </w:tc>
      </w:tr>
      <w:tr w:rsidR="00DB5326" w:rsidRPr="00764693" w14:paraId="2E32D4BD" w14:textId="77777777" w:rsidTr="00EA7F7E">
        <w:tc>
          <w:tcPr>
            <w:tcW w:w="2977" w:type="dxa"/>
          </w:tcPr>
          <w:p w14:paraId="7DEC1090" w14:textId="0980284B" w:rsidR="00DB5326" w:rsidRPr="00764693" w:rsidRDefault="00DB5326" w:rsidP="00DB5326">
            <w:pPr>
              <w:pStyle w:val="Tabletext"/>
              <w:rPr>
                <w:rStyle w:val="Authorexampletext"/>
                <w:bCs/>
                <w:color w:val="000000"/>
              </w:rPr>
            </w:pPr>
            <w:r w:rsidRPr="006727F0">
              <w:t>Any 504 Consecutive Hours (21 Days)</w:t>
            </w:r>
          </w:p>
        </w:tc>
        <w:tc>
          <w:tcPr>
            <w:tcW w:w="6657" w:type="dxa"/>
          </w:tcPr>
          <w:p w14:paraId="64446064" w14:textId="149669BD" w:rsidR="00DB5326" w:rsidRPr="00764693" w:rsidRDefault="00DB5326" w:rsidP="00DB5326">
            <w:pPr>
              <w:pStyle w:val="Tabletext"/>
              <w:rPr>
                <w:rStyle w:val="italics"/>
                <w:bCs/>
                <w:i w:val="0"/>
                <w:iCs w:val="0"/>
              </w:rPr>
            </w:pPr>
            <w:r w:rsidRPr="006727F0">
              <w:t xml:space="preserve">Minimum of </w:t>
            </w:r>
            <w:r w:rsidRPr="00200207">
              <w:rPr>
                <w:highlight w:val="green"/>
              </w:rPr>
              <w:t>72</w:t>
            </w:r>
            <w:r w:rsidRPr="006727F0">
              <w:t xml:space="preserve"> consecutive hours off-duty that must include at least 3 local nights</w:t>
            </w:r>
          </w:p>
        </w:tc>
      </w:tr>
    </w:tbl>
    <w:p w14:paraId="16D9B82F" w14:textId="77777777" w:rsidR="00680961" w:rsidRDefault="00680961" w:rsidP="00680961">
      <w:pPr>
        <w:pStyle w:val="Heading3"/>
      </w:pPr>
      <w:bookmarkStart w:id="52" w:name="_Toc34660939"/>
      <w:bookmarkStart w:id="53" w:name="_Toc191547370"/>
      <w:r>
        <w:t>Access to sustenance</w:t>
      </w:r>
      <w:bookmarkEnd w:id="52"/>
      <w:bookmarkEnd w:id="53"/>
    </w:p>
    <w:p w14:paraId="397B9055" w14:textId="77777777" w:rsidR="00680961" w:rsidRPr="00C12165" w:rsidRDefault="00680961" w:rsidP="00680961">
      <w:r>
        <w:t xml:space="preserve">Where an FDP is to exceed 5 hours </w:t>
      </w:r>
      <w:r w:rsidRPr="00C12165">
        <w:rPr>
          <w:highlight w:val="green"/>
        </w:rPr>
        <w:t>&lt;XXXX&gt;</w:t>
      </w:r>
      <w:r w:rsidRPr="00C12165">
        <w:t xml:space="preserve"> will provide the pilot the opportunity for a meal break during that FDP. Not more than 5 hours will elapse between opportunities to access adequate sustenance. At home base a fridge has been provided specifically for food/beverage storage to facilitate access to adequate sustenance.</w:t>
      </w:r>
    </w:p>
    <w:p w14:paraId="545CDBA1" w14:textId="77777777" w:rsidR="00680961" w:rsidRDefault="00680961" w:rsidP="00680961">
      <w:pPr>
        <w:pStyle w:val="Heading3"/>
      </w:pPr>
      <w:bookmarkStart w:id="54" w:name="_Ref33008149"/>
      <w:bookmarkStart w:id="55" w:name="_Toc34660940"/>
      <w:bookmarkStart w:id="56" w:name="_Toc191547371"/>
      <w:r>
        <w:t>Recording flight and duty times</w:t>
      </w:r>
      <w:bookmarkEnd w:id="54"/>
      <w:bookmarkEnd w:id="55"/>
      <w:bookmarkEnd w:id="56"/>
    </w:p>
    <w:p w14:paraId="096285A9" w14:textId="77777777" w:rsidR="00680961" w:rsidRPr="00C12165" w:rsidRDefault="00680961" w:rsidP="00680961">
      <w:r>
        <w:t>Flight and duty records (</w:t>
      </w:r>
      <w:r w:rsidRPr="00C12165">
        <w:t xml:space="preserve">refer Section </w:t>
      </w:r>
      <w:r>
        <w:fldChar w:fldCharType="begin"/>
      </w:r>
      <w:r>
        <w:instrText xml:space="preserve"> REF _Ref33008534 \r \h </w:instrText>
      </w:r>
      <w:r>
        <w:fldChar w:fldCharType="separate"/>
      </w:r>
      <w:r>
        <w:t>1.2.17</w:t>
      </w:r>
      <w:r>
        <w:fldChar w:fldCharType="end"/>
      </w:r>
      <w:r w:rsidRPr="00C12165">
        <w:t xml:space="preserve">) are stored in the </w:t>
      </w:r>
      <w:r w:rsidRPr="00C12165">
        <w:rPr>
          <w:highlight w:val="green"/>
        </w:rPr>
        <w:t>&lt;system&gt;</w:t>
      </w:r>
      <w:r w:rsidRPr="00C12165">
        <w:t xml:space="preserve"> and each pilot is responsible for recording accurate flight and duty times and other relevant information in the system as soon as practicable after each duty and not more than </w:t>
      </w:r>
      <w:r w:rsidRPr="00C12165">
        <w:rPr>
          <w:highlight w:val="green"/>
        </w:rPr>
        <w:t>24</w:t>
      </w:r>
      <w:r w:rsidRPr="00C12165">
        <w:t xml:space="preserve"> hours after the duty has been completed. If the pilot cannot record the relevant information within </w:t>
      </w:r>
      <w:r w:rsidRPr="00C12165">
        <w:rPr>
          <w:highlight w:val="green"/>
        </w:rPr>
        <w:t>24</w:t>
      </w:r>
      <w:r w:rsidRPr="00C12165">
        <w:t xml:space="preserve"> hours, they should contact the Chief Pilot </w:t>
      </w:r>
      <w:r w:rsidRPr="00C12165">
        <w:rPr>
          <w:highlight w:val="green"/>
        </w:rPr>
        <w:t>(or delegate)</w:t>
      </w:r>
      <w:r w:rsidRPr="00C12165">
        <w:t xml:space="preserve"> with the details to maintain the accuracy of the rostering system. </w:t>
      </w:r>
    </w:p>
    <w:p w14:paraId="23AE5387" w14:textId="0A9CB431" w:rsidR="00680961" w:rsidRPr="005873D7" w:rsidRDefault="00680961" w:rsidP="005873D7">
      <w:pPr>
        <w:rPr>
          <w:color w:val="AC2C0C"/>
        </w:rPr>
      </w:pPr>
      <w:r w:rsidRPr="005873D7">
        <w:rPr>
          <w:b/>
          <w:bCs/>
          <w:color w:val="AC2C0C"/>
        </w:rPr>
        <w:t>Notes:</w:t>
      </w:r>
    </w:p>
    <w:p w14:paraId="71C71F2F" w14:textId="77777777" w:rsidR="00680961" w:rsidRPr="005873D7" w:rsidRDefault="00680961" w:rsidP="005873D7">
      <w:pPr>
        <w:ind w:left="1134" w:hanging="567"/>
        <w:rPr>
          <w:color w:val="AC2C0C"/>
        </w:rPr>
      </w:pPr>
      <w:r w:rsidRPr="005873D7">
        <w:rPr>
          <w:color w:val="AC2C0C"/>
        </w:rPr>
        <w:t>1.</w:t>
      </w:r>
      <w:r w:rsidRPr="005873D7">
        <w:rPr>
          <w:color w:val="AC2C0C"/>
        </w:rPr>
        <w:tab/>
        <w:t>The operator should make reference to how a manual system is operated if an electronic recording system is not in use. Particular reference on how limits will be monitored and kept within published parameters needs to be outlined in the procedures.</w:t>
      </w:r>
    </w:p>
    <w:p w14:paraId="7F04304D" w14:textId="77777777" w:rsidR="00680961" w:rsidRPr="005873D7" w:rsidRDefault="00680961" w:rsidP="005873D7">
      <w:pPr>
        <w:ind w:left="1134" w:hanging="567"/>
        <w:rPr>
          <w:color w:val="AC2C0C"/>
        </w:rPr>
      </w:pPr>
      <w:r w:rsidRPr="005873D7">
        <w:rPr>
          <w:color w:val="AC2C0C"/>
        </w:rPr>
        <w:lastRenderedPageBreak/>
        <w:t>2.</w:t>
      </w:r>
      <w:r w:rsidRPr="005873D7">
        <w:rPr>
          <w:color w:val="AC2C0C"/>
        </w:rPr>
        <w:tab/>
        <w:t xml:space="preserve">The operator should insert the most appropriate maximum time to record flight and duty times. </w:t>
      </w:r>
    </w:p>
    <w:p w14:paraId="5EBDFF45" w14:textId="4E4A405E" w:rsidR="00680961" w:rsidRPr="00C12165" w:rsidRDefault="00680961" w:rsidP="00680961">
      <w:r>
        <w:t>Pilo</w:t>
      </w:r>
      <w:r w:rsidRPr="00C12165">
        <w:t xml:space="preserve">ts will be trained in the rostering and recording </w:t>
      </w:r>
      <w:r w:rsidRPr="00C12165">
        <w:rPr>
          <w:highlight w:val="green"/>
        </w:rPr>
        <w:t>&lt;system&gt;</w:t>
      </w:r>
      <w:r w:rsidRPr="00C12165">
        <w:t xml:space="preserve"> as part of their fatigue knowledge training (refer Section </w:t>
      </w:r>
      <w:r>
        <w:fldChar w:fldCharType="begin"/>
      </w:r>
      <w:r>
        <w:instrText xml:space="preserve"> REF _Ref33008558 \r \h </w:instrText>
      </w:r>
      <w:r>
        <w:fldChar w:fldCharType="separate"/>
      </w:r>
      <w:r>
        <w:t>1.2.15</w:t>
      </w:r>
      <w:r>
        <w:fldChar w:fldCharType="end"/>
      </w:r>
      <w:r w:rsidRPr="009B22F8">
        <w:t xml:space="preserve"> </w:t>
      </w:r>
      <w:r w:rsidRPr="00C12165">
        <w:t xml:space="preserve">Training). </w:t>
      </w:r>
    </w:p>
    <w:p w14:paraId="39F6D94D" w14:textId="77777777" w:rsidR="00680961" w:rsidRDefault="00680961" w:rsidP="00680961">
      <w:r>
        <w:t xml:space="preserve">If a pilot becomes aware of any errors in rostering (or the possibility of exceeding cumulative limits) these must be brought to the attention of the Chief Pilot </w:t>
      </w:r>
      <w:r w:rsidRPr="00F5081D">
        <w:rPr>
          <w:highlight w:val="green"/>
        </w:rPr>
        <w:t>or delegated person</w:t>
      </w:r>
      <w:r w:rsidRPr="00451DB1">
        <w:t xml:space="preserve"> </w:t>
      </w:r>
      <w:r>
        <w:t>as soon as possible.</w:t>
      </w:r>
    </w:p>
    <w:p w14:paraId="4DFB33A4" w14:textId="77777777" w:rsidR="00680961" w:rsidRPr="00C12165" w:rsidRDefault="00680961" w:rsidP="00680961">
      <w:r>
        <w:t xml:space="preserve">The rostering and recording system will be backed up at least </w:t>
      </w:r>
      <w:r w:rsidRPr="00C12165">
        <w:rPr>
          <w:highlight w:val="green"/>
        </w:rPr>
        <w:t>weekly</w:t>
      </w:r>
      <w:r w:rsidRPr="00C12165">
        <w:t xml:space="preserve"> and records (including electronic files) kept for 5 years. </w:t>
      </w:r>
    </w:p>
    <w:p w14:paraId="38F8FE29" w14:textId="77777777" w:rsidR="00680961" w:rsidRPr="00FF092B" w:rsidRDefault="00680961" w:rsidP="00FF092B">
      <w:pPr>
        <w:ind w:left="1134" w:hanging="1134"/>
        <w:rPr>
          <w:color w:val="AC2C0C"/>
        </w:rPr>
      </w:pPr>
      <w:r w:rsidRPr="00FF092B">
        <w:rPr>
          <w:b/>
          <w:bCs/>
          <w:color w:val="AC2C0C"/>
        </w:rPr>
        <w:t>Note:</w:t>
      </w:r>
      <w:r w:rsidRPr="00FF092B">
        <w:rPr>
          <w:color w:val="AC2C0C"/>
        </w:rPr>
        <w:tab/>
        <w:t>The operator should insert the most appropriate backup time that suits their operations.</w:t>
      </w:r>
    </w:p>
    <w:p w14:paraId="433B2DBB" w14:textId="77777777" w:rsidR="00680961" w:rsidRDefault="00680961" w:rsidP="00680961">
      <w:pPr>
        <w:pStyle w:val="Heading3"/>
      </w:pPr>
      <w:bookmarkStart w:id="57" w:name="_Ref33008979"/>
      <w:bookmarkStart w:id="58" w:name="_Ref33009147"/>
      <w:bookmarkStart w:id="59" w:name="_Toc34660941"/>
      <w:bookmarkStart w:id="60" w:name="_Toc191547372"/>
      <w:r>
        <w:t>Reporting</w:t>
      </w:r>
      <w:bookmarkEnd w:id="57"/>
      <w:bookmarkEnd w:id="58"/>
      <w:bookmarkEnd w:id="59"/>
      <w:bookmarkEnd w:id="60"/>
    </w:p>
    <w:p w14:paraId="505639AC" w14:textId="77777777" w:rsidR="00680961" w:rsidRDefault="00680961" w:rsidP="00680961">
      <w:pPr>
        <w:pStyle w:val="Heading4"/>
      </w:pPr>
      <w:r>
        <w:t>Fatigue occurrence reporting</w:t>
      </w:r>
    </w:p>
    <w:p w14:paraId="16EF540D" w14:textId="77777777" w:rsidR="00680961" w:rsidRDefault="00680961" w:rsidP="00680961">
      <w:r>
        <w:rPr>
          <w:highlight w:val="green"/>
        </w:rPr>
        <w:t>&lt;XXXX</w:t>
      </w:r>
      <w:r w:rsidRPr="00C12165">
        <w:rPr>
          <w:highlight w:val="green"/>
        </w:rPr>
        <w:t>&gt;</w:t>
      </w:r>
      <w:r>
        <w:rPr>
          <w:highlight w:val="green"/>
        </w:rPr>
        <w:t>'</w:t>
      </w:r>
      <w:r w:rsidRPr="00C12165">
        <w:rPr>
          <w:highlight w:val="green"/>
        </w:rPr>
        <w:t>s</w:t>
      </w:r>
      <w:r w:rsidRPr="00C12165">
        <w:t xml:space="preserve"> hazard reporting system includes fatigue occurrence reporting. If any of the following occur a fatigue occurrence report (Form OR) must be submitted to the Chief Pilot </w:t>
      </w:r>
      <w:r w:rsidRPr="00C12165">
        <w:rPr>
          <w:highlight w:val="green"/>
        </w:rPr>
        <w:t>(or delegate):</w:t>
      </w:r>
    </w:p>
    <w:p w14:paraId="76784505" w14:textId="77777777" w:rsidR="00680961" w:rsidRPr="00790585" w:rsidRDefault="00680961" w:rsidP="00FF092B">
      <w:pPr>
        <w:pStyle w:val="ListBullet"/>
      </w:pPr>
      <w:r w:rsidRPr="00790585">
        <w:t>when a pilot has not commenced an FDP (or an FDP has not been completed) due entirely or in part to a pilot’s fatigue. This includes when the FDP is completed but only after some additional mitigating action such as adding an pilot, reducing the workload of the duty, delaying the reporting time, creating the opportunity for a nap, increasing supervision/monitoring etc</w:t>
      </w:r>
    </w:p>
    <w:p w14:paraId="7EFCC9E6" w14:textId="77777777" w:rsidR="00680961" w:rsidRPr="00790585" w:rsidRDefault="00680961" w:rsidP="00FF092B">
      <w:pPr>
        <w:pStyle w:val="ListBullet"/>
      </w:pPr>
      <w:r w:rsidRPr="00790585">
        <w:t>following an FDP if the pilot in command believes, upon reflection, that the level of fatigue they or another pilot were suffering meant adequate safety margins had not been maintained throughout the flight(s)</w:t>
      </w:r>
    </w:p>
    <w:p w14:paraId="42DA6AC6" w14:textId="77777777" w:rsidR="00680961" w:rsidRPr="00790585" w:rsidRDefault="00680961" w:rsidP="00FF092B">
      <w:pPr>
        <w:pStyle w:val="ListBullet"/>
      </w:pPr>
      <w:r w:rsidRPr="00790585">
        <w:t>when the pilot notices something in the operating environment for example vibration, excessive temperatures, air conditioner failure at facility, or substandard sleeping accommodation, that is likely to impact on their, or other pilots’, alertness to such an extent that safety margins could be reduced to unsatisfactory levels</w:t>
      </w:r>
    </w:p>
    <w:p w14:paraId="503F0F43" w14:textId="77777777" w:rsidR="00680961" w:rsidRPr="00790585" w:rsidRDefault="00680961" w:rsidP="00FF092B">
      <w:pPr>
        <w:pStyle w:val="ListBullet"/>
        <w:rPr>
          <w:highlight w:val="green"/>
        </w:rPr>
      </w:pPr>
      <w:r w:rsidRPr="00790585">
        <w:t xml:space="preserve">when an incident or event has occurred to which fatigue could have been a contributing safety factor. Additionally, an incident report form </w:t>
      </w:r>
      <w:r w:rsidRPr="00790585">
        <w:rPr>
          <w:highlight w:val="green"/>
        </w:rPr>
        <w:t>(Form ZZZ)</w:t>
      </w:r>
      <w:r w:rsidRPr="00790585">
        <w:t xml:space="preserve"> will be submitted with the fatigue details completed including the flight crew member sleep history for the previous 72 hours. The incident report form (with fatigue related issues) and/or the fatigue occurrence report will be stored as part of the Flight and Duty Records or if confidential, stored appropriately by the Chief Pilot </w:t>
      </w:r>
      <w:r w:rsidRPr="00790585">
        <w:rPr>
          <w:highlight w:val="green"/>
        </w:rPr>
        <w:t>or their delegate.</w:t>
      </w:r>
    </w:p>
    <w:p w14:paraId="1E39554F" w14:textId="77777777" w:rsidR="00680961" w:rsidRPr="00FF092B" w:rsidRDefault="00680961" w:rsidP="00FF092B">
      <w:pPr>
        <w:ind w:left="1134" w:hanging="1134"/>
        <w:rPr>
          <w:color w:val="AC2C0C"/>
        </w:rPr>
      </w:pPr>
      <w:r w:rsidRPr="00FF092B">
        <w:rPr>
          <w:b/>
          <w:bCs/>
          <w:color w:val="AC2C0C"/>
        </w:rPr>
        <w:t>Note:</w:t>
      </w:r>
      <w:r w:rsidRPr="00FF092B">
        <w:rPr>
          <w:color w:val="AC2C0C"/>
        </w:rPr>
        <w:tab/>
        <w:t>Incident and accident reporting should also be contained in the operations manual and may refer explicitly to this section and visa-versa.</w:t>
      </w:r>
    </w:p>
    <w:p w14:paraId="793FF6B7" w14:textId="77777777" w:rsidR="003663AF" w:rsidRDefault="003663AF" w:rsidP="003663AF">
      <w:pPr>
        <w:pStyle w:val="Heading4"/>
      </w:pPr>
      <w:bookmarkStart w:id="61" w:name="_Ref33008966"/>
      <w:r>
        <w:t>Extensions reporting</w:t>
      </w:r>
      <w:bookmarkEnd w:id="61"/>
    </w:p>
    <w:p w14:paraId="25E8C6B7" w14:textId="77777777" w:rsidR="003663AF" w:rsidRPr="00C12165" w:rsidRDefault="003663AF" w:rsidP="003663AF">
      <w:r>
        <w:t>All extension</w:t>
      </w:r>
      <w:r w:rsidRPr="00C12165">
        <w:t xml:space="preserve">s or exceedances to FDPs or flight time limits require an extension report to be filled out (Form ER) and provided to the Chief Pilot </w:t>
      </w:r>
      <w:r w:rsidRPr="00C12165">
        <w:rPr>
          <w:highlight w:val="green"/>
        </w:rPr>
        <w:t>(or their delegate).</w:t>
      </w:r>
      <w:r w:rsidRPr="00C12165">
        <w:t xml:space="preserve"> There should be sufficient detail to establish what happened and what the circumstances were that led to the extension or exceedance for the purposes of system improvement.</w:t>
      </w:r>
    </w:p>
    <w:p w14:paraId="6E1C143F" w14:textId="77777777" w:rsidR="003663AF" w:rsidRDefault="003663AF" w:rsidP="003663AF">
      <w:pPr>
        <w:pStyle w:val="Heading3"/>
      </w:pPr>
      <w:bookmarkStart w:id="62" w:name="_Toc34660942"/>
      <w:bookmarkStart w:id="63" w:name="_Toc191547373"/>
      <w:r>
        <w:t>Home base</w:t>
      </w:r>
      <w:bookmarkEnd w:id="62"/>
      <w:bookmarkEnd w:id="63"/>
    </w:p>
    <w:p w14:paraId="4641B6D0" w14:textId="77777777" w:rsidR="003663AF" w:rsidRDefault="003663AF" w:rsidP="003663AF">
      <w:r w:rsidRPr="003A51FA">
        <w:t>Any change to a</w:t>
      </w:r>
      <w:r>
        <w:t xml:space="preserve"> pilot</w:t>
      </w:r>
      <w:r w:rsidRPr="003A51FA">
        <w:t xml:space="preserve">’s home base will trigger the requirement for </w:t>
      </w:r>
      <w:r w:rsidRPr="00761337">
        <w:rPr>
          <w:highlight w:val="green"/>
        </w:rPr>
        <w:t>3</w:t>
      </w:r>
      <w:r w:rsidRPr="003A51FA">
        <w:t xml:space="preserve"> consecutive off-duty days commencing from the day the change becomes effective.</w:t>
      </w:r>
    </w:p>
    <w:p w14:paraId="620F2233" w14:textId="77777777" w:rsidR="003663AF" w:rsidRPr="00185F43" w:rsidRDefault="003663AF" w:rsidP="00185F43">
      <w:pPr>
        <w:ind w:left="1134" w:hanging="1134"/>
        <w:rPr>
          <w:color w:val="AC2C0C"/>
        </w:rPr>
      </w:pPr>
      <w:r w:rsidRPr="00185F43">
        <w:rPr>
          <w:b/>
          <w:bCs/>
          <w:color w:val="AC2C0C"/>
        </w:rPr>
        <w:t>Note:</w:t>
      </w:r>
      <w:r w:rsidRPr="00185F43">
        <w:rPr>
          <w:color w:val="AC2C0C"/>
        </w:rPr>
        <w:tab/>
        <w:t>A home base determination is not required for operations under Appendix 5 however it is highly recommended that if the operator has multiple bases and pilots’ can be required to permanently or semi-permanently change bases, then the fatigue that can be associated with this change is mitigated by an extended off-duty period.</w:t>
      </w:r>
    </w:p>
    <w:p w14:paraId="799FFA28" w14:textId="77777777" w:rsidR="003663AF" w:rsidRDefault="003663AF" w:rsidP="003663AF">
      <w:pPr>
        <w:pStyle w:val="Heading3"/>
      </w:pPr>
      <w:bookmarkStart w:id="64" w:name="_Ref33008347"/>
      <w:bookmarkStart w:id="65" w:name="_Ref33008433"/>
      <w:bookmarkStart w:id="66" w:name="_Toc34660943"/>
      <w:bookmarkStart w:id="67" w:name="_Toc191547374"/>
      <w:r>
        <w:t>Accommodation</w:t>
      </w:r>
      <w:bookmarkEnd w:id="64"/>
      <w:bookmarkEnd w:id="65"/>
      <w:bookmarkEnd w:id="66"/>
      <w:bookmarkEnd w:id="67"/>
    </w:p>
    <w:p w14:paraId="094CC57F" w14:textId="77777777" w:rsidR="003663AF" w:rsidRPr="00EE731A" w:rsidRDefault="003663AF" w:rsidP="003663AF">
      <w:r w:rsidRPr="005474B8">
        <w:t xml:space="preserve">The </w:t>
      </w:r>
      <w:r>
        <w:t xml:space="preserve">Chief Pilot </w:t>
      </w:r>
      <w:r w:rsidRPr="00F5081D">
        <w:rPr>
          <w:highlight w:val="green"/>
        </w:rPr>
        <w:t>or delegated person</w:t>
      </w:r>
      <w:r w:rsidRPr="00451DB1">
        <w:t xml:space="preserve"> </w:t>
      </w:r>
      <w:r w:rsidRPr="00EE731A">
        <w:t>is responsible for ensuring that pilots have access to suitable accommodation when away from home base and assigned to be off duty on standby, or on split duty.</w:t>
      </w:r>
    </w:p>
    <w:p w14:paraId="61416171" w14:textId="77777777" w:rsidR="003663AF" w:rsidRPr="005474B8" w:rsidRDefault="003663AF" w:rsidP="003663AF">
      <w:r w:rsidRPr="005474B8">
        <w:t xml:space="preserve">A </w:t>
      </w:r>
      <w:r>
        <w:t>pilot’</w:t>
      </w:r>
      <w:r w:rsidRPr="005474B8">
        <w:t>s home or residence is taken to be suitable accommodation (resting or sleeping).</w:t>
      </w:r>
    </w:p>
    <w:p w14:paraId="244410C2" w14:textId="77777777" w:rsidR="003663AF" w:rsidRPr="005474B8" w:rsidRDefault="003663AF" w:rsidP="003663AF">
      <w:r w:rsidRPr="005474B8">
        <w:lastRenderedPageBreak/>
        <w:t xml:space="preserve">The </w:t>
      </w:r>
      <w:r>
        <w:t xml:space="preserve">Chief Pilot </w:t>
      </w:r>
      <w:r w:rsidRPr="00F5081D">
        <w:rPr>
          <w:highlight w:val="green"/>
        </w:rPr>
        <w:t>or delegated person</w:t>
      </w:r>
      <w:r w:rsidRPr="00451DB1">
        <w:t xml:space="preserve"> </w:t>
      </w:r>
      <w:r w:rsidRPr="005474B8">
        <w:t>will retain a list of asses</w:t>
      </w:r>
      <w:r>
        <w:t>sed and suitable accommodation for the purposes of rostering and this will form part of the flight and duty records.</w:t>
      </w:r>
    </w:p>
    <w:p w14:paraId="62439ABF" w14:textId="77777777" w:rsidR="003663AF" w:rsidRPr="005474B8" w:rsidRDefault="003663AF" w:rsidP="003663AF">
      <w:r w:rsidRPr="005474B8">
        <w:t xml:space="preserve">When assessing sleeping accommodation that is not a </w:t>
      </w:r>
      <w:r>
        <w:t xml:space="preserve">three star (or equivalent) </w:t>
      </w:r>
      <w:r w:rsidRPr="005474B8">
        <w:t xml:space="preserve">commercial </w:t>
      </w:r>
      <w:r>
        <w:t xml:space="preserve">motel or </w:t>
      </w:r>
      <w:r w:rsidRPr="005474B8">
        <w:t xml:space="preserve">hotel </w:t>
      </w:r>
      <w:r>
        <w:t xml:space="preserve">for suitability </w:t>
      </w:r>
      <w:r w:rsidRPr="005474B8">
        <w:t xml:space="preserve">the </w:t>
      </w:r>
      <w:r>
        <w:t xml:space="preserve">standard for suitable sleeping accommodation (see definitions) </w:t>
      </w:r>
      <w:r w:rsidRPr="005474B8">
        <w:t>will be required</w:t>
      </w:r>
      <w:r>
        <w:t>.</w:t>
      </w:r>
    </w:p>
    <w:p w14:paraId="56947B09" w14:textId="77777777" w:rsidR="003663AF" w:rsidRPr="00C12165" w:rsidRDefault="003663AF" w:rsidP="003663AF">
      <w:r w:rsidRPr="00A174B1">
        <w:t xml:space="preserve">If the accommodation is within a commercial </w:t>
      </w:r>
      <w:r w:rsidRPr="00C12165">
        <w:t xml:space="preserve">motel or hotel that has previously been used by flight crew without any adverse reports, or if a pilot can attest to the suitability of the facility, it is deemed suitable. If a pilot finds any aspect of away accommodation unsuitable, they must advise the Chief Pilot </w:t>
      </w:r>
      <w:r w:rsidRPr="00C12165">
        <w:rPr>
          <w:highlight w:val="green"/>
        </w:rPr>
        <w:t>or delegate</w:t>
      </w:r>
      <w:r w:rsidRPr="00C12165">
        <w:t xml:space="preserve"> and submit a fatigue occurrence report (Form OR) as a ‘general concern regarding fatigue’.</w:t>
      </w:r>
    </w:p>
    <w:p w14:paraId="1940E675" w14:textId="77777777" w:rsidR="003663AF" w:rsidRPr="00A174B1" w:rsidRDefault="003663AF" w:rsidP="003663AF">
      <w:r w:rsidRPr="00A174B1">
        <w:t xml:space="preserve">If the anticipated accommodation is a </w:t>
      </w:r>
      <w:r>
        <w:t xml:space="preserve">commercial </w:t>
      </w:r>
      <w:r w:rsidRPr="00A174B1">
        <w:t xml:space="preserve">hotel of </w:t>
      </w:r>
      <w:r>
        <w:t>3</w:t>
      </w:r>
      <w:r w:rsidRPr="00A174B1">
        <w:t xml:space="preserve"> stars or more </w:t>
      </w:r>
      <w:r>
        <w:t xml:space="preserve">standard </w:t>
      </w:r>
      <w:r w:rsidRPr="00A174B1">
        <w:t xml:space="preserve">the assessment by the </w:t>
      </w:r>
      <w:r>
        <w:t>Chief Pilot (</w:t>
      </w:r>
      <w:r w:rsidRPr="00F5081D">
        <w:rPr>
          <w:highlight w:val="green"/>
        </w:rPr>
        <w:t>or delegated person</w:t>
      </w:r>
      <w:r>
        <w:t>)</w:t>
      </w:r>
      <w:r w:rsidRPr="00451DB1">
        <w:t xml:space="preserve"> </w:t>
      </w:r>
      <w:r>
        <w:t>can</w:t>
      </w:r>
      <w:r w:rsidRPr="00A174B1">
        <w:t xml:space="preserve"> be done remotely.</w:t>
      </w:r>
    </w:p>
    <w:p w14:paraId="69D5D657" w14:textId="77777777" w:rsidR="003663AF" w:rsidRPr="00A174B1" w:rsidRDefault="003663AF" w:rsidP="003663AF">
      <w:r w:rsidRPr="00A174B1">
        <w:t>When a</w:t>
      </w:r>
      <w:r>
        <w:t xml:space="preserve"> pilot </w:t>
      </w:r>
      <w:r w:rsidRPr="00A174B1">
        <w:t xml:space="preserve">is away from </w:t>
      </w:r>
      <w:r>
        <w:t xml:space="preserve">home </w:t>
      </w:r>
      <w:r w:rsidRPr="00A174B1">
        <w:t>base, they should ensure the quality of their restorative sleep</w:t>
      </w:r>
      <w:r>
        <w:t>, including</w:t>
      </w:r>
      <w:r w:rsidRPr="00A174B1">
        <w:t xml:space="preserve"> by </w:t>
      </w:r>
      <w:r>
        <w:t xml:space="preserve">ensuring </w:t>
      </w:r>
      <w:r w:rsidRPr="00A174B1">
        <w:t xml:space="preserve">as </w:t>
      </w:r>
      <w:r>
        <w:t>much</w:t>
      </w:r>
      <w:r w:rsidRPr="00A174B1">
        <w:t xml:space="preserve"> as possible </w:t>
      </w:r>
      <w:r>
        <w:t xml:space="preserve">that </w:t>
      </w:r>
      <w:r w:rsidRPr="00A174B1">
        <w:t>they will not be disturbed. If at a hotel this can be facilitated by advising reception staff not to disturb (i</w:t>
      </w:r>
      <w:r>
        <w:t>.</w:t>
      </w:r>
      <w:r w:rsidRPr="00A174B1">
        <w:t>e</w:t>
      </w:r>
      <w:r>
        <w:t>.</w:t>
      </w:r>
      <w:r w:rsidRPr="00A174B1">
        <w:t xml:space="preserve"> no phone messages unless very urgent), by putting the ‘do not disturb’ sign on the door and by ensuring mobile phone</w:t>
      </w:r>
      <w:r>
        <w:t>s</w:t>
      </w:r>
      <w:r w:rsidRPr="00A174B1">
        <w:t xml:space="preserve"> </w:t>
      </w:r>
      <w:r>
        <w:t>are</w:t>
      </w:r>
      <w:r w:rsidRPr="00A174B1">
        <w:t xml:space="preserve"> on silent (and charge</w:t>
      </w:r>
      <w:r>
        <w:t>d</w:t>
      </w:r>
      <w:r w:rsidRPr="00A174B1">
        <w:t>).</w:t>
      </w:r>
    </w:p>
    <w:p w14:paraId="4B8CBE84" w14:textId="77777777" w:rsidR="003663AF" w:rsidRPr="00A174B1" w:rsidRDefault="003663AF" w:rsidP="003663AF">
      <w:r w:rsidRPr="00A174B1">
        <w:t xml:space="preserve">When </w:t>
      </w:r>
      <w:r>
        <w:t xml:space="preserve">rostering a </w:t>
      </w:r>
      <w:r w:rsidRPr="00A174B1">
        <w:t xml:space="preserve">split duty </w:t>
      </w:r>
      <w:r>
        <w:t xml:space="preserve">rest period at </w:t>
      </w:r>
      <w:r w:rsidRPr="00A174B1">
        <w:t xml:space="preserve">suitable resting accommodation (other than at </w:t>
      </w:r>
      <w:r>
        <w:t xml:space="preserve">the pilot’s </w:t>
      </w:r>
      <w:r w:rsidRPr="00A174B1">
        <w:t>ho</w:t>
      </w:r>
      <w:r>
        <w:t>me) the standard for suitable resting accommodation (see definitions) will be required.</w:t>
      </w:r>
    </w:p>
    <w:p w14:paraId="7175B1E8" w14:textId="77777777" w:rsidR="003663AF" w:rsidRDefault="003663AF" w:rsidP="003663AF">
      <w:pPr>
        <w:pStyle w:val="Heading3"/>
      </w:pPr>
      <w:bookmarkStart w:id="68" w:name="_Ref33008080"/>
      <w:bookmarkStart w:id="69" w:name="_Ref33008558"/>
      <w:bookmarkStart w:id="70" w:name="_Toc34660944"/>
      <w:bookmarkStart w:id="71" w:name="_Toc191547375"/>
      <w:r>
        <w:t>Training</w:t>
      </w:r>
      <w:bookmarkEnd w:id="68"/>
      <w:bookmarkEnd w:id="69"/>
      <w:bookmarkEnd w:id="70"/>
      <w:bookmarkEnd w:id="71"/>
    </w:p>
    <w:p w14:paraId="4B36F6F5" w14:textId="77777777" w:rsidR="003663AF" w:rsidRDefault="003663AF" w:rsidP="003663AF">
      <w:pPr>
        <w:pStyle w:val="Heading4"/>
      </w:pPr>
      <w:r>
        <w:t>Training management</w:t>
      </w:r>
    </w:p>
    <w:p w14:paraId="16AD0194" w14:textId="77777777" w:rsidR="003663AF" w:rsidRPr="003663AF" w:rsidRDefault="003663AF" w:rsidP="00185F43">
      <w:pPr>
        <w:pStyle w:val="ListBullet"/>
      </w:pPr>
      <w:r w:rsidRPr="003663AF">
        <w:t xml:space="preserve">Training includes a general fatigue knowledge component and a component that addresses </w:t>
      </w:r>
      <w:r w:rsidRPr="003663AF">
        <w:rPr>
          <w:highlight w:val="green"/>
        </w:rPr>
        <w:t>&lt;XXXX&gt;</w:t>
      </w:r>
      <w:r w:rsidRPr="003663AF">
        <w:t>’s specific fatigue management processes and procedures training. A syllabus of topics for each is found below in the section 'Fatigue training syllabus'</w:t>
      </w:r>
    </w:p>
    <w:p w14:paraId="062245D0" w14:textId="77777777" w:rsidR="003663AF" w:rsidRPr="003663AF" w:rsidRDefault="003663AF" w:rsidP="00185F43">
      <w:pPr>
        <w:pStyle w:val="ListBullet"/>
      </w:pPr>
      <w:r w:rsidRPr="003663AF">
        <w:t xml:space="preserve">the Chief Pilot </w:t>
      </w:r>
      <w:r w:rsidRPr="003663AF">
        <w:rPr>
          <w:highlight w:val="green"/>
        </w:rPr>
        <w:t>and any delegates assigned</w:t>
      </w:r>
      <w:r w:rsidRPr="003663AF">
        <w:t xml:space="preserve"> fatigue management responsibilities such as rostering, and each pilot, will complete </w:t>
      </w:r>
      <w:r w:rsidRPr="003663AF">
        <w:rPr>
          <w:highlight w:val="green"/>
        </w:rPr>
        <w:t>&lt;XXXX&gt;</w:t>
      </w:r>
      <w:r w:rsidRPr="003663AF">
        <w:t xml:space="preserve">’s specific fatigue management processes and procedures training before commencing authorisation, flying or rostering activities with </w:t>
      </w:r>
      <w:r w:rsidRPr="003663AF">
        <w:rPr>
          <w:highlight w:val="green"/>
        </w:rPr>
        <w:t>&lt;XXXX&gt;</w:t>
      </w:r>
    </w:p>
    <w:p w14:paraId="6BDCF522" w14:textId="77777777" w:rsidR="003663AF" w:rsidRPr="003663AF" w:rsidRDefault="003663AF" w:rsidP="00185F43">
      <w:pPr>
        <w:pStyle w:val="ListBullet"/>
      </w:pPr>
      <w:r w:rsidRPr="003663AF">
        <w:t xml:space="preserve">the Chief Pilot </w:t>
      </w:r>
      <w:r w:rsidRPr="003663AF">
        <w:rPr>
          <w:highlight w:val="green"/>
        </w:rPr>
        <w:t>and any delegates</w:t>
      </w:r>
      <w:r w:rsidRPr="003663AF">
        <w:t xml:space="preserve"> assigned fatigue management responsibilities such as rostering, and each pilot, will complete fatigue knowledge training as soon as possible after they commences with </w:t>
      </w:r>
      <w:r w:rsidRPr="003663AF">
        <w:rPr>
          <w:highlight w:val="green"/>
        </w:rPr>
        <w:t>&lt;XXXX&gt;</w:t>
      </w:r>
      <w:r w:rsidRPr="003663AF">
        <w:t xml:space="preserve"> and may be delayed if necessary but in any case no longer than 6 months from when they commenced with </w:t>
      </w:r>
      <w:r w:rsidRPr="003663AF">
        <w:rPr>
          <w:highlight w:val="green"/>
        </w:rPr>
        <w:t>&lt;XXXX&gt;</w:t>
      </w:r>
    </w:p>
    <w:p w14:paraId="16B4F883" w14:textId="77777777" w:rsidR="003663AF" w:rsidRPr="003663AF" w:rsidRDefault="003663AF" w:rsidP="00185F43">
      <w:pPr>
        <w:pStyle w:val="ListBullet"/>
      </w:pPr>
      <w:r w:rsidRPr="003663AF">
        <w:t>if the pilot can show that they have conducted training in the fatigue knowledge component with another operator that conducts similar operations then while the date of that training remains within three years (the currency period), they do not need to complete the fatigue knowledge component of this training syllabus</w:t>
      </w:r>
    </w:p>
    <w:p w14:paraId="37AE8771" w14:textId="31D5359B" w:rsidR="003663AF" w:rsidRPr="003663AF" w:rsidRDefault="003663AF" w:rsidP="00185F43">
      <w:pPr>
        <w:pStyle w:val="ListBullet"/>
      </w:pPr>
      <w:r w:rsidRPr="003663AF">
        <w:t xml:space="preserve">before commencing in the position, the Chief Pilot will be familiar with the relevant sections of the operations manual, in particular Sections </w:t>
      </w:r>
      <w:r w:rsidRPr="003663AF">
        <w:fldChar w:fldCharType="begin"/>
      </w:r>
      <w:r w:rsidRPr="003663AF">
        <w:instrText xml:space="preserve"> REF _Ref33008642 \r \h  \* MERGEFORMAT </w:instrText>
      </w:r>
      <w:r w:rsidRPr="003663AF">
        <w:fldChar w:fldCharType="separate"/>
      </w:r>
      <w:r w:rsidRPr="003663AF">
        <w:t>1.1</w:t>
      </w:r>
      <w:r w:rsidRPr="003663AF">
        <w:fldChar w:fldCharType="end"/>
      </w:r>
      <w:r w:rsidRPr="003663AF">
        <w:t xml:space="preserve">, </w:t>
      </w:r>
      <w:r w:rsidRPr="003663AF">
        <w:fldChar w:fldCharType="begin"/>
      </w:r>
      <w:r w:rsidRPr="003663AF">
        <w:instrText xml:space="preserve"> REF _Ref33008651 \r \h  \* MERGEFORMAT </w:instrText>
      </w:r>
      <w:r w:rsidRPr="003663AF">
        <w:fldChar w:fldCharType="separate"/>
      </w:r>
      <w:r w:rsidRPr="003663AF">
        <w:t>1.2</w:t>
      </w:r>
      <w:r w:rsidRPr="003663AF">
        <w:fldChar w:fldCharType="end"/>
      </w:r>
      <w:r w:rsidRPr="003663AF">
        <w:t xml:space="preserve">, </w:t>
      </w:r>
      <w:r w:rsidRPr="003663AF">
        <w:fldChar w:fldCharType="begin"/>
      </w:r>
      <w:r w:rsidRPr="003663AF">
        <w:instrText xml:space="preserve"> REF _Ref33008688 \r \h  \* MERGEFORMAT </w:instrText>
      </w:r>
      <w:r w:rsidRPr="003663AF">
        <w:fldChar w:fldCharType="separate"/>
      </w:r>
      <w:r w:rsidRPr="003663AF">
        <w:t>1.3</w:t>
      </w:r>
      <w:r w:rsidRPr="003663AF">
        <w:fldChar w:fldCharType="end"/>
      </w:r>
      <w:r w:rsidRPr="003663AF">
        <w:t xml:space="preserve"> &amp; </w:t>
      </w:r>
      <w:r w:rsidRPr="003663AF">
        <w:fldChar w:fldCharType="begin"/>
      </w:r>
      <w:r w:rsidRPr="003663AF">
        <w:instrText xml:space="preserve"> REF _Ref33008696 \r \h  \* MERGEFORMAT </w:instrText>
      </w:r>
      <w:r w:rsidRPr="003663AF">
        <w:fldChar w:fldCharType="separate"/>
      </w:r>
      <w:r w:rsidRPr="003663AF">
        <w:t>2</w:t>
      </w:r>
      <w:r w:rsidRPr="003663AF">
        <w:fldChar w:fldCharType="end"/>
      </w:r>
    </w:p>
    <w:p w14:paraId="3D8EC953" w14:textId="77777777" w:rsidR="003663AF" w:rsidRPr="003663AF" w:rsidRDefault="003663AF" w:rsidP="00185F43">
      <w:pPr>
        <w:pStyle w:val="ListBullet"/>
      </w:pPr>
      <w:r w:rsidRPr="003663AF">
        <w:t>the elements of training that relate to the management of specific fatigue risk, that is, when that training forms a part of the risk management plan in the hazard and risk register, will be completed before the pilot is permitted to conduct the specific operations concerned</w:t>
      </w:r>
    </w:p>
    <w:p w14:paraId="29CE55BD" w14:textId="4C9E5E8B" w:rsidR="003663AF" w:rsidRPr="003663AF" w:rsidRDefault="003663AF" w:rsidP="00185F43">
      <w:pPr>
        <w:pStyle w:val="ListBullet"/>
      </w:pPr>
      <w:r w:rsidRPr="003663AF">
        <w:t xml:space="preserve">at the completion of each training course each pilot or staff member must successfully complete an assessment and thereby satisfy the Chief Pilot </w:t>
      </w:r>
      <w:r w:rsidRPr="003663AF">
        <w:rPr>
          <w:highlight w:val="green"/>
        </w:rPr>
        <w:t>(or delegated person)</w:t>
      </w:r>
      <w:r w:rsidRPr="003663AF">
        <w:t xml:space="preserve"> that he or she has sufficient fatigue </w:t>
      </w:r>
      <w:r w:rsidR="002277F1" w:rsidRPr="003663AF">
        <w:t>knowledge and</w:t>
      </w:r>
      <w:r w:rsidRPr="003663AF">
        <w:t xml:space="preserve"> understanding of </w:t>
      </w:r>
      <w:r w:rsidRPr="003663AF">
        <w:rPr>
          <w:highlight w:val="green"/>
        </w:rPr>
        <w:t>&lt;XXXX&gt;</w:t>
      </w:r>
      <w:r w:rsidRPr="003663AF">
        <w:t xml:space="preserve">’s specific fatigue management processes and procedures to meet their obligations under </w:t>
      </w:r>
      <w:r w:rsidRPr="003663AF">
        <w:rPr>
          <w:highlight w:val="green"/>
        </w:rPr>
        <w:t>&lt;XXXX&gt;</w:t>
      </w:r>
      <w:r w:rsidRPr="003663AF">
        <w:t xml:space="preserve">’s fatigue risk management policies, limits and procedures. A pass mark is </w:t>
      </w:r>
      <w:r w:rsidRPr="003663AF">
        <w:rPr>
          <w:highlight w:val="green"/>
        </w:rPr>
        <w:t>80</w:t>
      </w:r>
      <w:r w:rsidRPr="003663AF">
        <w:t>%, with any errors discussed with the student and corrected by the facilitator. Any mark below 80% will require re-training and assessment.</w:t>
      </w:r>
    </w:p>
    <w:p w14:paraId="6BBBEC4E" w14:textId="77777777" w:rsidR="003663AF" w:rsidRPr="00185F43" w:rsidRDefault="003663AF" w:rsidP="00185F43">
      <w:pPr>
        <w:ind w:left="1134" w:hanging="1134"/>
        <w:rPr>
          <w:color w:val="AC2C0C"/>
        </w:rPr>
      </w:pPr>
      <w:r w:rsidRPr="00185F43">
        <w:rPr>
          <w:b/>
          <w:bCs/>
          <w:color w:val="AC2C0C"/>
        </w:rPr>
        <w:t>Note:</w:t>
      </w:r>
      <w:r w:rsidRPr="00185F43">
        <w:rPr>
          <w:color w:val="AC2C0C"/>
        </w:rPr>
        <w:tab/>
        <w:t>The fatigue knowledge training may be integrated into any HF/NTS training that the organisation conducts.</w:t>
      </w:r>
    </w:p>
    <w:p w14:paraId="23655277" w14:textId="77777777" w:rsidR="003663AF" w:rsidRDefault="003663AF" w:rsidP="003663AF">
      <w:pPr>
        <w:pStyle w:val="Heading4"/>
      </w:pPr>
      <w:r>
        <w:t>Training facilitation</w:t>
      </w:r>
    </w:p>
    <w:p w14:paraId="011968E4" w14:textId="77777777" w:rsidR="003663AF" w:rsidRPr="00C12165" w:rsidRDefault="003663AF" w:rsidP="003663AF">
      <w:r>
        <w:t>Training will be facilitated by a staff member who has completed a minimum of the following:</w:t>
      </w:r>
    </w:p>
    <w:p w14:paraId="46D99525" w14:textId="77777777" w:rsidR="003663AF" w:rsidRPr="003663AF" w:rsidRDefault="003663AF" w:rsidP="00185F43">
      <w:pPr>
        <w:pStyle w:val="ListBullet"/>
      </w:pPr>
      <w:r w:rsidRPr="003663AF">
        <w:lastRenderedPageBreak/>
        <w:t xml:space="preserve">participated as a trainee in the </w:t>
      </w:r>
      <w:r w:rsidRPr="003663AF">
        <w:rPr>
          <w:highlight w:val="green"/>
        </w:rPr>
        <w:t>&lt;XXXX&gt;</w:t>
      </w:r>
      <w:r w:rsidRPr="003663AF">
        <w:t xml:space="preserve"> fatigue training course and received an assessment of </w:t>
      </w:r>
      <w:r w:rsidRPr="003663AF">
        <w:rPr>
          <w:highlight w:val="green"/>
        </w:rPr>
        <w:t>90</w:t>
      </w:r>
      <w:r w:rsidRPr="003663AF">
        <w:t>% or higher (with correction to 100% knowledge)</w:t>
      </w:r>
    </w:p>
    <w:p w14:paraId="243B8DA0" w14:textId="77777777" w:rsidR="003663AF" w:rsidRPr="003663AF" w:rsidRDefault="003663AF" w:rsidP="00185F43">
      <w:pPr>
        <w:pStyle w:val="ListBullet"/>
      </w:pPr>
      <w:r w:rsidRPr="003663AF">
        <w:t xml:space="preserve">facilitated an entire fatigue training course under the close supervision of a </w:t>
      </w:r>
      <w:r w:rsidRPr="003663AF">
        <w:rPr>
          <w:highlight w:val="green"/>
        </w:rPr>
        <w:t>&lt;XXXX&gt;</w:t>
      </w:r>
      <w:r w:rsidRPr="003663AF">
        <w:t xml:space="preserve"> staff member who meets the standard required to facilitate the fatigue training course (the supervisor will be present during course delivery and provide feedback), or who developed the training course.</w:t>
      </w:r>
    </w:p>
    <w:p w14:paraId="1BB5089F" w14:textId="77777777" w:rsidR="003663AF" w:rsidRPr="00185F43" w:rsidRDefault="003663AF" w:rsidP="00185F43">
      <w:pPr>
        <w:ind w:left="1134" w:hanging="1134"/>
        <w:rPr>
          <w:color w:val="AC2C0C"/>
        </w:rPr>
      </w:pPr>
      <w:r w:rsidRPr="00185F43">
        <w:rPr>
          <w:b/>
          <w:bCs/>
          <w:color w:val="AC2C0C"/>
        </w:rPr>
        <w:t>Note:</w:t>
      </w:r>
      <w:r w:rsidRPr="00185F43">
        <w:rPr>
          <w:color w:val="AC2C0C"/>
        </w:rPr>
        <w:tab/>
        <w:t>For the first course the facilitator shall have developed the training course.</w:t>
      </w:r>
    </w:p>
    <w:p w14:paraId="0B1878E8" w14:textId="77777777" w:rsidR="003663AF" w:rsidRDefault="003663AF" w:rsidP="003663AF">
      <w:pPr>
        <w:pStyle w:val="Heading4"/>
      </w:pPr>
      <w:r>
        <w:t>Records</w:t>
      </w:r>
    </w:p>
    <w:p w14:paraId="44E31826" w14:textId="77777777" w:rsidR="003663AF" w:rsidRPr="00C12165" w:rsidRDefault="003663AF" w:rsidP="003663AF">
      <w:r w:rsidRPr="00C56676">
        <w:t>Th</w:t>
      </w:r>
      <w:r w:rsidRPr="00C12165">
        <w:t xml:space="preserve">e training and assessment records as well as records of facilitator qualification will form part of the fatigue management records and be kept for the period that the pilot is with </w:t>
      </w:r>
      <w:r w:rsidRPr="00C12165">
        <w:rPr>
          <w:highlight w:val="green"/>
        </w:rPr>
        <w:t>&lt;XXXX&gt;</w:t>
      </w:r>
      <w:r w:rsidRPr="00C12165">
        <w:t xml:space="preserve"> plus 1 year. Records of training and assessment should be copied and placed in each pilot’s file.</w:t>
      </w:r>
    </w:p>
    <w:p w14:paraId="572248AA" w14:textId="77777777" w:rsidR="003663AF" w:rsidRPr="00185F43" w:rsidRDefault="003663AF" w:rsidP="00185F43">
      <w:pPr>
        <w:ind w:left="1134" w:hanging="1134"/>
        <w:rPr>
          <w:color w:val="AC2C0C"/>
        </w:rPr>
      </w:pPr>
      <w:r w:rsidRPr="00185F43">
        <w:rPr>
          <w:b/>
          <w:bCs/>
          <w:color w:val="AC2C0C"/>
        </w:rPr>
        <w:t>Note:</w:t>
      </w:r>
      <w:r w:rsidRPr="00185F43">
        <w:rPr>
          <w:color w:val="AC2C0C"/>
        </w:rPr>
        <w:tab/>
        <w:t>Fatigue Training completion and currency training dates may need to be referenced in induction and currency checklists in the operations manual. Pilot records may also need a reference to Fatigue Training expiry date.</w:t>
      </w:r>
    </w:p>
    <w:p w14:paraId="594A79F2" w14:textId="77777777" w:rsidR="003663AF" w:rsidRDefault="003663AF" w:rsidP="00185F43">
      <w:pPr>
        <w:pStyle w:val="Heading4"/>
      </w:pPr>
      <w:bookmarkStart w:id="72" w:name="_Ref33008089"/>
      <w:r>
        <w:t>Fatigue knowledge training</w:t>
      </w:r>
      <w:bookmarkEnd w:id="72"/>
    </w:p>
    <w:p w14:paraId="1935311A" w14:textId="77777777" w:rsidR="003663AF" w:rsidRPr="00C12165" w:rsidRDefault="003663AF" w:rsidP="003663AF">
      <w:r>
        <w:t>There are t</w:t>
      </w:r>
      <w:r w:rsidRPr="00C12165">
        <w:t>hree main subject areas which form the substance of the fatigue knowledge training program (fatigue, sleep and countermeasures) listed in sections 1 to 3 of the fatigue training syllabus.</w:t>
      </w:r>
    </w:p>
    <w:p w14:paraId="28A97369" w14:textId="77777777" w:rsidR="003663AF" w:rsidRDefault="003663AF" w:rsidP="003663AF">
      <w:pPr>
        <w:pStyle w:val="Heading4"/>
      </w:pPr>
      <w:r>
        <w:t>Company specific procedures training</w:t>
      </w:r>
    </w:p>
    <w:p w14:paraId="07BD4922" w14:textId="77777777" w:rsidR="003663AF" w:rsidRPr="00C12165" w:rsidRDefault="003663AF" w:rsidP="003663AF">
      <w:r>
        <w:t xml:space="preserve">The </w:t>
      </w:r>
      <w:r w:rsidRPr="00C12165">
        <w:t>training for company specific procedures includes all topics as listed in section 4 of the fatigue training syllabus.</w:t>
      </w:r>
    </w:p>
    <w:p w14:paraId="03AB437E" w14:textId="77777777" w:rsidR="003663AF" w:rsidRDefault="003663AF" w:rsidP="003663AF">
      <w:pPr>
        <w:pStyle w:val="Heading4"/>
      </w:pPr>
      <w:r>
        <w:t>Recurrent fatigue training</w:t>
      </w:r>
    </w:p>
    <w:p w14:paraId="5C48FDB5" w14:textId="77777777" w:rsidR="003663AF" w:rsidRPr="00C12165" w:rsidRDefault="003663AF" w:rsidP="003663AF">
      <w:r>
        <w:t xml:space="preserve">Chief Pilot, </w:t>
      </w:r>
      <w:r w:rsidRPr="00C12165">
        <w:rPr>
          <w:highlight w:val="green"/>
        </w:rPr>
        <w:t>delegated person</w:t>
      </w:r>
      <w:r w:rsidRPr="00C12165">
        <w:t xml:space="preserve">, each pilot and each rostering staff member will have recurrent training, both knowledge and company specific procedures, at intervals no longer than </w:t>
      </w:r>
      <w:r w:rsidRPr="00C12165">
        <w:rPr>
          <w:highlight w:val="green"/>
        </w:rPr>
        <w:t>3</w:t>
      </w:r>
      <w:r w:rsidRPr="00C12165">
        <w:t xml:space="preserve"> years. </w:t>
      </w:r>
    </w:p>
    <w:p w14:paraId="7739E6C9" w14:textId="77777777" w:rsidR="003663AF" w:rsidRPr="00C12165" w:rsidRDefault="003663AF" w:rsidP="003663AF">
      <w:r w:rsidRPr="002641E5">
        <w:t>The</w:t>
      </w:r>
      <w:r w:rsidRPr="00C12165">
        <w:t xml:space="preserve"> recurrent training syllabus will revise previous fatigue topics (fatigue, sleep and countermeasures) as well as revision of company specific fatigue topics, especially any operations manual changes that have been promulgated solely by internal communication channels</w:t>
      </w:r>
      <w:r>
        <w:t xml:space="preserve">. </w:t>
      </w:r>
      <w:r w:rsidRPr="00C12165">
        <w:t>This revision will be covered with a simple question and answer.</w:t>
      </w:r>
    </w:p>
    <w:p w14:paraId="0357ABA7" w14:textId="77777777" w:rsidR="003663AF" w:rsidRDefault="003663AF" w:rsidP="003663AF">
      <w:r w:rsidRPr="002641E5">
        <w:t xml:space="preserve">The recurrent training syllabus </w:t>
      </w:r>
      <w:r w:rsidRPr="00C12165">
        <w:t>should consider including knowledge and understanding captured in the fatigue hazard section and include de-identified scenarios from the reporting systems to both expand on the pilot’s knowledge and to raise awareness of company specific hazards and mitigations.</w:t>
      </w:r>
    </w:p>
    <w:p w14:paraId="5560D83E" w14:textId="77777777" w:rsidR="003663AF" w:rsidRPr="00185F43" w:rsidRDefault="003663AF" w:rsidP="00185F43">
      <w:pPr>
        <w:ind w:left="1134" w:hanging="1134"/>
        <w:rPr>
          <w:color w:val="AC2C0C"/>
        </w:rPr>
      </w:pPr>
      <w:r w:rsidRPr="00185F43">
        <w:rPr>
          <w:b/>
          <w:bCs/>
          <w:color w:val="AC2C0C"/>
        </w:rPr>
        <w:t>Note:</w:t>
      </w:r>
      <w:r w:rsidRPr="00185F43">
        <w:rPr>
          <w:color w:val="AC2C0C"/>
        </w:rPr>
        <w:tab/>
        <w:t>A further method could be to review adverse events from either the ATSB or NTSB data bases where fatigue was a known factor and examine current company management techniques that provide adequate defences to mitigate.</w:t>
      </w:r>
    </w:p>
    <w:p w14:paraId="7F54B3A9" w14:textId="26A74EA9" w:rsidR="003663AF" w:rsidRPr="00C12165" w:rsidRDefault="003663AF" w:rsidP="003663AF">
      <w:r w:rsidRPr="002641E5">
        <w:t xml:space="preserve">At the completion of each training course each </w:t>
      </w:r>
      <w:r w:rsidRPr="00C12165">
        <w:t xml:space="preserve">pilot or staff member must successfully complete an assessment and thereby satisfy the Chief Pilot </w:t>
      </w:r>
      <w:r w:rsidRPr="00C12165">
        <w:rPr>
          <w:highlight w:val="green"/>
        </w:rPr>
        <w:t>(or delegated person)</w:t>
      </w:r>
      <w:r w:rsidRPr="00C12165">
        <w:t xml:space="preserve"> that he or she has sufficient fatigue </w:t>
      </w:r>
      <w:r w:rsidR="00D53282" w:rsidRPr="00C12165">
        <w:t>knowledge and</w:t>
      </w:r>
      <w:r w:rsidRPr="00C12165">
        <w:t xml:space="preserve"> understanding of </w:t>
      </w:r>
      <w:r w:rsidRPr="00C12165">
        <w:rPr>
          <w:highlight w:val="green"/>
        </w:rPr>
        <w:t>&lt;XXXX&gt;’s</w:t>
      </w:r>
      <w:r w:rsidRPr="00C12165">
        <w:t xml:space="preserve"> specific fatigue management processes and procedures to meet their obligations under </w:t>
      </w:r>
      <w:r w:rsidRPr="00C12165">
        <w:rPr>
          <w:highlight w:val="green"/>
        </w:rPr>
        <w:t>&lt;XXXX&gt;’s</w:t>
      </w:r>
      <w:r w:rsidRPr="00C12165">
        <w:t xml:space="preserve"> fatigue risk management policies, limits and procedures. A pass mark is 80% and will be corrected to 100% with the student</w:t>
      </w:r>
      <w:r>
        <w:t xml:space="preserve">. </w:t>
      </w:r>
      <w:r w:rsidRPr="00C12165">
        <w:t>Any mark below 80% will require re-training</w:t>
      </w:r>
      <w:r>
        <w:t xml:space="preserve"> and assessment</w:t>
      </w:r>
      <w:r w:rsidRPr="00C12165">
        <w:t>.</w:t>
      </w:r>
    </w:p>
    <w:p w14:paraId="6F7D653C" w14:textId="77777777" w:rsidR="003663AF" w:rsidRPr="00185F43" w:rsidRDefault="003663AF" w:rsidP="00185F43">
      <w:pPr>
        <w:ind w:left="1134" w:hanging="1134"/>
        <w:rPr>
          <w:color w:val="AC2C0C"/>
        </w:rPr>
      </w:pPr>
      <w:r w:rsidRPr="00185F43">
        <w:rPr>
          <w:b/>
          <w:bCs/>
          <w:color w:val="AC2C0C"/>
        </w:rPr>
        <w:t>Note:</w:t>
      </w:r>
      <w:r w:rsidRPr="00185F43">
        <w:rPr>
          <w:color w:val="AC2C0C"/>
        </w:rPr>
        <w:tab/>
        <w:t>The currency training syllabus will need to follow the same format as that listed for the initial fatigue training syllabus.</w:t>
      </w:r>
    </w:p>
    <w:p w14:paraId="0DA212C3" w14:textId="7B8161D0" w:rsidR="00D53282" w:rsidRDefault="00D53282">
      <w:pPr>
        <w:suppressAutoHyphens w:val="0"/>
      </w:pPr>
      <w:r>
        <w:br w:type="page"/>
      </w:r>
    </w:p>
    <w:p w14:paraId="2CAA062A" w14:textId="6BB58F99" w:rsidR="006E62B5" w:rsidRDefault="006E62B5" w:rsidP="006E62B5">
      <w:pPr>
        <w:pStyle w:val="Caption"/>
        <w:keepNext/>
      </w:pPr>
      <w:r>
        <w:lastRenderedPageBreak/>
        <w:t xml:space="preserve">Table </w:t>
      </w:r>
      <w:r>
        <w:fldChar w:fldCharType="begin"/>
      </w:r>
      <w:r>
        <w:instrText xml:space="preserve"> SEQ Table \* ARABIC </w:instrText>
      </w:r>
      <w:r>
        <w:fldChar w:fldCharType="separate"/>
      </w:r>
      <w:r w:rsidR="00FF4699">
        <w:rPr>
          <w:noProof/>
        </w:rPr>
        <w:t>10</w:t>
      </w:r>
      <w:r>
        <w:fldChar w:fldCharType="end"/>
      </w:r>
      <w:r>
        <w:t xml:space="preserve"> Fatigue training syllabus</w:t>
      </w:r>
    </w:p>
    <w:tbl>
      <w:tblPr>
        <w:tblStyle w:val="SD-generalcontent"/>
        <w:tblW w:w="9690" w:type="dxa"/>
        <w:tblBorders>
          <w:left w:val="single" w:sz="4" w:space="0" w:color="0080A2"/>
          <w:right w:val="single" w:sz="4" w:space="0" w:color="0080A2"/>
          <w:insideV w:val="single" w:sz="4" w:space="0" w:color="0080A2"/>
        </w:tblBorders>
        <w:tblLook w:val="0620" w:firstRow="1" w:lastRow="0" w:firstColumn="0" w:lastColumn="0" w:noHBand="1" w:noVBand="1"/>
      </w:tblPr>
      <w:tblGrid>
        <w:gridCol w:w="6416"/>
        <w:gridCol w:w="3274"/>
      </w:tblGrid>
      <w:tr w:rsidR="00BD421A" w:rsidRPr="005E46C2" w14:paraId="518A1CE8" w14:textId="77777777" w:rsidTr="000F576F">
        <w:trPr>
          <w:cnfStyle w:val="100000000000" w:firstRow="1" w:lastRow="0" w:firstColumn="0" w:lastColumn="0" w:oddVBand="0" w:evenVBand="0" w:oddHBand="0" w:evenHBand="0" w:firstRowFirstColumn="0" w:firstRowLastColumn="0" w:lastRowFirstColumn="0" w:lastRowLastColumn="0"/>
          <w:cantSplit/>
          <w:tblHeader/>
        </w:trPr>
        <w:tc>
          <w:tcPr>
            <w:tcW w:w="6416" w:type="dxa"/>
            <w:tcBorders>
              <w:top w:val="single" w:sz="4" w:space="0" w:color="0080A2"/>
              <w:left w:val="single" w:sz="4" w:space="0" w:color="0080A2"/>
              <w:bottom w:val="single" w:sz="4" w:space="0" w:color="0080A2"/>
              <w:right w:val="single" w:sz="4" w:space="0" w:color="0080A2"/>
            </w:tcBorders>
          </w:tcPr>
          <w:p w14:paraId="73F7744B" w14:textId="77777777" w:rsidR="00BD421A" w:rsidRPr="005E46C2" w:rsidRDefault="00BD421A" w:rsidP="000F576F">
            <w:pPr>
              <w:pStyle w:val="TableHeader"/>
              <w:rPr>
                <w:b/>
                <w:bCs/>
                <w:color w:val="FFFFFF" w:themeColor="background1"/>
              </w:rPr>
            </w:pPr>
            <w:r w:rsidRPr="005E46C2">
              <w:rPr>
                <w:b/>
                <w:bCs/>
                <w:color w:val="FFFFFF" w:themeColor="background1"/>
              </w:rPr>
              <w:t>F</w:t>
            </w:r>
            <w:r>
              <w:rPr>
                <w:b/>
                <w:bCs/>
                <w:color w:val="FFFFFF" w:themeColor="background1"/>
              </w:rPr>
              <w:t xml:space="preserve">atigue </w:t>
            </w:r>
            <w:r w:rsidRPr="005E46C2">
              <w:rPr>
                <w:b/>
                <w:bCs/>
                <w:color w:val="FFFFFF" w:themeColor="background1"/>
              </w:rPr>
              <w:t>training syllabus</w:t>
            </w:r>
          </w:p>
        </w:tc>
        <w:tc>
          <w:tcPr>
            <w:tcW w:w="3274" w:type="dxa"/>
            <w:tcBorders>
              <w:top w:val="single" w:sz="4" w:space="0" w:color="0080A2"/>
              <w:left w:val="single" w:sz="4" w:space="0" w:color="0080A2"/>
              <w:bottom w:val="single" w:sz="4" w:space="0" w:color="0080A2"/>
              <w:right w:val="single" w:sz="4" w:space="0" w:color="0080A2"/>
            </w:tcBorders>
          </w:tcPr>
          <w:p w14:paraId="7735444C" w14:textId="77777777" w:rsidR="00BD421A" w:rsidRPr="005E46C2" w:rsidRDefault="00BD421A" w:rsidP="000F576F">
            <w:pPr>
              <w:pStyle w:val="TableHeader"/>
              <w:rPr>
                <w:b/>
                <w:bCs/>
                <w:color w:val="FFFFFF" w:themeColor="background1"/>
              </w:rPr>
            </w:pPr>
          </w:p>
        </w:tc>
      </w:tr>
      <w:tr w:rsidR="00BD421A" w:rsidRPr="00EE7A3F" w14:paraId="567247FD" w14:textId="77777777" w:rsidTr="000F576F">
        <w:trPr>
          <w:cantSplit/>
        </w:trPr>
        <w:tc>
          <w:tcPr>
            <w:tcW w:w="6416" w:type="dxa"/>
            <w:tcBorders>
              <w:top w:val="single" w:sz="4" w:space="0" w:color="0080A2"/>
            </w:tcBorders>
          </w:tcPr>
          <w:p w14:paraId="3A83CF84" w14:textId="77777777" w:rsidR="00BD421A" w:rsidRPr="00EE7A3F" w:rsidRDefault="00BD421A" w:rsidP="000F576F">
            <w:pPr>
              <w:pStyle w:val="Tabletext"/>
            </w:pPr>
            <w:r w:rsidRPr="00EE7A3F">
              <w:t xml:space="preserve">Delivery </w:t>
            </w:r>
            <w:r>
              <w:t>m</w:t>
            </w:r>
            <w:r w:rsidRPr="00EE7A3F">
              <w:t>ethod:</w:t>
            </w:r>
          </w:p>
          <w:p w14:paraId="6DBCCF9F" w14:textId="77777777" w:rsidR="00BD421A" w:rsidRPr="00EE7A3F" w:rsidRDefault="00BD421A" w:rsidP="00BD421A">
            <w:pPr>
              <w:pStyle w:val="Tablebullet"/>
              <w:widowControl w:val="0"/>
              <w:numPr>
                <w:ilvl w:val="0"/>
                <w:numId w:val="42"/>
              </w:numPr>
              <w:suppressAutoHyphens w:val="0"/>
              <w:overflowPunct w:val="0"/>
              <w:autoSpaceDE w:val="0"/>
              <w:autoSpaceDN w:val="0"/>
              <w:adjustRightInd w:val="0"/>
              <w:ind w:left="340" w:hanging="227"/>
              <w:contextualSpacing/>
              <w:textAlignment w:val="baseline"/>
            </w:pPr>
            <w:r w:rsidRPr="00EE7A3F">
              <w:t xml:space="preserve">Lecture and </w:t>
            </w:r>
            <w:r>
              <w:t>f</w:t>
            </w:r>
            <w:r w:rsidRPr="00EE7A3F">
              <w:t xml:space="preserve">acilitated </w:t>
            </w:r>
            <w:r>
              <w:t>d</w:t>
            </w:r>
            <w:r w:rsidRPr="00EE7A3F">
              <w:t>iscussion</w:t>
            </w:r>
          </w:p>
          <w:p w14:paraId="7F75EA56" w14:textId="77777777" w:rsidR="00BD421A" w:rsidRPr="00EE7A3F" w:rsidRDefault="00BD421A" w:rsidP="000F576F">
            <w:pPr>
              <w:pStyle w:val="Tabletext"/>
            </w:pPr>
            <w:r w:rsidRPr="00EE7A3F">
              <w:t xml:space="preserve">Assessment </w:t>
            </w:r>
            <w:r>
              <w:t>m</w:t>
            </w:r>
            <w:r w:rsidRPr="00EE7A3F">
              <w:t>ethodology:</w:t>
            </w:r>
          </w:p>
          <w:p w14:paraId="69ABF4E1" w14:textId="77777777" w:rsidR="00BD421A" w:rsidRPr="00EE7A3F" w:rsidRDefault="00BD421A" w:rsidP="00BD421A">
            <w:pPr>
              <w:pStyle w:val="Tablebullet"/>
              <w:widowControl w:val="0"/>
              <w:numPr>
                <w:ilvl w:val="0"/>
                <w:numId w:val="42"/>
              </w:numPr>
              <w:suppressAutoHyphens w:val="0"/>
              <w:overflowPunct w:val="0"/>
              <w:autoSpaceDE w:val="0"/>
              <w:autoSpaceDN w:val="0"/>
              <w:adjustRightInd w:val="0"/>
              <w:ind w:left="340" w:hanging="227"/>
              <w:contextualSpacing/>
              <w:textAlignment w:val="baseline"/>
            </w:pPr>
            <w:r w:rsidRPr="00EE7A3F">
              <w:t>Facilitator assessment of appropriate level of engagement during sessions</w:t>
            </w:r>
          </w:p>
          <w:p w14:paraId="04DE3D86" w14:textId="77777777" w:rsidR="00BD421A" w:rsidRPr="00EE7A3F" w:rsidRDefault="00BD421A" w:rsidP="00BD421A">
            <w:pPr>
              <w:pStyle w:val="Tablebullet"/>
              <w:widowControl w:val="0"/>
              <w:numPr>
                <w:ilvl w:val="0"/>
                <w:numId w:val="42"/>
              </w:numPr>
              <w:suppressAutoHyphens w:val="0"/>
              <w:overflowPunct w:val="0"/>
              <w:autoSpaceDE w:val="0"/>
              <w:autoSpaceDN w:val="0"/>
              <w:adjustRightInd w:val="0"/>
              <w:ind w:left="340" w:hanging="227"/>
              <w:contextualSpacing/>
              <w:textAlignment w:val="baseline"/>
            </w:pPr>
            <w:r w:rsidRPr="00EE7A3F">
              <w:t>Multiple choice knowledge test.</w:t>
            </w:r>
          </w:p>
          <w:p w14:paraId="5CEAF2BA" w14:textId="77777777" w:rsidR="00BD421A" w:rsidRPr="00EE7A3F" w:rsidRDefault="00BD421A" w:rsidP="000F576F">
            <w:pPr>
              <w:pStyle w:val="Tabletext"/>
            </w:pPr>
            <w:r w:rsidRPr="00EE7A3F">
              <w:t>(Any incorrect answers to be reviewed via facilitated discussion during post-test debrief)</w:t>
            </w:r>
          </w:p>
          <w:p w14:paraId="3C6EBA7D" w14:textId="77777777" w:rsidR="00BD421A" w:rsidRPr="00EE7A3F" w:rsidRDefault="00BD421A" w:rsidP="000F576F">
            <w:pPr>
              <w:pStyle w:val="Tabletext"/>
            </w:pPr>
          </w:p>
          <w:p w14:paraId="7EF51CFB" w14:textId="77777777" w:rsidR="00BD421A" w:rsidRPr="00EE7A3F" w:rsidRDefault="00BD421A" w:rsidP="000F576F">
            <w:pPr>
              <w:pStyle w:val="Tabletext"/>
              <w:ind w:left="789" w:hanging="789"/>
            </w:pPr>
            <w:r w:rsidRPr="00CE06AB">
              <w:rPr>
                <w:b/>
                <w:bCs/>
                <w:color w:val="AC2C0C"/>
              </w:rPr>
              <w:t>Note:</w:t>
            </w:r>
            <w:r w:rsidRPr="00CE06AB">
              <w:rPr>
                <w:color w:val="AC2C0C"/>
              </w:rPr>
              <w:tab/>
              <w:t>Test should have sufficient questions to ensure participants have adequate understanding of all topics covered. Suggested pass rate is 80%</w:t>
            </w:r>
          </w:p>
        </w:tc>
        <w:tc>
          <w:tcPr>
            <w:tcW w:w="3274" w:type="dxa"/>
            <w:tcBorders>
              <w:top w:val="single" w:sz="4" w:space="0" w:color="0080A2"/>
            </w:tcBorders>
          </w:tcPr>
          <w:p w14:paraId="1C65C5A4" w14:textId="77777777" w:rsidR="00BD421A" w:rsidRPr="00EE7A3F" w:rsidRDefault="00BD421A" w:rsidP="000F576F">
            <w:pPr>
              <w:rPr>
                <w:color w:val="auto"/>
              </w:rPr>
            </w:pPr>
            <w:r w:rsidRPr="00EE7A3F">
              <w:rPr>
                <w:color w:val="auto"/>
              </w:rPr>
              <w:t xml:space="preserve">Training </w:t>
            </w:r>
            <w:r>
              <w:rPr>
                <w:color w:val="auto"/>
              </w:rPr>
              <w:t>m</w:t>
            </w:r>
            <w:r w:rsidRPr="00EE7A3F">
              <w:rPr>
                <w:color w:val="auto"/>
              </w:rPr>
              <w:t>aterials:</w:t>
            </w:r>
          </w:p>
          <w:p w14:paraId="075BF32F" w14:textId="77777777" w:rsidR="00BD421A" w:rsidRPr="00EE7A3F" w:rsidRDefault="00BD421A" w:rsidP="000F576F">
            <w:pPr>
              <w:pStyle w:val="Tablebullet"/>
            </w:pPr>
            <w:r w:rsidRPr="00EE7A3F">
              <w:t>Electronic Presentation Media</w:t>
            </w:r>
          </w:p>
          <w:p w14:paraId="6D8CF3F0" w14:textId="77777777" w:rsidR="00BD421A" w:rsidRPr="00EE7A3F" w:rsidRDefault="00BD421A" w:rsidP="000F576F">
            <w:pPr>
              <w:pStyle w:val="Tablebullet"/>
            </w:pPr>
            <w:r w:rsidRPr="00EE7A3F">
              <w:t>Fatigue/Ops Manual</w:t>
            </w:r>
          </w:p>
          <w:p w14:paraId="53774249" w14:textId="77777777" w:rsidR="00BD421A" w:rsidRPr="00EE7A3F" w:rsidRDefault="00BD421A" w:rsidP="000F576F">
            <w:pPr>
              <w:pStyle w:val="Tablebullet"/>
            </w:pPr>
            <w:r w:rsidRPr="00EE7A3F">
              <w:t xml:space="preserve">White Board </w:t>
            </w:r>
          </w:p>
          <w:p w14:paraId="2136CD5A" w14:textId="77777777" w:rsidR="00BD421A" w:rsidRPr="00EE7A3F" w:rsidRDefault="00BD421A" w:rsidP="000F576F">
            <w:pPr>
              <w:pStyle w:val="Tablebullet"/>
            </w:pPr>
            <w:r w:rsidRPr="00EE7A3F">
              <w:t>CAO</w:t>
            </w:r>
            <w:r>
              <w:t xml:space="preserve"> </w:t>
            </w:r>
            <w:r w:rsidRPr="00EE7A3F">
              <w:t>48.1</w:t>
            </w:r>
          </w:p>
          <w:p w14:paraId="4E70BF93" w14:textId="77777777" w:rsidR="00BD421A" w:rsidRPr="00EE7A3F" w:rsidRDefault="00BD421A" w:rsidP="000F576F">
            <w:pPr>
              <w:pStyle w:val="Tablebullet"/>
            </w:pPr>
            <w:r w:rsidRPr="00EE7A3F">
              <w:t>CAAP 48-1</w:t>
            </w:r>
          </w:p>
        </w:tc>
      </w:tr>
      <w:tr w:rsidR="00BD421A" w:rsidRPr="009A09F4" w14:paraId="17BAAB07" w14:textId="77777777" w:rsidTr="000F576F">
        <w:trPr>
          <w:cantSplit/>
        </w:trPr>
        <w:tc>
          <w:tcPr>
            <w:tcW w:w="6416" w:type="dxa"/>
          </w:tcPr>
          <w:p w14:paraId="794089BA" w14:textId="77777777" w:rsidR="00BD421A" w:rsidRPr="009A09F4" w:rsidRDefault="00BD421A" w:rsidP="000F576F">
            <w:pPr>
              <w:rPr>
                <w:b/>
                <w:bCs/>
              </w:rPr>
            </w:pPr>
            <w:r w:rsidRPr="009A09F4">
              <w:rPr>
                <w:b/>
                <w:bCs/>
              </w:rPr>
              <w:t>Fatigue Knowledge</w:t>
            </w:r>
          </w:p>
        </w:tc>
        <w:tc>
          <w:tcPr>
            <w:tcW w:w="3274" w:type="dxa"/>
          </w:tcPr>
          <w:p w14:paraId="3BF09616" w14:textId="77777777" w:rsidR="00BD421A" w:rsidRPr="009A09F4" w:rsidRDefault="00BD421A" w:rsidP="000F576F">
            <w:pPr>
              <w:pStyle w:val="Tabletext"/>
              <w:rPr>
                <w:b/>
                <w:bCs/>
              </w:rPr>
            </w:pPr>
            <w:r w:rsidRPr="009A09F4">
              <w:rPr>
                <w:b/>
                <w:bCs/>
              </w:rPr>
              <w:t>Notes</w:t>
            </w:r>
          </w:p>
        </w:tc>
      </w:tr>
      <w:tr w:rsidR="00BD421A" w:rsidRPr="001E420F" w14:paraId="711265E3" w14:textId="77777777" w:rsidTr="000F576F">
        <w:trPr>
          <w:cantSplit/>
        </w:trPr>
        <w:tc>
          <w:tcPr>
            <w:tcW w:w="6416" w:type="dxa"/>
          </w:tcPr>
          <w:p w14:paraId="6F3FE7A2" w14:textId="77777777" w:rsidR="00BD421A" w:rsidRPr="003E4949" w:rsidRDefault="00BD421A" w:rsidP="00BD421A">
            <w:pPr>
              <w:pStyle w:val="TableHeader"/>
              <w:numPr>
                <w:ilvl w:val="0"/>
                <w:numId w:val="47"/>
              </w:numPr>
            </w:pPr>
            <w:r w:rsidRPr="003E4949">
              <w:t>Sleep</w:t>
            </w:r>
          </w:p>
          <w:p w14:paraId="01A6259F" w14:textId="77777777" w:rsidR="00BD421A" w:rsidRPr="003E4949" w:rsidRDefault="00BD421A" w:rsidP="000F576F">
            <w:pPr>
              <w:pStyle w:val="TableHeader"/>
            </w:pPr>
            <w:r w:rsidRPr="003E4949">
              <w:t>Duration: 1hr (1x 50 min session with 10 min break)</w:t>
            </w:r>
          </w:p>
        </w:tc>
        <w:tc>
          <w:tcPr>
            <w:tcW w:w="3274" w:type="dxa"/>
          </w:tcPr>
          <w:p w14:paraId="5DFDEA4D" w14:textId="77777777" w:rsidR="00BD421A" w:rsidRPr="001E420F" w:rsidRDefault="00BD421A" w:rsidP="000F576F">
            <w:pPr>
              <w:pStyle w:val="Tabletext"/>
              <w:ind w:left="618" w:hanging="618"/>
            </w:pPr>
            <w:r w:rsidRPr="003E4949">
              <w:rPr>
                <w:rStyle w:val="Authorinstructionsbold"/>
                <w:color w:val="AC2C0C"/>
              </w:rPr>
              <w:t>Note:</w:t>
            </w:r>
            <w:r w:rsidRPr="003E4949">
              <w:rPr>
                <w:rStyle w:val="Authorinstructionsbold"/>
                <w:color w:val="AC2C0C"/>
              </w:rPr>
              <w:tab/>
            </w:r>
            <w:r w:rsidRPr="003E4949">
              <w:rPr>
                <w:rStyle w:val="Authorinstructions"/>
                <w:color w:val="AC2C0C"/>
              </w:rPr>
              <w:t>Suggested session timings only</w:t>
            </w:r>
          </w:p>
        </w:tc>
      </w:tr>
      <w:tr w:rsidR="00BD421A" w:rsidRPr="001E420F" w14:paraId="69A599DE" w14:textId="77777777" w:rsidTr="000F576F">
        <w:trPr>
          <w:cantSplit/>
        </w:trPr>
        <w:tc>
          <w:tcPr>
            <w:tcW w:w="6416" w:type="dxa"/>
          </w:tcPr>
          <w:p w14:paraId="69DB9991" w14:textId="77777777" w:rsidR="00BD421A" w:rsidRPr="00E310F2" w:rsidRDefault="00BD421A" w:rsidP="000F576F">
            <w:pPr>
              <w:pStyle w:val="Tabletext"/>
            </w:pPr>
            <w:r w:rsidRPr="00E310F2">
              <w:t xml:space="preserve">1.1 </w:t>
            </w:r>
            <w:r>
              <w:t>S</w:t>
            </w:r>
            <w:r w:rsidRPr="00E310F2">
              <w:t>leep physiology</w:t>
            </w:r>
          </w:p>
          <w:p w14:paraId="289F434B" w14:textId="77777777" w:rsidR="00BD421A" w:rsidRPr="007526A2" w:rsidRDefault="00BD421A" w:rsidP="000F576F">
            <w:pPr>
              <w:pStyle w:val="Tablebullet"/>
            </w:pPr>
            <w:r w:rsidRPr="007526A2">
              <w:t>Achieve an understanding of the physiological need for sleep:</w:t>
            </w:r>
          </w:p>
          <w:p w14:paraId="00E55224" w14:textId="77777777" w:rsidR="00BD421A" w:rsidRPr="007526A2" w:rsidRDefault="00BD421A" w:rsidP="000F576F">
            <w:pPr>
              <w:pStyle w:val="Tablebullet20"/>
            </w:pPr>
            <w:r w:rsidRPr="007526A2">
              <w:t>Describe the process of the build-up of ‘sleep pressure’ while awake</w:t>
            </w:r>
          </w:p>
          <w:p w14:paraId="788CE3E6" w14:textId="77777777" w:rsidR="00BD421A" w:rsidRPr="007526A2" w:rsidRDefault="00BD421A" w:rsidP="000F576F">
            <w:pPr>
              <w:pStyle w:val="Tablebullet20"/>
            </w:pPr>
            <w:r w:rsidRPr="007526A2">
              <w:t>Develop an awareness of average and individual minimum sleep needs</w:t>
            </w:r>
          </w:p>
          <w:p w14:paraId="500FF0EE" w14:textId="77777777" w:rsidR="00BD421A" w:rsidRPr="00E310F2" w:rsidRDefault="00BD421A" w:rsidP="000F576F">
            <w:pPr>
              <w:pStyle w:val="Tablebullet"/>
            </w:pPr>
            <w:r>
              <w:t>Describe the normal sleep process:</w:t>
            </w:r>
          </w:p>
          <w:p w14:paraId="0E9AC1F1" w14:textId="77777777" w:rsidR="00BD421A" w:rsidRPr="00E310F2" w:rsidRDefault="00BD421A" w:rsidP="000F576F">
            <w:pPr>
              <w:pStyle w:val="Tablebullet20"/>
            </w:pPr>
            <w:r>
              <w:t>Achieve a basic understanding of sleep cycles and structure</w:t>
            </w:r>
          </w:p>
          <w:p w14:paraId="620EE81B" w14:textId="77777777" w:rsidR="00BD421A" w:rsidRPr="00E310F2" w:rsidRDefault="00BD421A" w:rsidP="000F576F">
            <w:pPr>
              <w:pStyle w:val="Tablebullet"/>
            </w:pPr>
            <w:r>
              <w:t>Develop an understanding of the need for quality sleep:</w:t>
            </w:r>
          </w:p>
          <w:p w14:paraId="70EB3E6E" w14:textId="77777777" w:rsidR="00BD421A" w:rsidRPr="001E420F" w:rsidRDefault="00BD421A" w:rsidP="000F576F">
            <w:pPr>
              <w:pStyle w:val="Tablebullet20"/>
            </w:pPr>
            <w:r>
              <w:t>Describe the impact of fragmented sleep on sleep qu</w:t>
            </w:r>
            <w:r w:rsidRPr="00E310F2">
              <w:t>ality</w:t>
            </w:r>
            <w:r>
              <w:t>.</w:t>
            </w:r>
          </w:p>
        </w:tc>
        <w:tc>
          <w:tcPr>
            <w:tcW w:w="3274" w:type="dxa"/>
          </w:tcPr>
          <w:p w14:paraId="0BC6EE03" w14:textId="77777777" w:rsidR="00BD421A" w:rsidRPr="001E420F" w:rsidRDefault="00BD421A" w:rsidP="000F576F">
            <w:pPr>
              <w:pStyle w:val="Tabletext"/>
            </w:pPr>
            <w:r w:rsidRPr="00E310F2">
              <w:t>Session 1</w:t>
            </w:r>
          </w:p>
        </w:tc>
      </w:tr>
      <w:tr w:rsidR="00BD421A" w:rsidRPr="001E420F" w14:paraId="13227312" w14:textId="77777777" w:rsidTr="000F576F">
        <w:trPr>
          <w:cantSplit/>
        </w:trPr>
        <w:tc>
          <w:tcPr>
            <w:tcW w:w="6416" w:type="dxa"/>
          </w:tcPr>
          <w:p w14:paraId="110CBD02" w14:textId="77777777" w:rsidR="00BD421A" w:rsidRPr="00E310F2" w:rsidRDefault="00BD421A" w:rsidP="000F576F">
            <w:pPr>
              <w:pStyle w:val="Tabletext"/>
            </w:pPr>
            <w:r w:rsidRPr="00E310F2">
              <w:t xml:space="preserve">1.2 </w:t>
            </w:r>
            <w:r>
              <w:t>C</w:t>
            </w:r>
            <w:r w:rsidRPr="00E310F2">
              <w:t>ircadian body clock</w:t>
            </w:r>
          </w:p>
          <w:p w14:paraId="30BBA3A9" w14:textId="77777777" w:rsidR="00BD421A" w:rsidRPr="00E310F2" w:rsidRDefault="00BD421A" w:rsidP="000F576F">
            <w:pPr>
              <w:pStyle w:val="Tablebullet"/>
            </w:pPr>
            <w:r>
              <w:t>Describe circadian rhythms:</w:t>
            </w:r>
          </w:p>
          <w:p w14:paraId="29824B22" w14:textId="77777777" w:rsidR="00BD421A" w:rsidRPr="00E310F2" w:rsidRDefault="00BD421A" w:rsidP="000F576F">
            <w:pPr>
              <w:pStyle w:val="Tablebullet20"/>
            </w:pPr>
            <w:r>
              <w:t>Develop an understanding of the biological rhythms that affect alertness and sleepiness</w:t>
            </w:r>
          </w:p>
          <w:p w14:paraId="06892ECC" w14:textId="77777777" w:rsidR="00BD421A" w:rsidRPr="00E310F2" w:rsidRDefault="00BD421A" w:rsidP="000F576F">
            <w:pPr>
              <w:pStyle w:val="Tablebullet20"/>
            </w:pPr>
            <w:r>
              <w:t>Achieve an understanding of terms such as ‘Sleep gate’ and ‘Window of Circadian Low’</w:t>
            </w:r>
          </w:p>
          <w:p w14:paraId="57D4FA9C" w14:textId="77777777" w:rsidR="00BD421A" w:rsidRPr="001E420F" w:rsidRDefault="00BD421A" w:rsidP="000F576F">
            <w:pPr>
              <w:pStyle w:val="Tablebullet20"/>
            </w:pPr>
            <w:r>
              <w:t xml:space="preserve">Achieve an </w:t>
            </w:r>
            <w:r w:rsidRPr="00E310F2">
              <w:t>understanding of the impact of daylight on setting or resetting of circadian rhythms.</w:t>
            </w:r>
          </w:p>
        </w:tc>
        <w:tc>
          <w:tcPr>
            <w:tcW w:w="3274" w:type="dxa"/>
          </w:tcPr>
          <w:p w14:paraId="209F1CD9" w14:textId="77777777" w:rsidR="00BD421A" w:rsidRPr="001E420F" w:rsidRDefault="00BD421A" w:rsidP="000F576F">
            <w:pPr>
              <w:pStyle w:val="Tabletext"/>
            </w:pPr>
            <w:r w:rsidRPr="00E310F2">
              <w:t>Session 1</w:t>
            </w:r>
          </w:p>
        </w:tc>
      </w:tr>
      <w:tr w:rsidR="00BD421A" w:rsidRPr="001E420F" w14:paraId="31FB2C27" w14:textId="77777777" w:rsidTr="000F576F">
        <w:trPr>
          <w:cantSplit/>
        </w:trPr>
        <w:tc>
          <w:tcPr>
            <w:tcW w:w="6416" w:type="dxa"/>
          </w:tcPr>
          <w:p w14:paraId="2BA542E5" w14:textId="77777777" w:rsidR="00BD421A" w:rsidRPr="00E310F2" w:rsidRDefault="00BD421A" w:rsidP="000F576F">
            <w:pPr>
              <w:pStyle w:val="Tabletext"/>
            </w:pPr>
            <w:r w:rsidRPr="00E310F2">
              <w:t xml:space="preserve">1.3 </w:t>
            </w:r>
            <w:r>
              <w:t>S</w:t>
            </w:r>
            <w:r w:rsidRPr="00E310F2">
              <w:t xml:space="preserve">leep disorders </w:t>
            </w:r>
          </w:p>
          <w:p w14:paraId="7E041E5C" w14:textId="77777777" w:rsidR="00BD421A" w:rsidRPr="00E310F2" w:rsidRDefault="00BD421A" w:rsidP="000F576F">
            <w:pPr>
              <w:pStyle w:val="Tablebullet"/>
            </w:pPr>
            <w:r>
              <w:t>Develop an awareness of common disorders that may impact sleep quality or quantity including:</w:t>
            </w:r>
          </w:p>
          <w:p w14:paraId="7F0DA116" w14:textId="77777777" w:rsidR="00BD421A" w:rsidRPr="00E310F2" w:rsidRDefault="00BD421A" w:rsidP="000F576F">
            <w:pPr>
              <w:pStyle w:val="Tablebullet20"/>
            </w:pPr>
            <w:r>
              <w:t>Sleep apnoea</w:t>
            </w:r>
          </w:p>
          <w:p w14:paraId="48E9B7F6" w14:textId="77777777" w:rsidR="00BD421A" w:rsidRPr="001E420F" w:rsidRDefault="00BD421A" w:rsidP="000F576F">
            <w:pPr>
              <w:pStyle w:val="Tablebullet20"/>
            </w:pPr>
            <w:r>
              <w:t>Insomnia.</w:t>
            </w:r>
          </w:p>
        </w:tc>
        <w:tc>
          <w:tcPr>
            <w:tcW w:w="3274" w:type="dxa"/>
          </w:tcPr>
          <w:p w14:paraId="494332A8" w14:textId="77777777" w:rsidR="00BD421A" w:rsidRPr="001E420F" w:rsidRDefault="00BD421A" w:rsidP="000F576F">
            <w:pPr>
              <w:pStyle w:val="Tabletext"/>
            </w:pPr>
            <w:r w:rsidRPr="00E310F2">
              <w:t>Session 1</w:t>
            </w:r>
          </w:p>
        </w:tc>
      </w:tr>
      <w:tr w:rsidR="00BD421A" w:rsidRPr="001E420F" w14:paraId="2544728C" w14:textId="77777777" w:rsidTr="000F576F">
        <w:trPr>
          <w:cantSplit/>
        </w:trPr>
        <w:tc>
          <w:tcPr>
            <w:tcW w:w="6416" w:type="dxa"/>
          </w:tcPr>
          <w:p w14:paraId="0BD994D6" w14:textId="77777777" w:rsidR="00BD421A" w:rsidRPr="00E310F2" w:rsidRDefault="00BD421A" w:rsidP="000F576F">
            <w:pPr>
              <w:pStyle w:val="Tabletext"/>
            </w:pPr>
            <w:r w:rsidRPr="00E310F2">
              <w:t xml:space="preserve">1.4 </w:t>
            </w:r>
            <w:r>
              <w:t>S</w:t>
            </w:r>
            <w:r w:rsidRPr="00E310F2">
              <w:t>leep debt and recovery</w:t>
            </w:r>
          </w:p>
          <w:p w14:paraId="352F7FDA" w14:textId="77777777" w:rsidR="00BD421A" w:rsidRPr="00E310F2" w:rsidRDefault="00BD421A" w:rsidP="000F576F">
            <w:pPr>
              <w:pStyle w:val="Tablebullet"/>
            </w:pPr>
            <w:r>
              <w:t>Develop an understanding of how a sleep debt can occur:</w:t>
            </w:r>
          </w:p>
          <w:p w14:paraId="7A48AB2E" w14:textId="77777777" w:rsidR="00BD421A" w:rsidRPr="00E310F2" w:rsidRDefault="00BD421A" w:rsidP="000F576F">
            <w:pPr>
              <w:pStyle w:val="Tablebullet20"/>
            </w:pPr>
            <w:r>
              <w:t xml:space="preserve">Describe link between repeated minor sleep loss and substantial sleep debt </w:t>
            </w:r>
          </w:p>
          <w:p w14:paraId="50DBED82" w14:textId="77777777" w:rsidR="00BD421A" w:rsidRPr="00E310F2" w:rsidRDefault="00BD421A" w:rsidP="000F576F">
            <w:pPr>
              <w:pStyle w:val="Tablebullet"/>
            </w:pPr>
            <w:r>
              <w:t>Describe how sleep debt must be repaid:</w:t>
            </w:r>
          </w:p>
          <w:p w14:paraId="2033805A" w14:textId="77777777" w:rsidR="00BD421A" w:rsidRPr="001E420F" w:rsidRDefault="00BD421A" w:rsidP="000F576F">
            <w:pPr>
              <w:pStyle w:val="Tablebullet20"/>
            </w:pPr>
            <w:r>
              <w:t xml:space="preserve">Develop an awareness of the potential need for </w:t>
            </w:r>
            <w:r w:rsidRPr="00E310F2">
              <w:t>multiple nights of recovery sleep to regain optimum performance</w:t>
            </w:r>
            <w:r>
              <w:t>.</w:t>
            </w:r>
          </w:p>
        </w:tc>
        <w:tc>
          <w:tcPr>
            <w:tcW w:w="3274" w:type="dxa"/>
          </w:tcPr>
          <w:p w14:paraId="72CFB44A" w14:textId="77777777" w:rsidR="00BD421A" w:rsidRPr="001E420F" w:rsidRDefault="00BD421A" w:rsidP="000F576F">
            <w:pPr>
              <w:pStyle w:val="Tabletext"/>
            </w:pPr>
            <w:r w:rsidRPr="00E310F2">
              <w:t xml:space="preserve">Session </w:t>
            </w:r>
            <w:r>
              <w:t>2</w:t>
            </w:r>
          </w:p>
        </w:tc>
      </w:tr>
      <w:tr w:rsidR="00BD421A" w:rsidRPr="001772C8" w14:paraId="671BB5B1" w14:textId="77777777" w:rsidTr="000F576F">
        <w:trPr>
          <w:cantSplit/>
        </w:trPr>
        <w:tc>
          <w:tcPr>
            <w:tcW w:w="6416" w:type="dxa"/>
          </w:tcPr>
          <w:p w14:paraId="4DEB1B7B" w14:textId="77777777" w:rsidR="00BD421A" w:rsidRPr="00E310F2" w:rsidRDefault="00BD421A" w:rsidP="000F576F">
            <w:pPr>
              <w:pStyle w:val="Tabletext"/>
            </w:pPr>
            <w:r w:rsidRPr="00E310F2">
              <w:lastRenderedPageBreak/>
              <w:t xml:space="preserve">1.5 </w:t>
            </w:r>
            <w:r>
              <w:t>S</w:t>
            </w:r>
            <w:r w:rsidRPr="00E310F2">
              <w:t>hift work</w:t>
            </w:r>
          </w:p>
          <w:p w14:paraId="4F8A277B" w14:textId="77777777" w:rsidR="00BD421A" w:rsidRPr="00E310F2" w:rsidRDefault="00BD421A" w:rsidP="000F576F">
            <w:pPr>
              <w:pStyle w:val="Tablebullet"/>
            </w:pPr>
            <w:r>
              <w:t>Achieve an understanding of the impact of shift-work on sleep and performance:</w:t>
            </w:r>
          </w:p>
          <w:p w14:paraId="021985CF" w14:textId="77777777" w:rsidR="00BD421A" w:rsidRPr="00E310F2" w:rsidRDefault="00BD421A" w:rsidP="000F576F">
            <w:pPr>
              <w:pStyle w:val="Tablebullet20"/>
            </w:pPr>
            <w:r>
              <w:t>Describe how shift work can impact sleep quantity and quality</w:t>
            </w:r>
          </w:p>
          <w:p w14:paraId="282F0DCC" w14:textId="77777777" w:rsidR="00BD421A" w:rsidRPr="001772C8" w:rsidRDefault="00BD421A" w:rsidP="000F576F">
            <w:pPr>
              <w:pStyle w:val="Tablebullet20"/>
            </w:pPr>
            <w:r>
              <w:t>Develop an understand of h</w:t>
            </w:r>
            <w:r w:rsidRPr="00E310F2">
              <w:t>ow shift work can result in working at times of circadian lows</w:t>
            </w:r>
            <w:r>
              <w:t>.</w:t>
            </w:r>
          </w:p>
        </w:tc>
        <w:tc>
          <w:tcPr>
            <w:tcW w:w="3274" w:type="dxa"/>
          </w:tcPr>
          <w:p w14:paraId="30311C69" w14:textId="77777777" w:rsidR="00BD421A" w:rsidRPr="001772C8" w:rsidRDefault="00BD421A" w:rsidP="000F576F">
            <w:r w:rsidRPr="00E310F2">
              <w:t xml:space="preserve">Session </w:t>
            </w:r>
            <w:r>
              <w:t>2</w:t>
            </w:r>
          </w:p>
        </w:tc>
      </w:tr>
      <w:tr w:rsidR="00BD421A" w:rsidRPr="00E310F2" w14:paraId="0B452D11" w14:textId="77777777" w:rsidTr="000F576F">
        <w:trPr>
          <w:cantSplit/>
        </w:trPr>
        <w:tc>
          <w:tcPr>
            <w:tcW w:w="6416" w:type="dxa"/>
          </w:tcPr>
          <w:p w14:paraId="2D16476E" w14:textId="49B529E2" w:rsidR="00BD421A" w:rsidRDefault="00BD421A" w:rsidP="000F576F">
            <w:pPr>
              <w:pStyle w:val="Tabletext"/>
            </w:pPr>
            <w:r>
              <w:t xml:space="preserve">1.6 </w:t>
            </w:r>
            <w:r w:rsidR="00BF5CD3">
              <w:t>J</w:t>
            </w:r>
            <w:r>
              <w:t>et lag</w:t>
            </w:r>
          </w:p>
          <w:p w14:paraId="4ABF11AA" w14:textId="77777777" w:rsidR="00BD421A" w:rsidRDefault="00BD421A" w:rsidP="000F576F">
            <w:pPr>
              <w:pStyle w:val="Tablebullet"/>
            </w:pPr>
            <w:r>
              <w:t>Achieve an understanding of how trans-meridian flight can disrupt circadian rhythms:</w:t>
            </w:r>
          </w:p>
          <w:p w14:paraId="1F158445" w14:textId="77777777" w:rsidR="00BD421A" w:rsidRDefault="00BD421A" w:rsidP="000F576F">
            <w:pPr>
              <w:pStyle w:val="Tablebullet20"/>
            </w:pPr>
            <w:r>
              <w:tab/>
              <w:t>Describe how international travel can leave an individual’s biological rhythms out of alignment with the local day (circadian dysrhythmia)</w:t>
            </w:r>
          </w:p>
          <w:p w14:paraId="178018EB" w14:textId="77777777" w:rsidR="00BD421A" w:rsidRDefault="00BD421A" w:rsidP="000F576F">
            <w:pPr>
              <w:pStyle w:val="Tablebullet"/>
            </w:pPr>
            <w:r>
              <w:t>Develop an awareness of the rate at which individuals adapt to time zone changes:</w:t>
            </w:r>
          </w:p>
          <w:p w14:paraId="2848BEA6" w14:textId="32D36188" w:rsidR="00BD421A" w:rsidRPr="00E310F2" w:rsidRDefault="00BD421A" w:rsidP="000F576F">
            <w:pPr>
              <w:pStyle w:val="Tablebullet20"/>
            </w:pPr>
            <w:r>
              <w:tab/>
              <w:t>Achieve an understanding of the potential effect of jet lag on performance before/while adapting.</w:t>
            </w:r>
          </w:p>
        </w:tc>
        <w:tc>
          <w:tcPr>
            <w:tcW w:w="3274" w:type="dxa"/>
          </w:tcPr>
          <w:p w14:paraId="09C6A087" w14:textId="77777777" w:rsidR="00BD421A" w:rsidRDefault="00BD421A" w:rsidP="000F576F">
            <w:r w:rsidRPr="00094C71">
              <w:t>Session 2</w:t>
            </w:r>
          </w:p>
          <w:p w14:paraId="240913B1" w14:textId="77777777" w:rsidR="00BD421A" w:rsidRPr="00E310F2" w:rsidRDefault="00BD421A" w:rsidP="000F576F">
            <w:pPr>
              <w:ind w:left="751" w:hanging="751"/>
            </w:pPr>
            <w:r w:rsidRPr="009F2860">
              <w:rPr>
                <w:rStyle w:val="Authorinstructionsbold"/>
                <w:color w:val="B12C0C"/>
              </w:rPr>
              <w:t>Note:</w:t>
            </w:r>
            <w:r w:rsidRPr="009F2860">
              <w:rPr>
                <w:rStyle w:val="Authorinstructions"/>
                <w:color w:val="B12C0C"/>
              </w:rPr>
              <w:tab/>
              <w:t>Optional, not generally required for flying operations however if pilots travel for simulator training or personal reasons it might be of value.</w:t>
            </w:r>
          </w:p>
        </w:tc>
      </w:tr>
      <w:tr w:rsidR="00BD421A" w:rsidRPr="001772C8" w14:paraId="0760FA8D" w14:textId="77777777" w:rsidTr="000F576F">
        <w:trPr>
          <w:cantSplit/>
        </w:trPr>
        <w:tc>
          <w:tcPr>
            <w:tcW w:w="6416" w:type="dxa"/>
          </w:tcPr>
          <w:p w14:paraId="77DEAEC1" w14:textId="77777777" w:rsidR="00BD421A" w:rsidRDefault="00BD421A" w:rsidP="00BD421A">
            <w:pPr>
              <w:pStyle w:val="TableHeader"/>
              <w:numPr>
                <w:ilvl w:val="0"/>
                <w:numId w:val="47"/>
              </w:numPr>
            </w:pPr>
            <w:r w:rsidRPr="00E310F2">
              <w:t>Fatigue</w:t>
            </w:r>
          </w:p>
          <w:p w14:paraId="34E30A31" w14:textId="77777777" w:rsidR="00BD421A" w:rsidRPr="001772C8" w:rsidRDefault="00BD421A" w:rsidP="000F576F">
            <w:pPr>
              <w:pStyle w:val="TableHeader"/>
            </w:pPr>
            <w:r w:rsidRPr="00E310F2">
              <w:t>Duration: 1hr (1x 50 min sessions with 10 min break)</w:t>
            </w:r>
          </w:p>
        </w:tc>
        <w:tc>
          <w:tcPr>
            <w:tcW w:w="3274" w:type="dxa"/>
          </w:tcPr>
          <w:p w14:paraId="050AB8D2" w14:textId="77777777" w:rsidR="00BD421A" w:rsidRPr="001772C8" w:rsidRDefault="00BD421A" w:rsidP="000F576F">
            <w:pPr>
              <w:ind w:left="751" w:hanging="751"/>
            </w:pPr>
            <w:r w:rsidRPr="00AF1A60">
              <w:rPr>
                <w:rStyle w:val="Authorinstructionsbold"/>
                <w:color w:val="B12C0C"/>
              </w:rPr>
              <w:t>Note:</w:t>
            </w:r>
            <w:r w:rsidRPr="009F2860">
              <w:rPr>
                <w:rStyle w:val="Authorinstructions"/>
                <w:color w:val="B12C0C"/>
              </w:rPr>
              <w:t xml:space="preserve"> </w:t>
            </w:r>
            <w:r w:rsidRPr="009F2860">
              <w:rPr>
                <w:rStyle w:val="Authorinstructions"/>
                <w:color w:val="B12C0C"/>
              </w:rPr>
              <w:tab/>
            </w:r>
            <w:r w:rsidRPr="00657C6D">
              <w:rPr>
                <w:rStyle w:val="Authorinstructionsbold"/>
                <w:b w:val="0"/>
                <w:bCs w:val="0"/>
                <w:color w:val="B12C0C"/>
              </w:rPr>
              <w:t>Suggested session timings  only.</w:t>
            </w:r>
          </w:p>
        </w:tc>
      </w:tr>
      <w:tr w:rsidR="00BD421A" w:rsidRPr="001772C8" w14:paraId="39375364" w14:textId="77777777" w:rsidTr="000F576F">
        <w:trPr>
          <w:cantSplit/>
        </w:trPr>
        <w:tc>
          <w:tcPr>
            <w:tcW w:w="6416" w:type="dxa"/>
          </w:tcPr>
          <w:p w14:paraId="2E78B7C9" w14:textId="77777777" w:rsidR="00BD421A" w:rsidRDefault="00BD421A" w:rsidP="000F576F">
            <w:pPr>
              <w:pStyle w:val="Tabletext"/>
            </w:pPr>
            <w:r>
              <w:t>2.1 Understanding fatigue</w:t>
            </w:r>
          </w:p>
          <w:p w14:paraId="682F5536" w14:textId="77777777" w:rsidR="00BD421A" w:rsidRDefault="00BD421A" w:rsidP="000F576F">
            <w:pPr>
              <w:pStyle w:val="Tablebullet"/>
            </w:pPr>
            <w:r>
              <w:t>Define fatigue</w:t>
            </w:r>
          </w:p>
          <w:p w14:paraId="7AE4E57C" w14:textId="77777777" w:rsidR="00BD421A" w:rsidRDefault="00BD421A" w:rsidP="000F576F">
            <w:pPr>
              <w:pStyle w:val="Tablebullet"/>
            </w:pPr>
            <w:r>
              <w:t>Achieve an understanding of the types of fatigue:</w:t>
            </w:r>
          </w:p>
          <w:p w14:paraId="3A44C354" w14:textId="77777777" w:rsidR="00BD421A" w:rsidRPr="001772C8" w:rsidRDefault="00BD421A" w:rsidP="000F576F">
            <w:pPr>
              <w:pStyle w:val="Tablebullet20"/>
            </w:pPr>
            <w:r>
              <w:t>Describe transient and cumulative fatigue.</w:t>
            </w:r>
          </w:p>
        </w:tc>
        <w:tc>
          <w:tcPr>
            <w:tcW w:w="3274" w:type="dxa"/>
          </w:tcPr>
          <w:p w14:paraId="7B063BF6" w14:textId="77777777" w:rsidR="00BD421A" w:rsidRPr="001772C8" w:rsidRDefault="00BD421A" w:rsidP="000F576F">
            <w:r w:rsidRPr="00E310F2">
              <w:t xml:space="preserve">Session </w:t>
            </w:r>
            <w:r>
              <w:t>3</w:t>
            </w:r>
          </w:p>
        </w:tc>
      </w:tr>
      <w:tr w:rsidR="00BD421A" w:rsidRPr="001772C8" w14:paraId="5B845AF5" w14:textId="77777777" w:rsidTr="000F576F">
        <w:trPr>
          <w:cantSplit/>
        </w:trPr>
        <w:tc>
          <w:tcPr>
            <w:tcW w:w="6416" w:type="dxa"/>
          </w:tcPr>
          <w:p w14:paraId="1A86E318" w14:textId="77777777" w:rsidR="00BD421A" w:rsidRPr="00E310F2" w:rsidRDefault="00BD421A" w:rsidP="000F576F">
            <w:pPr>
              <w:pStyle w:val="Tabletext"/>
            </w:pPr>
            <w:r w:rsidRPr="00E310F2">
              <w:t>2.2 The causes and contributors to fatigue</w:t>
            </w:r>
          </w:p>
          <w:p w14:paraId="43C2D94C" w14:textId="77777777" w:rsidR="00BD421A" w:rsidRPr="00B872E2" w:rsidRDefault="00BD421A" w:rsidP="000F576F">
            <w:pPr>
              <w:pStyle w:val="Tablebullet"/>
            </w:pPr>
            <w:r w:rsidRPr="00B872E2">
              <w:t>Identify major factors affecting fatigue including:</w:t>
            </w:r>
          </w:p>
          <w:p w14:paraId="251720B0" w14:textId="77777777" w:rsidR="00BD421A" w:rsidRPr="00B872E2" w:rsidRDefault="00BD421A" w:rsidP="000F576F">
            <w:pPr>
              <w:pStyle w:val="Tablebullet20"/>
            </w:pPr>
            <w:r w:rsidRPr="00B872E2">
              <w:t>Time of day (circadian rhythm effects)</w:t>
            </w:r>
          </w:p>
          <w:p w14:paraId="034DBEE2" w14:textId="77777777" w:rsidR="00BD421A" w:rsidRPr="00B872E2" w:rsidRDefault="00BD421A" w:rsidP="000F576F">
            <w:pPr>
              <w:pStyle w:val="Tablebullet20"/>
            </w:pPr>
            <w:r w:rsidRPr="00B872E2">
              <w:t>Recent sleep quantity and quality</w:t>
            </w:r>
          </w:p>
          <w:p w14:paraId="58A08764" w14:textId="77777777" w:rsidR="00BD421A" w:rsidRPr="00B872E2" w:rsidRDefault="00BD421A" w:rsidP="000F576F">
            <w:pPr>
              <w:pStyle w:val="Tablebullet20"/>
            </w:pPr>
            <w:r w:rsidRPr="00B872E2">
              <w:t>Time awake</w:t>
            </w:r>
          </w:p>
          <w:p w14:paraId="2176F660" w14:textId="77777777" w:rsidR="00BD421A" w:rsidRPr="00B872E2" w:rsidRDefault="00BD421A" w:rsidP="000F576F">
            <w:pPr>
              <w:pStyle w:val="Tablebullet20"/>
            </w:pPr>
            <w:r w:rsidRPr="00B872E2">
              <w:t>Time on Task</w:t>
            </w:r>
          </w:p>
          <w:p w14:paraId="6BD692B2" w14:textId="77777777" w:rsidR="00BD421A" w:rsidRPr="00B872E2" w:rsidRDefault="00BD421A" w:rsidP="000F576F">
            <w:pPr>
              <w:pStyle w:val="Tablebullet20"/>
            </w:pPr>
            <w:r w:rsidRPr="00B872E2">
              <w:t>Nature of tasks</w:t>
            </w:r>
          </w:p>
          <w:p w14:paraId="21C69DFE" w14:textId="77777777" w:rsidR="00BD421A" w:rsidRPr="00B872E2" w:rsidRDefault="00BD421A" w:rsidP="000F576F">
            <w:pPr>
              <w:pStyle w:val="Tablebullet20"/>
            </w:pPr>
            <w:r w:rsidRPr="00B872E2">
              <w:t>Environmental conditions</w:t>
            </w:r>
          </w:p>
          <w:p w14:paraId="5BA7DF54" w14:textId="77777777" w:rsidR="00BD421A" w:rsidRPr="00B872E2" w:rsidRDefault="00BD421A" w:rsidP="000F576F">
            <w:pPr>
              <w:pStyle w:val="Tablebullet20"/>
            </w:pPr>
            <w:r w:rsidRPr="00B872E2">
              <w:t>Hydration</w:t>
            </w:r>
          </w:p>
          <w:p w14:paraId="522F9359" w14:textId="77777777" w:rsidR="00BD421A" w:rsidRPr="00B872E2" w:rsidRDefault="00BD421A" w:rsidP="000F576F">
            <w:pPr>
              <w:pStyle w:val="Tablebullet20"/>
            </w:pPr>
            <w:r w:rsidRPr="00B872E2">
              <w:t>Fitness</w:t>
            </w:r>
          </w:p>
          <w:p w14:paraId="0634A483" w14:textId="77777777" w:rsidR="00BD421A" w:rsidRPr="001772C8" w:rsidRDefault="00BD421A" w:rsidP="000F576F">
            <w:pPr>
              <w:pStyle w:val="Tablebullet20"/>
            </w:pPr>
            <w:r>
              <w:t>Food.</w:t>
            </w:r>
          </w:p>
        </w:tc>
        <w:tc>
          <w:tcPr>
            <w:tcW w:w="3274" w:type="dxa"/>
          </w:tcPr>
          <w:p w14:paraId="2C97EDA3" w14:textId="77777777" w:rsidR="00BD421A" w:rsidRPr="001772C8" w:rsidRDefault="00BD421A" w:rsidP="000F576F">
            <w:r w:rsidRPr="00E310F2">
              <w:t xml:space="preserve">Session </w:t>
            </w:r>
            <w:r>
              <w:t>3</w:t>
            </w:r>
          </w:p>
        </w:tc>
      </w:tr>
      <w:tr w:rsidR="00BD421A" w:rsidRPr="001772C8" w14:paraId="10E74928" w14:textId="77777777" w:rsidTr="000F576F">
        <w:trPr>
          <w:cantSplit/>
        </w:trPr>
        <w:tc>
          <w:tcPr>
            <w:tcW w:w="6416" w:type="dxa"/>
          </w:tcPr>
          <w:p w14:paraId="7FA2538C" w14:textId="77777777" w:rsidR="00BD421A" w:rsidRPr="00E310F2" w:rsidRDefault="00BD421A" w:rsidP="000F576F">
            <w:pPr>
              <w:pStyle w:val="Tabletext"/>
            </w:pPr>
            <w:r w:rsidRPr="00E310F2">
              <w:t>2.3 Signs and symptoms of fatigue</w:t>
            </w:r>
          </w:p>
          <w:p w14:paraId="116C2D4E" w14:textId="77777777" w:rsidR="00BD421A" w:rsidRPr="00B872E2" w:rsidRDefault="00BD421A" w:rsidP="000F576F">
            <w:pPr>
              <w:pStyle w:val="Tablebullet"/>
            </w:pPr>
            <w:r w:rsidRPr="00B872E2">
              <w:t>Identify the range of signs and symptoms associated with fatigue including:</w:t>
            </w:r>
          </w:p>
          <w:p w14:paraId="7E12BE28" w14:textId="77777777" w:rsidR="00BD421A" w:rsidRPr="00B872E2" w:rsidRDefault="00BD421A" w:rsidP="000F576F">
            <w:pPr>
              <w:pStyle w:val="Tablebullet20"/>
            </w:pPr>
            <w:r w:rsidRPr="00B872E2">
              <w:t>Physical</w:t>
            </w:r>
          </w:p>
          <w:p w14:paraId="301606E8" w14:textId="77777777" w:rsidR="00BD421A" w:rsidRPr="00B872E2" w:rsidRDefault="00BD421A" w:rsidP="000F576F">
            <w:pPr>
              <w:pStyle w:val="Tablebullet20"/>
            </w:pPr>
            <w:r w:rsidRPr="00B872E2">
              <w:t>Mental</w:t>
            </w:r>
          </w:p>
          <w:p w14:paraId="5813CE38" w14:textId="77777777" w:rsidR="00BD421A" w:rsidRPr="001772C8" w:rsidRDefault="00BD421A" w:rsidP="000F576F">
            <w:pPr>
              <w:pStyle w:val="Tablebullet20"/>
            </w:pPr>
            <w:r>
              <w:t>Emotional.</w:t>
            </w:r>
          </w:p>
        </w:tc>
        <w:tc>
          <w:tcPr>
            <w:tcW w:w="3274" w:type="dxa"/>
          </w:tcPr>
          <w:p w14:paraId="0ADB0F51" w14:textId="77777777" w:rsidR="00BD421A" w:rsidRPr="001772C8" w:rsidRDefault="00BD421A" w:rsidP="000F576F">
            <w:r w:rsidRPr="00E310F2">
              <w:t xml:space="preserve">Session </w:t>
            </w:r>
            <w:r>
              <w:t>3</w:t>
            </w:r>
          </w:p>
        </w:tc>
      </w:tr>
      <w:tr w:rsidR="00BD421A" w:rsidRPr="001772C8" w14:paraId="11FB2B9A" w14:textId="77777777" w:rsidTr="000F576F">
        <w:trPr>
          <w:cantSplit/>
        </w:trPr>
        <w:tc>
          <w:tcPr>
            <w:tcW w:w="6416" w:type="dxa"/>
          </w:tcPr>
          <w:p w14:paraId="13EE35E3" w14:textId="77777777" w:rsidR="00BD421A" w:rsidRDefault="00BD421A" w:rsidP="000F576F">
            <w:pPr>
              <w:pStyle w:val="Tabletext"/>
            </w:pPr>
            <w:r w:rsidRPr="00E310F2">
              <w:t>2.4 The consequences of fatigue on safety</w:t>
            </w:r>
          </w:p>
          <w:p w14:paraId="3495FB57" w14:textId="77777777" w:rsidR="00BD421A" w:rsidRPr="001772C8" w:rsidRDefault="00BD421A" w:rsidP="000F576F">
            <w:pPr>
              <w:pStyle w:val="Tablebullet"/>
            </w:pPr>
            <w:r>
              <w:t>Understanding the impact of fatigue on the effective performance of tasks.</w:t>
            </w:r>
          </w:p>
        </w:tc>
        <w:tc>
          <w:tcPr>
            <w:tcW w:w="3274" w:type="dxa"/>
          </w:tcPr>
          <w:p w14:paraId="78D80315" w14:textId="77777777" w:rsidR="00BD421A" w:rsidRPr="001772C8" w:rsidRDefault="00BD421A" w:rsidP="000F576F">
            <w:r w:rsidRPr="00E310F2">
              <w:t xml:space="preserve">Session </w:t>
            </w:r>
            <w:r>
              <w:t>4</w:t>
            </w:r>
          </w:p>
        </w:tc>
      </w:tr>
      <w:tr w:rsidR="00BD421A" w:rsidRPr="001772C8" w14:paraId="1933A881" w14:textId="77777777" w:rsidTr="000F576F">
        <w:trPr>
          <w:cantSplit/>
        </w:trPr>
        <w:tc>
          <w:tcPr>
            <w:tcW w:w="6416" w:type="dxa"/>
          </w:tcPr>
          <w:p w14:paraId="6BC466DE" w14:textId="77777777" w:rsidR="00BD421A" w:rsidRDefault="00BD421A" w:rsidP="000F576F">
            <w:pPr>
              <w:pStyle w:val="Tabletext"/>
            </w:pPr>
            <w:r w:rsidRPr="00E310F2">
              <w:t>2.5 High fatigue risk situations</w:t>
            </w:r>
          </w:p>
          <w:p w14:paraId="68AB4E21" w14:textId="77777777" w:rsidR="00BD421A" w:rsidRPr="00B872E2" w:rsidRDefault="00BD421A" w:rsidP="000F576F">
            <w:pPr>
              <w:pStyle w:val="Tablebullet"/>
            </w:pPr>
            <w:r w:rsidRPr="00B872E2">
              <w:t>Be aware of the areas of human performance most affected by fatigue:</w:t>
            </w:r>
          </w:p>
          <w:p w14:paraId="0EE12F05" w14:textId="77777777" w:rsidR="00BD421A" w:rsidRPr="00B872E2" w:rsidRDefault="00BD421A" w:rsidP="000F576F">
            <w:pPr>
              <w:pStyle w:val="Tablebullet20"/>
            </w:pPr>
            <w:r w:rsidRPr="00B872E2">
              <w:t>Develop knowledge of the type of tasks more sensitive to onset of fatigue related performance decrease.</w:t>
            </w:r>
          </w:p>
          <w:p w14:paraId="6FD57CEC" w14:textId="77777777" w:rsidR="00BD421A" w:rsidRPr="001772C8" w:rsidRDefault="00BD421A" w:rsidP="000F576F">
            <w:pPr>
              <w:pStyle w:val="Tablebullet"/>
            </w:pPr>
            <w:r>
              <w:t>Develop an understanding of environments and times of the day where fatigue is more likely to occur or to dev</w:t>
            </w:r>
            <w:r w:rsidRPr="00E310F2">
              <w:t>elop more quickly</w:t>
            </w:r>
            <w:r>
              <w:t>.</w:t>
            </w:r>
          </w:p>
        </w:tc>
        <w:tc>
          <w:tcPr>
            <w:tcW w:w="3274" w:type="dxa"/>
          </w:tcPr>
          <w:p w14:paraId="6C266D15" w14:textId="77777777" w:rsidR="00BD421A" w:rsidRPr="001772C8" w:rsidRDefault="00BD421A" w:rsidP="000F576F">
            <w:r w:rsidRPr="00E310F2">
              <w:t xml:space="preserve">Session </w:t>
            </w:r>
            <w:r>
              <w:t>4</w:t>
            </w:r>
          </w:p>
        </w:tc>
      </w:tr>
      <w:tr w:rsidR="00BD421A" w:rsidRPr="001772C8" w14:paraId="3BC7E151" w14:textId="77777777" w:rsidTr="000F576F">
        <w:trPr>
          <w:cantSplit/>
        </w:trPr>
        <w:tc>
          <w:tcPr>
            <w:tcW w:w="6416" w:type="dxa"/>
          </w:tcPr>
          <w:p w14:paraId="6DD429AA" w14:textId="77777777" w:rsidR="00BD421A" w:rsidRDefault="00BD421A" w:rsidP="000F576F">
            <w:pPr>
              <w:pStyle w:val="Tabletext"/>
            </w:pPr>
            <w:r w:rsidRPr="00E310F2">
              <w:lastRenderedPageBreak/>
              <w:t>2.6 The contribution of fatigue in accidents</w:t>
            </w:r>
          </w:p>
          <w:p w14:paraId="7F4F3F90" w14:textId="77777777" w:rsidR="00BD421A" w:rsidRPr="00B872E2" w:rsidRDefault="00BD421A" w:rsidP="000F576F">
            <w:pPr>
              <w:pStyle w:val="Tablebullet"/>
            </w:pPr>
            <w:r w:rsidRPr="00B872E2">
              <w:t>Appreciate the contribution of fatigue to incidents and accidents in the aviation environment:</w:t>
            </w:r>
          </w:p>
          <w:p w14:paraId="1E466B3B" w14:textId="77777777" w:rsidR="00BD421A" w:rsidRPr="001772C8" w:rsidRDefault="00BD421A" w:rsidP="000F576F">
            <w:pPr>
              <w:pStyle w:val="Tablebullet20"/>
            </w:pPr>
            <w:r>
              <w:t>Review international and Australian case studies of fatigue related aviation incidents a</w:t>
            </w:r>
            <w:r w:rsidRPr="00E310F2">
              <w:t>nd accidents</w:t>
            </w:r>
            <w:r>
              <w:t>.</w:t>
            </w:r>
          </w:p>
        </w:tc>
        <w:tc>
          <w:tcPr>
            <w:tcW w:w="3274" w:type="dxa"/>
          </w:tcPr>
          <w:p w14:paraId="0E8C69EA" w14:textId="77777777" w:rsidR="00BD421A" w:rsidRPr="001772C8" w:rsidRDefault="00BD421A" w:rsidP="000F576F">
            <w:r w:rsidRPr="00E310F2">
              <w:t xml:space="preserve">Session </w:t>
            </w:r>
            <w:r>
              <w:t>4</w:t>
            </w:r>
          </w:p>
        </w:tc>
      </w:tr>
      <w:tr w:rsidR="00BD421A" w:rsidRPr="001772C8" w14:paraId="16B6F7F6" w14:textId="77777777" w:rsidTr="000F576F">
        <w:trPr>
          <w:cantSplit/>
        </w:trPr>
        <w:tc>
          <w:tcPr>
            <w:tcW w:w="6416" w:type="dxa"/>
          </w:tcPr>
          <w:p w14:paraId="7E1BB9D0" w14:textId="42858B48" w:rsidR="00BD421A" w:rsidRDefault="00BD421A" w:rsidP="000F576F">
            <w:pPr>
              <w:pStyle w:val="Tabletext"/>
            </w:pPr>
            <w:r w:rsidRPr="00E310F2">
              <w:t xml:space="preserve">2.7 Recovery from </w:t>
            </w:r>
            <w:r w:rsidR="00213E2A">
              <w:t>f</w:t>
            </w:r>
            <w:r w:rsidRPr="00E310F2">
              <w:t>atigue</w:t>
            </w:r>
          </w:p>
          <w:p w14:paraId="08B45528" w14:textId="77777777" w:rsidR="00BD421A" w:rsidRPr="00E310F2" w:rsidRDefault="00BD421A" w:rsidP="000F576F">
            <w:pPr>
              <w:pStyle w:val="Tabletext"/>
            </w:pPr>
            <w:r>
              <w:t>Understand sleep is the only way to recover from fatigue:</w:t>
            </w:r>
          </w:p>
          <w:p w14:paraId="093384ED" w14:textId="77777777" w:rsidR="00BD421A" w:rsidRPr="00B872E2" w:rsidRDefault="00BD421A" w:rsidP="000F576F">
            <w:pPr>
              <w:pStyle w:val="Tablebullet"/>
            </w:pPr>
            <w:r w:rsidRPr="00B872E2">
              <w:t>Develop an understanding of the average time needed to recover from:</w:t>
            </w:r>
          </w:p>
          <w:p w14:paraId="187F1DB7" w14:textId="77777777" w:rsidR="00BD421A" w:rsidRPr="00B872E2" w:rsidRDefault="00BD421A" w:rsidP="000F576F">
            <w:pPr>
              <w:pStyle w:val="Tablebullet20"/>
            </w:pPr>
            <w:r w:rsidRPr="00B872E2">
              <w:t>Transient</w:t>
            </w:r>
          </w:p>
          <w:p w14:paraId="5FA3AFFF" w14:textId="77777777" w:rsidR="00BD421A" w:rsidRPr="001772C8" w:rsidRDefault="00BD421A" w:rsidP="000F576F">
            <w:pPr>
              <w:pStyle w:val="Tablebullet20"/>
            </w:pPr>
            <w:r>
              <w:t>Cumulative fatigue.</w:t>
            </w:r>
          </w:p>
        </w:tc>
        <w:tc>
          <w:tcPr>
            <w:tcW w:w="3274" w:type="dxa"/>
          </w:tcPr>
          <w:p w14:paraId="25A3C485" w14:textId="77777777" w:rsidR="00BD421A" w:rsidRPr="001772C8" w:rsidRDefault="00BD421A" w:rsidP="000F576F">
            <w:r w:rsidRPr="00E310F2">
              <w:t xml:space="preserve">Session </w:t>
            </w:r>
            <w:r>
              <w:t>4</w:t>
            </w:r>
          </w:p>
        </w:tc>
      </w:tr>
      <w:tr w:rsidR="00BD421A" w:rsidRPr="001772C8" w14:paraId="30FD26B1" w14:textId="77777777" w:rsidTr="000F576F">
        <w:trPr>
          <w:cantSplit/>
        </w:trPr>
        <w:tc>
          <w:tcPr>
            <w:tcW w:w="6416" w:type="dxa"/>
          </w:tcPr>
          <w:p w14:paraId="04536373" w14:textId="77777777" w:rsidR="00BD421A" w:rsidRDefault="00BD421A" w:rsidP="00BD421A">
            <w:pPr>
              <w:pStyle w:val="TableHeader"/>
              <w:numPr>
                <w:ilvl w:val="0"/>
                <w:numId w:val="47"/>
              </w:numPr>
            </w:pPr>
            <w:r w:rsidRPr="00E310F2">
              <w:t>Countermeasures</w:t>
            </w:r>
          </w:p>
          <w:p w14:paraId="0E1AE668" w14:textId="77777777" w:rsidR="00BD421A" w:rsidRPr="001772C8" w:rsidRDefault="00BD421A" w:rsidP="000F576F">
            <w:pPr>
              <w:pStyle w:val="TableHeader"/>
            </w:pPr>
            <w:r w:rsidRPr="00E310F2">
              <w:t xml:space="preserve">Duration: 1hr (1x </w:t>
            </w:r>
            <w:r>
              <w:t>5</w:t>
            </w:r>
            <w:r w:rsidRPr="00E310F2">
              <w:t>0 min sessions with 10 min break)</w:t>
            </w:r>
          </w:p>
        </w:tc>
        <w:tc>
          <w:tcPr>
            <w:tcW w:w="3274" w:type="dxa"/>
          </w:tcPr>
          <w:p w14:paraId="3905DD07" w14:textId="77777777" w:rsidR="00BD421A" w:rsidRPr="001772C8" w:rsidRDefault="00BD421A" w:rsidP="000F576F">
            <w:pPr>
              <w:ind w:left="751" w:hanging="751"/>
            </w:pPr>
            <w:r w:rsidRPr="00AF1A60">
              <w:rPr>
                <w:rStyle w:val="Authorinstructionsbold"/>
                <w:color w:val="B12C0C"/>
              </w:rPr>
              <w:t>Note:</w:t>
            </w:r>
            <w:r w:rsidRPr="009F2860">
              <w:rPr>
                <w:rStyle w:val="Authorinstructions"/>
                <w:color w:val="B12C0C"/>
              </w:rPr>
              <w:t xml:space="preserve"> </w:t>
            </w:r>
            <w:r w:rsidRPr="009F2860">
              <w:rPr>
                <w:rStyle w:val="Authorinstructions"/>
                <w:color w:val="B12C0C"/>
              </w:rPr>
              <w:tab/>
            </w:r>
            <w:r w:rsidRPr="00657C6D">
              <w:rPr>
                <w:rStyle w:val="Authorinstructionsbold"/>
                <w:b w:val="0"/>
                <w:bCs w:val="0"/>
                <w:color w:val="B12C0C"/>
              </w:rPr>
              <w:t>Suggested session timings  only.</w:t>
            </w:r>
          </w:p>
        </w:tc>
      </w:tr>
      <w:tr w:rsidR="00BD421A" w:rsidRPr="001772C8" w14:paraId="4979B4C6" w14:textId="77777777" w:rsidTr="000F576F">
        <w:trPr>
          <w:cantSplit/>
        </w:trPr>
        <w:tc>
          <w:tcPr>
            <w:tcW w:w="6416" w:type="dxa"/>
          </w:tcPr>
          <w:p w14:paraId="7AC22346" w14:textId="77777777" w:rsidR="00BD421A" w:rsidRDefault="00BD421A" w:rsidP="000F576F">
            <w:pPr>
              <w:pStyle w:val="Tabletext"/>
            </w:pPr>
            <w:r w:rsidRPr="00E310F2">
              <w:t xml:space="preserve">3.1 </w:t>
            </w:r>
            <w:r>
              <w:t>T</w:t>
            </w:r>
            <w:r w:rsidRPr="00E310F2">
              <w:t>ailoring the sleep environment</w:t>
            </w:r>
          </w:p>
          <w:p w14:paraId="04D01F82" w14:textId="77777777" w:rsidR="00BD421A" w:rsidRPr="001772C8" w:rsidRDefault="00BD421A" w:rsidP="000F576F">
            <w:pPr>
              <w:pStyle w:val="Tablebullet"/>
            </w:pPr>
            <w:r>
              <w:t>Describe setting up a bedroom or sleeping facility to aid in achieving quality sleep.</w:t>
            </w:r>
          </w:p>
        </w:tc>
        <w:tc>
          <w:tcPr>
            <w:tcW w:w="3274" w:type="dxa"/>
          </w:tcPr>
          <w:p w14:paraId="3F556112" w14:textId="77777777" w:rsidR="00BD421A" w:rsidRPr="001772C8" w:rsidRDefault="00BD421A" w:rsidP="000F576F">
            <w:r w:rsidRPr="00E310F2">
              <w:t xml:space="preserve">Session </w:t>
            </w:r>
            <w:r>
              <w:t>5</w:t>
            </w:r>
          </w:p>
        </w:tc>
      </w:tr>
      <w:tr w:rsidR="00BD421A" w:rsidRPr="001772C8" w14:paraId="72A0636A" w14:textId="77777777" w:rsidTr="000F576F">
        <w:trPr>
          <w:cantSplit/>
        </w:trPr>
        <w:tc>
          <w:tcPr>
            <w:tcW w:w="6416" w:type="dxa"/>
          </w:tcPr>
          <w:p w14:paraId="5D18E379" w14:textId="77777777" w:rsidR="00BD421A" w:rsidRDefault="00BD421A" w:rsidP="000F576F">
            <w:pPr>
              <w:pStyle w:val="Tabletext"/>
            </w:pPr>
            <w:r w:rsidRPr="00E310F2">
              <w:t xml:space="preserve">3.2 </w:t>
            </w:r>
            <w:r>
              <w:t>M</w:t>
            </w:r>
            <w:r w:rsidRPr="00E310F2">
              <w:t>anaging sleep habits</w:t>
            </w:r>
          </w:p>
          <w:p w14:paraId="1EDB871B" w14:textId="77777777" w:rsidR="00BD421A" w:rsidRPr="001772C8" w:rsidRDefault="00BD421A" w:rsidP="000F576F">
            <w:pPr>
              <w:pStyle w:val="Tablebullet"/>
            </w:pPr>
            <w:r>
              <w:t>Understand how to develop habits beneficial to quality sleep.</w:t>
            </w:r>
          </w:p>
        </w:tc>
        <w:tc>
          <w:tcPr>
            <w:tcW w:w="3274" w:type="dxa"/>
          </w:tcPr>
          <w:p w14:paraId="66DACABB" w14:textId="77777777" w:rsidR="00BD421A" w:rsidRPr="001772C8" w:rsidRDefault="00BD421A" w:rsidP="000F576F">
            <w:r w:rsidRPr="00E310F2">
              <w:t xml:space="preserve">Session </w:t>
            </w:r>
            <w:r>
              <w:t>5</w:t>
            </w:r>
          </w:p>
        </w:tc>
      </w:tr>
      <w:tr w:rsidR="00BD421A" w:rsidRPr="001772C8" w14:paraId="5C7D484F" w14:textId="77777777" w:rsidTr="000F576F">
        <w:trPr>
          <w:cantSplit/>
        </w:trPr>
        <w:tc>
          <w:tcPr>
            <w:tcW w:w="6416" w:type="dxa"/>
          </w:tcPr>
          <w:p w14:paraId="0E12C08A" w14:textId="77777777" w:rsidR="00BD421A" w:rsidRDefault="00BD421A" w:rsidP="000F576F">
            <w:pPr>
              <w:pStyle w:val="Tabletext"/>
            </w:pPr>
            <w:r w:rsidRPr="00E310F2">
              <w:t xml:space="preserve">3.3 </w:t>
            </w:r>
            <w:r>
              <w:t>N</w:t>
            </w:r>
            <w:r w:rsidRPr="00E310F2">
              <w:t>apping</w:t>
            </w:r>
          </w:p>
          <w:p w14:paraId="00711852" w14:textId="77777777" w:rsidR="00BD421A" w:rsidRPr="00B872E2" w:rsidRDefault="00BD421A" w:rsidP="000F576F">
            <w:pPr>
              <w:pStyle w:val="Tablebullet"/>
            </w:pPr>
            <w:r w:rsidRPr="00B872E2">
              <w:t>Describe the benefits of napping</w:t>
            </w:r>
          </w:p>
          <w:p w14:paraId="0DBEBF62" w14:textId="77777777" w:rsidR="00BD421A" w:rsidRPr="00B872E2" w:rsidRDefault="00BD421A" w:rsidP="000F576F">
            <w:pPr>
              <w:pStyle w:val="Tablebullet"/>
            </w:pPr>
            <w:r w:rsidRPr="00B872E2">
              <w:t>Develop an understanding of how napping can reduce the impact of fatigue during duties</w:t>
            </w:r>
          </w:p>
          <w:p w14:paraId="69C0D1EA" w14:textId="77777777" w:rsidR="00BD421A" w:rsidRPr="00B872E2" w:rsidRDefault="00BD421A" w:rsidP="000F576F">
            <w:pPr>
              <w:pStyle w:val="Tablebullet"/>
            </w:pPr>
            <w:r w:rsidRPr="00B872E2">
              <w:t>Describe effective napping techniques:</w:t>
            </w:r>
          </w:p>
          <w:p w14:paraId="2541F602" w14:textId="77777777" w:rsidR="00BD421A" w:rsidRPr="001772C8" w:rsidRDefault="00BD421A" w:rsidP="000F576F">
            <w:pPr>
              <w:pStyle w:val="Tablebullet20"/>
            </w:pPr>
            <w:r>
              <w:t>Achieve an understanding of controlling napping duration to reduce sleep inertia</w:t>
            </w:r>
          </w:p>
        </w:tc>
        <w:tc>
          <w:tcPr>
            <w:tcW w:w="3274" w:type="dxa"/>
          </w:tcPr>
          <w:p w14:paraId="6E876D69" w14:textId="77777777" w:rsidR="00BD421A" w:rsidRPr="001772C8" w:rsidRDefault="00BD421A" w:rsidP="000F576F">
            <w:r w:rsidRPr="00E310F2">
              <w:t xml:space="preserve">Session </w:t>
            </w:r>
            <w:r>
              <w:t>5</w:t>
            </w:r>
          </w:p>
        </w:tc>
      </w:tr>
      <w:tr w:rsidR="00BD421A" w:rsidRPr="001772C8" w14:paraId="74B191EA" w14:textId="77777777" w:rsidTr="000F576F">
        <w:trPr>
          <w:cantSplit/>
        </w:trPr>
        <w:tc>
          <w:tcPr>
            <w:tcW w:w="6416" w:type="dxa"/>
          </w:tcPr>
          <w:p w14:paraId="4D4BDF95" w14:textId="77777777" w:rsidR="00BD421A" w:rsidRDefault="00BD421A" w:rsidP="000F576F">
            <w:pPr>
              <w:pStyle w:val="Tabletext"/>
            </w:pPr>
            <w:r w:rsidRPr="00E310F2">
              <w:t xml:space="preserve">3.4 </w:t>
            </w:r>
            <w:r>
              <w:t>E</w:t>
            </w:r>
            <w:r w:rsidRPr="00E310F2">
              <w:t>xercise</w:t>
            </w:r>
          </w:p>
          <w:p w14:paraId="72CD2BA5" w14:textId="77777777" w:rsidR="00BD421A" w:rsidRPr="00B872E2" w:rsidRDefault="00BD421A" w:rsidP="000F576F">
            <w:pPr>
              <w:pStyle w:val="Tablebullet"/>
            </w:pPr>
            <w:r w:rsidRPr="00B872E2">
              <w:t>Describe how exercise can assist in mitigating the impact of fatigue.</w:t>
            </w:r>
          </w:p>
          <w:p w14:paraId="441054F3" w14:textId="77777777" w:rsidR="00BD421A" w:rsidRPr="001772C8" w:rsidRDefault="00BD421A" w:rsidP="000F576F">
            <w:pPr>
              <w:pStyle w:val="Tablebullet"/>
            </w:pPr>
            <w:r>
              <w:t>Describe how increased fitness can improve individual resistance to the onset of fatigue.</w:t>
            </w:r>
          </w:p>
        </w:tc>
        <w:tc>
          <w:tcPr>
            <w:tcW w:w="3274" w:type="dxa"/>
          </w:tcPr>
          <w:p w14:paraId="4197B96E" w14:textId="77777777" w:rsidR="00BD421A" w:rsidRPr="001772C8" w:rsidRDefault="00BD421A" w:rsidP="000F576F">
            <w:r w:rsidRPr="00E310F2">
              <w:t xml:space="preserve">Session </w:t>
            </w:r>
            <w:r>
              <w:t>5</w:t>
            </w:r>
          </w:p>
        </w:tc>
      </w:tr>
      <w:tr w:rsidR="00BD421A" w:rsidRPr="001772C8" w14:paraId="0D3D251C" w14:textId="77777777" w:rsidTr="000F576F">
        <w:trPr>
          <w:cantSplit/>
        </w:trPr>
        <w:tc>
          <w:tcPr>
            <w:tcW w:w="6416" w:type="dxa"/>
          </w:tcPr>
          <w:p w14:paraId="5B37BFDB" w14:textId="77777777" w:rsidR="00BD421A" w:rsidRDefault="00BD421A" w:rsidP="000F576F">
            <w:pPr>
              <w:pStyle w:val="Tabletext"/>
            </w:pPr>
            <w:r w:rsidRPr="00E310F2">
              <w:t xml:space="preserve">3.5 </w:t>
            </w:r>
            <w:r>
              <w:t>N</w:t>
            </w:r>
            <w:r w:rsidRPr="00E310F2">
              <w:t>utrition and hydration</w:t>
            </w:r>
          </w:p>
          <w:p w14:paraId="04C82C86" w14:textId="77777777" w:rsidR="00BD421A" w:rsidRPr="00B872E2" w:rsidRDefault="00BD421A" w:rsidP="000F576F">
            <w:pPr>
              <w:pStyle w:val="Tablebullet"/>
            </w:pPr>
            <w:r w:rsidRPr="00B872E2">
              <w:t>Describe how appropriate nutrition and hydration can aid in mitigating fatigue.</w:t>
            </w:r>
          </w:p>
          <w:p w14:paraId="0E60BCBE" w14:textId="77777777" w:rsidR="00BD421A" w:rsidRPr="001772C8" w:rsidRDefault="00BD421A" w:rsidP="000F576F">
            <w:pPr>
              <w:pStyle w:val="Tablebullet"/>
            </w:pPr>
            <w:r>
              <w:t xml:space="preserve">Develop an </w:t>
            </w:r>
            <w:r w:rsidRPr="00E310F2">
              <w:t>understanding of food types and nutrition strategies that maintain energy without causing undue drowsiness</w:t>
            </w:r>
            <w:r>
              <w:t>.</w:t>
            </w:r>
          </w:p>
        </w:tc>
        <w:tc>
          <w:tcPr>
            <w:tcW w:w="3274" w:type="dxa"/>
          </w:tcPr>
          <w:p w14:paraId="30357102" w14:textId="77777777" w:rsidR="00BD421A" w:rsidRPr="001772C8" w:rsidRDefault="00BD421A" w:rsidP="000F576F">
            <w:r w:rsidRPr="00E310F2">
              <w:t xml:space="preserve">Session </w:t>
            </w:r>
            <w:r>
              <w:t>5</w:t>
            </w:r>
          </w:p>
        </w:tc>
      </w:tr>
      <w:tr w:rsidR="00BD421A" w:rsidRPr="001772C8" w14:paraId="5958BD4C" w14:textId="77777777" w:rsidTr="000F576F">
        <w:trPr>
          <w:cantSplit/>
        </w:trPr>
        <w:tc>
          <w:tcPr>
            <w:tcW w:w="6416" w:type="dxa"/>
          </w:tcPr>
          <w:p w14:paraId="7DC54C4E" w14:textId="77777777" w:rsidR="00BD421A" w:rsidRDefault="00BD421A" w:rsidP="000F576F">
            <w:pPr>
              <w:pStyle w:val="Tabletext"/>
            </w:pPr>
            <w:r w:rsidRPr="00E310F2">
              <w:t xml:space="preserve">3.6 </w:t>
            </w:r>
            <w:r>
              <w:t>C</w:t>
            </w:r>
            <w:r w:rsidRPr="00E310F2">
              <w:t>affeine</w:t>
            </w:r>
          </w:p>
          <w:p w14:paraId="150D41D4" w14:textId="77777777" w:rsidR="00BD421A" w:rsidRPr="00B872E2" w:rsidRDefault="00BD421A" w:rsidP="000F576F">
            <w:pPr>
              <w:pStyle w:val="Tablebullet"/>
            </w:pPr>
            <w:r w:rsidRPr="00B872E2">
              <w:t>Describe the effect of caffeine on alertness.</w:t>
            </w:r>
          </w:p>
          <w:p w14:paraId="38A30E4D" w14:textId="77777777" w:rsidR="00BD421A" w:rsidRPr="001772C8" w:rsidRDefault="00BD421A" w:rsidP="000F576F">
            <w:pPr>
              <w:pStyle w:val="Tablebullet"/>
            </w:pPr>
            <w:r>
              <w:t>Develop an understanding of the benefits and limitations of the strategic use of</w:t>
            </w:r>
            <w:r w:rsidRPr="00E310F2">
              <w:t xml:space="preserve"> caffeine to mitigate fatigue</w:t>
            </w:r>
            <w:r>
              <w:t>.</w:t>
            </w:r>
          </w:p>
        </w:tc>
        <w:tc>
          <w:tcPr>
            <w:tcW w:w="3274" w:type="dxa"/>
          </w:tcPr>
          <w:p w14:paraId="626860DC" w14:textId="77777777" w:rsidR="00BD421A" w:rsidRPr="001772C8" w:rsidRDefault="00BD421A" w:rsidP="000F576F">
            <w:r w:rsidRPr="00E310F2">
              <w:t xml:space="preserve">Session </w:t>
            </w:r>
            <w:r>
              <w:t>6</w:t>
            </w:r>
          </w:p>
        </w:tc>
      </w:tr>
      <w:tr w:rsidR="00BD421A" w:rsidRPr="001772C8" w14:paraId="1A11FA20" w14:textId="77777777" w:rsidTr="000F576F">
        <w:trPr>
          <w:cantSplit/>
        </w:trPr>
        <w:tc>
          <w:tcPr>
            <w:tcW w:w="6416" w:type="dxa"/>
          </w:tcPr>
          <w:p w14:paraId="3C630399" w14:textId="77777777" w:rsidR="00BD421A" w:rsidRDefault="00BD421A" w:rsidP="000F576F">
            <w:pPr>
              <w:pStyle w:val="Tabletext"/>
            </w:pPr>
            <w:r w:rsidRPr="00E310F2">
              <w:t xml:space="preserve">3.7 </w:t>
            </w:r>
            <w:r>
              <w:t>A</w:t>
            </w:r>
            <w:r w:rsidRPr="00E310F2">
              <w:t xml:space="preserve">voidance of alcohol before bed </w:t>
            </w:r>
          </w:p>
          <w:p w14:paraId="3D8DC924" w14:textId="77777777" w:rsidR="00BD421A" w:rsidRPr="00B872E2" w:rsidRDefault="00BD421A" w:rsidP="000F576F">
            <w:pPr>
              <w:pStyle w:val="Tablebullet"/>
            </w:pPr>
            <w:r w:rsidRPr="00B872E2">
              <w:t>Be aware of the impact of alcohol on the quality of sleep:</w:t>
            </w:r>
          </w:p>
          <w:p w14:paraId="036A4BA4" w14:textId="77777777" w:rsidR="00BD421A" w:rsidRPr="001772C8" w:rsidRDefault="00BD421A" w:rsidP="000F576F">
            <w:pPr>
              <w:pStyle w:val="Tablebullet20"/>
            </w:pPr>
            <w:r>
              <w:t>Develop an understanding of appropriate consumption of alcohol to limit the impact on sleep quality.</w:t>
            </w:r>
          </w:p>
        </w:tc>
        <w:tc>
          <w:tcPr>
            <w:tcW w:w="3274" w:type="dxa"/>
          </w:tcPr>
          <w:p w14:paraId="1FE472BA" w14:textId="77777777" w:rsidR="00BD421A" w:rsidRPr="001772C8" w:rsidRDefault="00BD421A" w:rsidP="000F576F">
            <w:r w:rsidRPr="00E310F2">
              <w:t xml:space="preserve">Session </w:t>
            </w:r>
            <w:r>
              <w:t>6</w:t>
            </w:r>
          </w:p>
        </w:tc>
      </w:tr>
      <w:tr w:rsidR="00BD421A" w:rsidRPr="001772C8" w14:paraId="0D202B43" w14:textId="77777777" w:rsidTr="000F576F">
        <w:trPr>
          <w:cantSplit/>
        </w:trPr>
        <w:tc>
          <w:tcPr>
            <w:tcW w:w="6416" w:type="dxa"/>
          </w:tcPr>
          <w:p w14:paraId="3EB56C13" w14:textId="77777777" w:rsidR="00BD421A" w:rsidRDefault="00BD421A" w:rsidP="000F576F">
            <w:pPr>
              <w:pStyle w:val="Tabletext"/>
            </w:pPr>
            <w:r w:rsidRPr="00E310F2">
              <w:lastRenderedPageBreak/>
              <w:t xml:space="preserve">3.8 </w:t>
            </w:r>
            <w:r>
              <w:t>U</w:t>
            </w:r>
            <w:r w:rsidRPr="00E310F2">
              <w:t>se of sleep aids</w:t>
            </w:r>
          </w:p>
          <w:p w14:paraId="50FFF58F" w14:textId="77777777" w:rsidR="00BD421A" w:rsidRPr="00B872E2" w:rsidRDefault="00BD421A" w:rsidP="000F576F">
            <w:pPr>
              <w:pStyle w:val="Tablebullet"/>
            </w:pPr>
            <w:r w:rsidRPr="00B872E2">
              <w:t>Describe common prescription and over the counter sleeping pills and sedatives.</w:t>
            </w:r>
          </w:p>
          <w:p w14:paraId="067C54EE" w14:textId="77777777" w:rsidR="00BD421A" w:rsidRPr="00B872E2" w:rsidRDefault="00BD421A" w:rsidP="000F576F">
            <w:pPr>
              <w:pStyle w:val="Tablebullet"/>
            </w:pPr>
            <w:r w:rsidRPr="00B872E2">
              <w:t>Understand the use, limitations and risks associated with the use of sleep aids:</w:t>
            </w:r>
          </w:p>
          <w:p w14:paraId="6AD2EA1A" w14:textId="77777777" w:rsidR="00BD421A" w:rsidRPr="00EC1F41" w:rsidRDefault="00BD421A" w:rsidP="000F576F">
            <w:pPr>
              <w:pStyle w:val="Tablebullet20"/>
            </w:pPr>
            <w:r w:rsidRPr="00EC1F41">
              <w:t>Develop an understanding of the health and performance effects of sleeping pills and sedatives.</w:t>
            </w:r>
          </w:p>
          <w:p w14:paraId="386BD7C3" w14:textId="77777777" w:rsidR="00BD421A" w:rsidRPr="001772C8" w:rsidRDefault="00BD421A" w:rsidP="000F576F">
            <w:pPr>
              <w:pStyle w:val="Tablebullet20"/>
            </w:pPr>
            <w:r>
              <w:t>Describe the concept of clearance times associated with the use of sleep aids.</w:t>
            </w:r>
          </w:p>
        </w:tc>
        <w:tc>
          <w:tcPr>
            <w:tcW w:w="3274" w:type="dxa"/>
          </w:tcPr>
          <w:p w14:paraId="1C413879" w14:textId="77777777" w:rsidR="00BD421A" w:rsidRPr="001772C8" w:rsidRDefault="00BD421A" w:rsidP="000F576F">
            <w:r w:rsidRPr="00E310F2">
              <w:t xml:space="preserve">Session </w:t>
            </w:r>
            <w:r>
              <w:t>6</w:t>
            </w:r>
          </w:p>
        </w:tc>
      </w:tr>
      <w:tr w:rsidR="00BD421A" w:rsidRPr="001772C8" w14:paraId="5708A9B1" w14:textId="77777777" w:rsidTr="000F576F">
        <w:trPr>
          <w:cantSplit/>
        </w:trPr>
        <w:tc>
          <w:tcPr>
            <w:tcW w:w="6416" w:type="dxa"/>
          </w:tcPr>
          <w:p w14:paraId="262870C0" w14:textId="77777777" w:rsidR="00BD421A" w:rsidRDefault="00BD421A" w:rsidP="000F576F">
            <w:pPr>
              <w:pStyle w:val="Tabletext"/>
            </w:pPr>
            <w:r w:rsidRPr="00E310F2">
              <w:t xml:space="preserve">3.9 </w:t>
            </w:r>
            <w:r>
              <w:t>A</w:t>
            </w:r>
            <w:r w:rsidRPr="00E310F2">
              <w:t>voidance of nicotine</w:t>
            </w:r>
          </w:p>
          <w:p w14:paraId="787A2D32" w14:textId="77777777" w:rsidR="00BD421A" w:rsidRPr="001772C8" w:rsidRDefault="00BD421A" w:rsidP="000F576F">
            <w:pPr>
              <w:pStyle w:val="Tablebullet"/>
            </w:pPr>
            <w:r>
              <w:t>Develop awareness that nicotine i</w:t>
            </w:r>
            <w:r w:rsidRPr="00E310F2">
              <w:t>s a stimulant that may impact ability to sleep</w:t>
            </w:r>
            <w:r>
              <w:t>.</w:t>
            </w:r>
          </w:p>
        </w:tc>
        <w:tc>
          <w:tcPr>
            <w:tcW w:w="3274" w:type="dxa"/>
          </w:tcPr>
          <w:p w14:paraId="0224C0E4" w14:textId="77777777" w:rsidR="00BD421A" w:rsidRPr="001772C8" w:rsidRDefault="00BD421A" w:rsidP="000F576F">
            <w:r w:rsidRPr="00E310F2">
              <w:t xml:space="preserve">Session </w:t>
            </w:r>
            <w:r>
              <w:t>6</w:t>
            </w:r>
          </w:p>
        </w:tc>
      </w:tr>
      <w:tr w:rsidR="00BD421A" w:rsidRPr="001772C8" w14:paraId="6F134A72" w14:textId="77777777" w:rsidTr="000F576F">
        <w:trPr>
          <w:cantSplit/>
        </w:trPr>
        <w:tc>
          <w:tcPr>
            <w:tcW w:w="6416" w:type="dxa"/>
          </w:tcPr>
          <w:p w14:paraId="0262D45B" w14:textId="77777777" w:rsidR="00BD421A" w:rsidRDefault="00BD421A" w:rsidP="000F576F">
            <w:pPr>
              <w:pStyle w:val="Tabletext"/>
            </w:pPr>
            <w:r w:rsidRPr="00E310F2">
              <w:t xml:space="preserve">3.10 </w:t>
            </w:r>
            <w:r>
              <w:t>K</w:t>
            </w:r>
            <w:r w:rsidRPr="00E310F2">
              <w:t>eeping a sleep log</w:t>
            </w:r>
          </w:p>
          <w:p w14:paraId="24796480" w14:textId="77777777" w:rsidR="00BD421A" w:rsidRPr="00EC1F41" w:rsidRDefault="00BD421A" w:rsidP="000F576F">
            <w:pPr>
              <w:pStyle w:val="Tablebullet"/>
            </w:pPr>
            <w:r w:rsidRPr="00EC1F41">
              <w:t>Discuss the limitations of informally tracking sleep quantity and quality:</w:t>
            </w:r>
          </w:p>
          <w:p w14:paraId="60115A3E" w14:textId="77777777" w:rsidR="00BD421A" w:rsidRPr="00D74456" w:rsidRDefault="00BD421A" w:rsidP="000F576F">
            <w:pPr>
              <w:pStyle w:val="Tablebullet20"/>
            </w:pPr>
            <w:r w:rsidRPr="00D74456">
              <w:t>Develop an awareness of the potential for overestimating sleep.</w:t>
            </w:r>
          </w:p>
          <w:p w14:paraId="14BFE1E8" w14:textId="77777777" w:rsidR="00BD421A" w:rsidRPr="00EC1F41" w:rsidRDefault="00BD421A" w:rsidP="000F576F">
            <w:pPr>
              <w:pStyle w:val="Tablebullet"/>
            </w:pPr>
            <w:r w:rsidRPr="00EC1F41">
              <w:t>Discuss the use of a structured sleep log to accurately record sleep quantity and quality:</w:t>
            </w:r>
          </w:p>
          <w:p w14:paraId="204A2B8B" w14:textId="77777777" w:rsidR="00BD421A" w:rsidRPr="00E310F2" w:rsidRDefault="00BD421A" w:rsidP="000F576F">
            <w:pPr>
              <w:pStyle w:val="Tablebullet20"/>
            </w:pPr>
            <w:r>
              <w:t>Ident</w:t>
            </w:r>
            <w:r w:rsidRPr="00E310F2">
              <w:t>ify the structure and content of an appropriate log to aide recording of sleep information</w:t>
            </w:r>
            <w:r>
              <w:t>.</w:t>
            </w:r>
          </w:p>
          <w:p w14:paraId="5875380E" w14:textId="77777777" w:rsidR="00BD421A" w:rsidRPr="001772C8" w:rsidRDefault="00BD421A" w:rsidP="000F576F">
            <w:pPr>
              <w:pStyle w:val="Tablebullet20"/>
            </w:pPr>
            <w:r>
              <w:t>Develop an appreciation of the benefits of a sleep log in identifying negative habits or repeated minor sleep deficits and in forming beneficial sleep habits.</w:t>
            </w:r>
          </w:p>
        </w:tc>
        <w:tc>
          <w:tcPr>
            <w:tcW w:w="3274" w:type="dxa"/>
          </w:tcPr>
          <w:p w14:paraId="23F452A5" w14:textId="77777777" w:rsidR="00BD421A" w:rsidRPr="001772C8" w:rsidRDefault="00BD421A" w:rsidP="000F576F">
            <w:r w:rsidRPr="00E310F2">
              <w:t xml:space="preserve">Session </w:t>
            </w:r>
            <w:r>
              <w:t>6</w:t>
            </w:r>
          </w:p>
        </w:tc>
      </w:tr>
      <w:tr w:rsidR="00BD421A" w:rsidRPr="001772C8" w14:paraId="48C649C7" w14:textId="77777777" w:rsidTr="000F576F">
        <w:trPr>
          <w:cantSplit/>
        </w:trPr>
        <w:tc>
          <w:tcPr>
            <w:tcW w:w="6416" w:type="dxa"/>
          </w:tcPr>
          <w:p w14:paraId="521BF4B2" w14:textId="77777777" w:rsidR="00BD421A" w:rsidRDefault="00BD421A" w:rsidP="00BD421A">
            <w:pPr>
              <w:pStyle w:val="TableHeader"/>
              <w:numPr>
                <w:ilvl w:val="0"/>
                <w:numId w:val="47"/>
              </w:numPr>
            </w:pPr>
            <w:r w:rsidRPr="00E310F2">
              <w:t>Company fatigue management procedures</w:t>
            </w:r>
          </w:p>
          <w:p w14:paraId="15871F1E" w14:textId="77777777" w:rsidR="00BD421A" w:rsidRPr="001772C8" w:rsidRDefault="00BD421A" w:rsidP="000F576F">
            <w:pPr>
              <w:pStyle w:val="TableHeader"/>
            </w:pPr>
            <w:r w:rsidRPr="00E310F2">
              <w:t>Duration: 1hr (1x 50 min sessions with 10 min break)</w:t>
            </w:r>
          </w:p>
        </w:tc>
        <w:tc>
          <w:tcPr>
            <w:tcW w:w="3274" w:type="dxa"/>
          </w:tcPr>
          <w:p w14:paraId="7BC17C30" w14:textId="77777777" w:rsidR="00BD421A" w:rsidRPr="001772C8" w:rsidRDefault="00BD421A" w:rsidP="000F576F">
            <w:r w:rsidRPr="00AF1A60">
              <w:rPr>
                <w:rStyle w:val="Authorinstructionsbold"/>
                <w:color w:val="B12C0C"/>
              </w:rPr>
              <w:t>Note:</w:t>
            </w:r>
            <w:r w:rsidRPr="009F2860">
              <w:rPr>
                <w:rStyle w:val="Authorinstructions"/>
                <w:color w:val="B12C0C"/>
              </w:rPr>
              <w:t xml:space="preserve"> </w:t>
            </w:r>
            <w:r w:rsidRPr="009F2860">
              <w:rPr>
                <w:rStyle w:val="Authorinstructions"/>
                <w:color w:val="B12C0C"/>
              </w:rPr>
              <w:tab/>
            </w:r>
            <w:r w:rsidRPr="00657C6D">
              <w:rPr>
                <w:rStyle w:val="Authorinstructionsbold"/>
                <w:b w:val="0"/>
                <w:bCs w:val="0"/>
                <w:color w:val="B12C0C"/>
              </w:rPr>
              <w:t>Suggested session timings  only.</w:t>
            </w:r>
          </w:p>
        </w:tc>
      </w:tr>
      <w:tr w:rsidR="00BD421A" w:rsidRPr="001772C8" w14:paraId="688E3791" w14:textId="77777777" w:rsidTr="000F576F">
        <w:trPr>
          <w:cantSplit/>
        </w:trPr>
        <w:tc>
          <w:tcPr>
            <w:tcW w:w="6416" w:type="dxa"/>
          </w:tcPr>
          <w:p w14:paraId="7A09395F" w14:textId="77777777" w:rsidR="00BD421A" w:rsidRDefault="00BD421A" w:rsidP="000F576F">
            <w:pPr>
              <w:pStyle w:val="Tabletext"/>
            </w:pPr>
            <w:r w:rsidRPr="00E310F2">
              <w:t>4.1 Fatigue Risk Management Policies</w:t>
            </w:r>
          </w:p>
          <w:p w14:paraId="4EEAE8CC" w14:textId="77777777" w:rsidR="00BD421A" w:rsidRPr="001772C8" w:rsidRDefault="00BD421A" w:rsidP="000F576F">
            <w:pPr>
              <w:pStyle w:val="Tablebullet"/>
            </w:pPr>
            <w:r>
              <w:t xml:space="preserve">Develop an understanding of organisational fatigue risk </w:t>
            </w:r>
            <w:r w:rsidRPr="00E310F2">
              <w:t>management policies appropriate for the individuals’ position and duties</w:t>
            </w:r>
            <w:r>
              <w:t>.</w:t>
            </w:r>
          </w:p>
        </w:tc>
        <w:tc>
          <w:tcPr>
            <w:tcW w:w="3274" w:type="dxa"/>
          </w:tcPr>
          <w:p w14:paraId="24F1BA8B" w14:textId="77777777" w:rsidR="00BD421A" w:rsidRPr="001772C8" w:rsidRDefault="00BD421A" w:rsidP="000F576F">
            <w:r w:rsidRPr="00E310F2">
              <w:t xml:space="preserve">Session </w:t>
            </w:r>
            <w:r>
              <w:t>7</w:t>
            </w:r>
          </w:p>
        </w:tc>
      </w:tr>
      <w:tr w:rsidR="00BD421A" w:rsidRPr="001772C8" w14:paraId="769700BC" w14:textId="77777777" w:rsidTr="000F576F">
        <w:trPr>
          <w:cantSplit/>
        </w:trPr>
        <w:tc>
          <w:tcPr>
            <w:tcW w:w="6416" w:type="dxa"/>
          </w:tcPr>
          <w:p w14:paraId="32F6A40C" w14:textId="77777777" w:rsidR="00BD421A" w:rsidRDefault="00BD421A" w:rsidP="000F576F">
            <w:pPr>
              <w:pStyle w:val="Tabletext"/>
            </w:pPr>
            <w:r w:rsidRPr="00E310F2">
              <w:t>4.2 Application of Flight and Duty Limits</w:t>
            </w:r>
          </w:p>
          <w:p w14:paraId="3B002931" w14:textId="77777777" w:rsidR="00BD421A" w:rsidRPr="001772C8" w:rsidRDefault="00BD421A" w:rsidP="000F576F">
            <w:pPr>
              <w:pStyle w:val="Tablebullet"/>
            </w:pPr>
            <w:r>
              <w:t>Ensure an understanding of the application of organisational flight and duty time limits.</w:t>
            </w:r>
          </w:p>
        </w:tc>
        <w:tc>
          <w:tcPr>
            <w:tcW w:w="3274" w:type="dxa"/>
          </w:tcPr>
          <w:p w14:paraId="1039058F" w14:textId="77777777" w:rsidR="00BD421A" w:rsidRPr="001772C8" w:rsidRDefault="00BD421A" w:rsidP="000F576F">
            <w:r w:rsidRPr="00E310F2">
              <w:t xml:space="preserve">Session </w:t>
            </w:r>
            <w:r>
              <w:t>7</w:t>
            </w:r>
          </w:p>
        </w:tc>
      </w:tr>
      <w:tr w:rsidR="00BD421A" w:rsidRPr="001772C8" w14:paraId="49812E0E" w14:textId="77777777" w:rsidTr="000F576F">
        <w:trPr>
          <w:cantSplit/>
        </w:trPr>
        <w:tc>
          <w:tcPr>
            <w:tcW w:w="6416" w:type="dxa"/>
            <w:tcBorders>
              <w:bottom w:val="single" w:sz="4" w:space="0" w:color="0080A2"/>
            </w:tcBorders>
          </w:tcPr>
          <w:p w14:paraId="1A041892" w14:textId="77777777" w:rsidR="00BD421A" w:rsidRDefault="00BD421A" w:rsidP="000F576F">
            <w:pPr>
              <w:pStyle w:val="Tabletext"/>
            </w:pPr>
            <w:r w:rsidRPr="00E310F2">
              <w:t xml:space="preserve">4.3 Fatigue Management processes and </w:t>
            </w:r>
            <w:r>
              <w:t>p</w:t>
            </w:r>
            <w:r w:rsidRPr="00E310F2">
              <w:t>rocedures</w:t>
            </w:r>
          </w:p>
          <w:p w14:paraId="2A2F5EA6" w14:textId="77777777" w:rsidR="00BD421A" w:rsidRPr="001772C8" w:rsidRDefault="00BD421A" w:rsidP="000F576F">
            <w:pPr>
              <w:pStyle w:val="Tablebullet"/>
            </w:pPr>
            <w:r w:rsidRPr="005E1A5A">
              <w:t>Develop a</w:t>
            </w:r>
            <w:r w:rsidRPr="00E310F2">
              <w:t xml:space="preserve"> working understanding of organisational fatigue management procedures and processes (including proper use of forms)</w:t>
            </w:r>
            <w:r>
              <w:t>.</w:t>
            </w:r>
          </w:p>
        </w:tc>
        <w:tc>
          <w:tcPr>
            <w:tcW w:w="3274" w:type="dxa"/>
            <w:tcBorders>
              <w:bottom w:val="single" w:sz="4" w:space="0" w:color="0080A2"/>
            </w:tcBorders>
          </w:tcPr>
          <w:p w14:paraId="764ED653" w14:textId="77777777" w:rsidR="00BD421A" w:rsidRPr="001772C8" w:rsidRDefault="00BD421A" w:rsidP="000F576F">
            <w:r w:rsidRPr="00E310F2">
              <w:t xml:space="preserve">Session </w:t>
            </w:r>
            <w:r>
              <w:t>7</w:t>
            </w:r>
          </w:p>
        </w:tc>
      </w:tr>
      <w:tr w:rsidR="00BD421A" w:rsidRPr="00E310F2" w14:paraId="06207676" w14:textId="77777777" w:rsidTr="000F576F">
        <w:tblPrEx>
          <w:tblBorders>
            <w:left w:val="none" w:sz="0" w:space="0" w:color="auto"/>
            <w:right w:val="none" w:sz="0" w:space="0" w:color="auto"/>
            <w:insideV w:val="none" w:sz="0" w:space="0" w:color="auto"/>
          </w:tblBorders>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416" w:type="dxa"/>
            <w:tcBorders>
              <w:left w:val="single" w:sz="4" w:space="0" w:color="0080A2"/>
              <w:right w:val="single" w:sz="4" w:space="0" w:color="0080A2"/>
            </w:tcBorders>
            <w:shd w:val="clear" w:color="auto" w:fill="FFFFFF" w:themeFill="background1"/>
          </w:tcPr>
          <w:p w14:paraId="7BD0AB52" w14:textId="77777777" w:rsidR="00BD421A" w:rsidRPr="009F5D13" w:rsidRDefault="00BD421A" w:rsidP="000F576F">
            <w:pPr>
              <w:pStyle w:val="Tabletext"/>
              <w:rPr>
                <w:b w:val="0"/>
              </w:rPr>
            </w:pPr>
            <w:r w:rsidRPr="009F5D13">
              <w:rPr>
                <w:b w:val="0"/>
              </w:rPr>
              <w:t>4.4 Extension policy and procedures</w:t>
            </w:r>
          </w:p>
          <w:p w14:paraId="0F4959A2" w14:textId="77777777" w:rsidR="00BD421A" w:rsidRPr="009F5D13" w:rsidRDefault="00BD421A" w:rsidP="000F576F">
            <w:pPr>
              <w:pStyle w:val="Tablebullet"/>
            </w:pPr>
            <w:r w:rsidRPr="00006D15">
              <w:rPr>
                <w:b w:val="0"/>
              </w:rPr>
              <w:t>Understand the application of organisational policy and procedure for extensions (and exceedances).</w:t>
            </w:r>
          </w:p>
        </w:tc>
        <w:tc>
          <w:tcPr>
            <w:tcW w:w="3274" w:type="dxa"/>
            <w:tcBorders>
              <w:left w:val="single" w:sz="4" w:space="0" w:color="0080A2"/>
              <w:right w:val="single" w:sz="4" w:space="0" w:color="0080A2"/>
            </w:tcBorders>
            <w:shd w:val="clear" w:color="auto" w:fill="FFFFFF" w:themeFill="background1"/>
          </w:tcPr>
          <w:p w14:paraId="0C00649C" w14:textId="77777777" w:rsidR="00BD421A" w:rsidRPr="00E310F2" w:rsidRDefault="00BD421A" w:rsidP="000F576F">
            <w:pPr>
              <w:pStyle w:val="Tabletext"/>
              <w:cnfStyle w:val="000000100000" w:firstRow="0" w:lastRow="0" w:firstColumn="0" w:lastColumn="0" w:oddVBand="0" w:evenVBand="0" w:oddHBand="1" w:evenHBand="0" w:firstRowFirstColumn="0" w:firstRowLastColumn="0" w:lastRowFirstColumn="0" w:lastRowLastColumn="0"/>
            </w:pPr>
            <w:r w:rsidRPr="00E310F2">
              <w:t>Session 8</w:t>
            </w:r>
          </w:p>
        </w:tc>
      </w:tr>
      <w:tr w:rsidR="00BD421A" w:rsidRPr="001772C8" w14:paraId="44714F33" w14:textId="77777777" w:rsidTr="000F576F">
        <w:trPr>
          <w:cantSplit/>
        </w:trPr>
        <w:tc>
          <w:tcPr>
            <w:tcW w:w="6416" w:type="dxa"/>
          </w:tcPr>
          <w:p w14:paraId="266D52C7" w14:textId="77777777" w:rsidR="00BD421A" w:rsidRDefault="00BD421A" w:rsidP="000F576F">
            <w:pPr>
              <w:pStyle w:val="Tabletext"/>
            </w:pPr>
            <w:r w:rsidRPr="00E310F2">
              <w:t>4.</w:t>
            </w:r>
            <w:r>
              <w:t xml:space="preserve">5 </w:t>
            </w:r>
            <w:r w:rsidRPr="00E310F2">
              <w:t>Flight Crew Members’ obligations</w:t>
            </w:r>
          </w:p>
          <w:p w14:paraId="4B0D61D3" w14:textId="77777777" w:rsidR="00BD421A" w:rsidRPr="001772C8" w:rsidRDefault="00BD421A" w:rsidP="000F576F">
            <w:pPr>
              <w:pStyle w:val="Tablebullet"/>
            </w:pPr>
            <w:r>
              <w:t>Deve</w:t>
            </w:r>
            <w:r w:rsidRPr="00E310F2">
              <w:t>lop an awareness of the pilot’s obligations regarding individual fatigue management</w:t>
            </w:r>
            <w:r>
              <w:t>.</w:t>
            </w:r>
          </w:p>
        </w:tc>
        <w:tc>
          <w:tcPr>
            <w:tcW w:w="3274" w:type="dxa"/>
          </w:tcPr>
          <w:p w14:paraId="5B6ECB12" w14:textId="77777777" w:rsidR="00BD421A" w:rsidRPr="001772C8" w:rsidRDefault="00BD421A" w:rsidP="000F576F">
            <w:r>
              <w:t>Session 8</w:t>
            </w:r>
          </w:p>
        </w:tc>
      </w:tr>
      <w:tr w:rsidR="00BD421A" w14:paraId="1CD1C7B6" w14:textId="77777777" w:rsidTr="000F576F">
        <w:trPr>
          <w:cantSplit/>
        </w:trPr>
        <w:tc>
          <w:tcPr>
            <w:tcW w:w="6416" w:type="dxa"/>
          </w:tcPr>
          <w:p w14:paraId="49F83350" w14:textId="77777777" w:rsidR="00BD421A" w:rsidRDefault="00BD421A" w:rsidP="00BD421A">
            <w:pPr>
              <w:pStyle w:val="Tabletext"/>
              <w:numPr>
                <w:ilvl w:val="1"/>
                <w:numId w:val="47"/>
              </w:numPr>
            </w:pPr>
            <w:r w:rsidRPr="004712F4">
              <w:t>Rostering and recording system</w:t>
            </w:r>
          </w:p>
          <w:p w14:paraId="51D57175" w14:textId="77777777" w:rsidR="00BD421A" w:rsidRPr="00E310F2" w:rsidRDefault="00BD421A" w:rsidP="000F576F">
            <w:pPr>
              <w:pStyle w:val="Tablebullet"/>
            </w:pPr>
            <w:r w:rsidRPr="0096495C">
              <w:t>Understand the use of the organisation’s rostering and recording system.</w:t>
            </w:r>
          </w:p>
        </w:tc>
        <w:tc>
          <w:tcPr>
            <w:tcW w:w="3274" w:type="dxa"/>
          </w:tcPr>
          <w:p w14:paraId="046E76D7" w14:textId="77777777" w:rsidR="00BD421A" w:rsidRDefault="00BD421A" w:rsidP="000F576F">
            <w:r>
              <w:t>Session 8</w:t>
            </w:r>
          </w:p>
        </w:tc>
      </w:tr>
    </w:tbl>
    <w:p w14:paraId="0458840C" w14:textId="77777777" w:rsidR="00611FA4" w:rsidRDefault="00611FA4" w:rsidP="00611FA4">
      <w:pPr>
        <w:pStyle w:val="Heading3"/>
      </w:pPr>
      <w:bookmarkStart w:id="73" w:name="_Ref33008099"/>
      <w:bookmarkStart w:id="74" w:name="_Ref33008109"/>
      <w:bookmarkStart w:id="75" w:name="_Ref33009159"/>
      <w:bookmarkStart w:id="76" w:name="_Ref33009171"/>
      <w:bookmarkStart w:id="77" w:name="_Toc34660945"/>
      <w:bookmarkStart w:id="78" w:name="_Toc191547376"/>
      <w:r>
        <w:lastRenderedPageBreak/>
        <w:t>Fatigue hazard identification</w:t>
      </w:r>
      <w:bookmarkEnd w:id="73"/>
      <w:bookmarkEnd w:id="74"/>
      <w:bookmarkEnd w:id="75"/>
      <w:bookmarkEnd w:id="76"/>
      <w:bookmarkEnd w:id="77"/>
      <w:bookmarkEnd w:id="78"/>
    </w:p>
    <w:p w14:paraId="52CE757C" w14:textId="77777777" w:rsidR="00611FA4" w:rsidRPr="00E310F2" w:rsidRDefault="00611FA4" w:rsidP="00611FA4">
      <w:r w:rsidRPr="002E584A">
        <w:rPr>
          <w:highlight w:val="green"/>
        </w:rPr>
        <w:t>&lt;XXXX&gt;</w:t>
      </w:r>
      <w:r w:rsidRPr="00E310F2">
        <w:t xml:space="preserve"> will undertake fatigue hazard identification and management, to ensure that pilots can safely operate an aircraft or perform safety related duties and minimise any fatigue risk.</w:t>
      </w:r>
    </w:p>
    <w:p w14:paraId="557DE791" w14:textId="77777777" w:rsidR="00611FA4" w:rsidRPr="00E310F2" w:rsidRDefault="00611FA4" w:rsidP="00611FA4">
      <w:r>
        <w:t>The fatigue hazard identification follows through three</w:t>
      </w:r>
      <w:r w:rsidRPr="00E310F2">
        <w:t xml:space="preserve"> phases and will be an ongoing process</w:t>
      </w:r>
      <w:r>
        <w:t xml:space="preserve">. </w:t>
      </w:r>
      <w:r w:rsidRPr="00E310F2">
        <w:t xml:space="preserve">It will also be used to determine adjustments to prescriptive limits to suit </w:t>
      </w:r>
      <w:r w:rsidRPr="00E310F2">
        <w:rPr>
          <w:highlight w:val="green"/>
        </w:rPr>
        <w:t>&lt;XXXX&gt;’s</w:t>
      </w:r>
      <w:r w:rsidRPr="00E310F2">
        <w:t xml:space="preserve"> operations and circumstances (which will not in any case exceed Appendix </w:t>
      </w:r>
      <w:r>
        <w:t>2</w:t>
      </w:r>
      <w:r w:rsidRPr="00E310F2">
        <w:t xml:space="preserve"> limits)</w:t>
      </w:r>
      <w:r>
        <w:t xml:space="preserve">. </w:t>
      </w:r>
      <w:r w:rsidRPr="00E310F2">
        <w:t>Any proposed operations will be subject to the fatigue hazard identification process before pilots will be permitted to conduct the operation</w:t>
      </w:r>
      <w:r>
        <w:t xml:space="preserve">. </w:t>
      </w:r>
      <w:r w:rsidRPr="00E310F2">
        <w:t>The process may also determine other controls that can be used to minimise fatigue risks.</w:t>
      </w:r>
    </w:p>
    <w:p w14:paraId="5A29977E" w14:textId="77777777" w:rsidR="00611FA4" w:rsidRPr="00E310F2" w:rsidRDefault="00611FA4" w:rsidP="00611FA4">
      <w:r w:rsidRPr="002E584A">
        <w:rPr>
          <w:highlight w:val="green"/>
        </w:rPr>
        <w:t>&lt;XXXX&gt;</w:t>
      </w:r>
      <w:r w:rsidRPr="00E310F2">
        <w:t xml:space="preserve"> will undertake the following hazard identification and risk management phases:</w:t>
      </w:r>
    </w:p>
    <w:p w14:paraId="08A5933F" w14:textId="77777777" w:rsidR="00611FA4" w:rsidRPr="004D5C82" w:rsidRDefault="00611FA4" w:rsidP="00611FA4">
      <w:pPr>
        <w:pStyle w:val="Heading4"/>
      </w:pPr>
      <w:r w:rsidRPr="004D5C82">
        <w:t xml:space="preserve">Initial </w:t>
      </w:r>
      <w:r>
        <w:t>h</w:t>
      </w:r>
      <w:r w:rsidRPr="004D5C82">
        <w:t xml:space="preserve">azard </w:t>
      </w:r>
      <w:r>
        <w:t>i</w:t>
      </w:r>
      <w:r w:rsidRPr="004D5C82">
        <w:t>dentification</w:t>
      </w:r>
    </w:p>
    <w:p w14:paraId="530E7C87" w14:textId="77777777" w:rsidR="00611FA4" w:rsidRPr="00E310F2" w:rsidRDefault="00611FA4" w:rsidP="00611FA4">
      <w:r w:rsidRPr="00EF5F7B">
        <w:rPr>
          <w:highlight w:val="green"/>
        </w:rPr>
        <w:t>&lt;XXXX&gt;</w:t>
      </w:r>
      <w:r w:rsidRPr="00E310F2">
        <w:t xml:space="preserve"> will identify fatigue hazards that could potentially cause harm to the health and safety of people or damage to plant and equipment</w:t>
      </w:r>
      <w:r>
        <w:t xml:space="preserve">. </w:t>
      </w:r>
      <w:r w:rsidRPr="00E310F2">
        <w:rPr>
          <w:highlight w:val="green"/>
        </w:rPr>
        <w:t>&lt;XXXX&gt;</w:t>
      </w:r>
      <w:r w:rsidRPr="00E310F2">
        <w:t xml:space="preserve"> will work with pilots and other staff to identify fatigue hazards that may occur within the following situations:</w:t>
      </w:r>
    </w:p>
    <w:p w14:paraId="6DCC1A10" w14:textId="55C84AFF" w:rsidR="00611FA4" w:rsidRPr="00611FA4" w:rsidRDefault="00611FA4" w:rsidP="00185F43">
      <w:pPr>
        <w:pStyle w:val="ListBullet"/>
      </w:pPr>
      <w:r w:rsidRPr="00611FA4">
        <w:t>work tasks &amp; how performed (e.g. rostering practices, flying without an autopilot)</w:t>
      </w:r>
    </w:p>
    <w:p w14:paraId="4A10BB8B" w14:textId="7FF1F638" w:rsidR="00611FA4" w:rsidRPr="00611FA4" w:rsidRDefault="00611FA4" w:rsidP="00185F43">
      <w:pPr>
        <w:pStyle w:val="ListBullet"/>
      </w:pPr>
      <w:r w:rsidRPr="00611FA4">
        <w:t>physical work environment (e.g. hot weather conditions)</w:t>
      </w:r>
    </w:p>
    <w:p w14:paraId="7EF79457" w14:textId="12CBF220" w:rsidR="00611FA4" w:rsidRPr="00611FA4" w:rsidRDefault="00611FA4" w:rsidP="00185F43">
      <w:pPr>
        <w:pStyle w:val="ListBullet"/>
      </w:pPr>
      <w:r w:rsidRPr="00611FA4">
        <w:t>use of equipment, material (e.g</w:t>
      </w:r>
      <w:r w:rsidR="00185F43">
        <w:t>.</w:t>
      </w:r>
      <w:r w:rsidRPr="00611FA4">
        <w:t xml:space="preserve"> NVG operations)</w:t>
      </w:r>
    </w:p>
    <w:p w14:paraId="7B02CD6E" w14:textId="35147637" w:rsidR="00611FA4" w:rsidRPr="00611FA4" w:rsidRDefault="00611FA4" w:rsidP="00185F43">
      <w:pPr>
        <w:pStyle w:val="ListBullet"/>
      </w:pPr>
      <w:r w:rsidRPr="00611FA4">
        <w:t>work design and management (e.g. low level flying or limits for newly qualified pilots).</w:t>
      </w:r>
    </w:p>
    <w:p w14:paraId="358FF0AB" w14:textId="77777777" w:rsidR="00611FA4" w:rsidRPr="00611FA4" w:rsidRDefault="00611FA4" w:rsidP="00611FA4">
      <w:pPr>
        <w:pStyle w:val="Normalafterlist"/>
        <w:rPr>
          <w:rFonts w:asciiTheme="minorHAnsi" w:hAnsiTheme="minorHAnsi" w:cstheme="minorHAnsi"/>
          <w:sz w:val="20"/>
          <w:szCs w:val="20"/>
        </w:rPr>
      </w:pPr>
      <w:r w:rsidRPr="00611FA4">
        <w:rPr>
          <w:rFonts w:asciiTheme="minorHAnsi" w:hAnsiTheme="minorHAnsi" w:cstheme="minorHAnsi"/>
          <w:sz w:val="20"/>
          <w:szCs w:val="20"/>
          <w:highlight w:val="green"/>
        </w:rPr>
        <w:t xml:space="preserve">&lt;XXXX&gt; </w:t>
      </w:r>
      <w:r w:rsidRPr="00611FA4">
        <w:rPr>
          <w:rFonts w:asciiTheme="minorHAnsi" w:hAnsiTheme="minorHAnsi" w:cstheme="minorHAnsi"/>
          <w:sz w:val="20"/>
          <w:szCs w:val="20"/>
        </w:rPr>
        <w:t>may use a number of methods to assist in the process of identifying fatigue hazards and these may include one or more of the following:</w:t>
      </w:r>
    </w:p>
    <w:p w14:paraId="6E10A5C3" w14:textId="77777777" w:rsidR="00611FA4" w:rsidRPr="00611FA4" w:rsidRDefault="00611FA4" w:rsidP="00185F43">
      <w:pPr>
        <w:pStyle w:val="ListBullet"/>
      </w:pPr>
      <w:r w:rsidRPr="00611FA4">
        <w:t>pilot’s input from their experience of particular types of operations</w:t>
      </w:r>
    </w:p>
    <w:p w14:paraId="0FB41B49" w14:textId="77777777" w:rsidR="00611FA4" w:rsidRPr="00611FA4" w:rsidRDefault="00611FA4" w:rsidP="00185F43">
      <w:pPr>
        <w:pStyle w:val="ListBullet"/>
      </w:pPr>
      <w:r w:rsidRPr="00611FA4">
        <w:t xml:space="preserve">any fatigue problems brought to the attention of the Chief Pilot </w:t>
      </w:r>
      <w:r w:rsidRPr="00611FA4">
        <w:rPr>
          <w:highlight w:val="green"/>
        </w:rPr>
        <w:t>(or delegated person)</w:t>
      </w:r>
    </w:p>
    <w:p w14:paraId="0B87734C" w14:textId="77777777" w:rsidR="00611FA4" w:rsidRPr="00611FA4" w:rsidRDefault="00611FA4" w:rsidP="00185F43">
      <w:pPr>
        <w:pStyle w:val="ListBullet"/>
      </w:pPr>
      <w:r w:rsidRPr="00611FA4">
        <w:t>information from Flight and Duty records, including fatigue reports, extension reports and any reported exceedances</w:t>
      </w:r>
    </w:p>
    <w:p w14:paraId="665EF1CA" w14:textId="77777777" w:rsidR="00611FA4" w:rsidRPr="00611FA4" w:rsidRDefault="00611FA4" w:rsidP="00185F43">
      <w:pPr>
        <w:pStyle w:val="ListBullet"/>
      </w:pPr>
      <w:r w:rsidRPr="00611FA4">
        <w:t>consulting with colleagues/discussion</w:t>
      </w:r>
    </w:p>
    <w:p w14:paraId="636EC1A6" w14:textId="77777777" w:rsidR="00611FA4" w:rsidRPr="00611FA4" w:rsidRDefault="00611FA4" w:rsidP="00185F43">
      <w:pPr>
        <w:pStyle w:val="ListBullet"/>
      </w:pPr>
      <w:r w:rsidRPr="00611FA4">
        <w:t>review of standards, procedures and systems (including observations)</w:t>
      </w:r>
    </w:p>
    <w:p w14:paraId="2B07F365" w14:textId="77777777" w:rsidR="00611FA4" w:rsidRPr="00611FA4" w:rsidRDefault="00611FA4" w:rsidP="00185F43">
      <w:pPr>
        <w:pStyle w:val="ListBullet"/>
      </w:pPr>
      <w:r w:rsidRPr="00611FA4">
        <w:t>staff surveys or questionnaires (if conducted)</w:t>
      </w:r>
    </w:p>
    <w:p w14:paraId="6B11275B" w14:textId="77777777" w:rsidR="00611FA4" w:rsidRPr="00611FA4" w:rsidRDefault="00611FA4" w:rsidP="00185F43">
      <w:pPr>
        <w:pStyle w:val="ListBullet"/>
      </w:pPr>
      <w:r w:rsidRPr="00611FA4">
        <w:t>external sources (such as industry specific knowledge sources and industry groups)</w:t>
      </w:r>
    </w:p>
    <w:p w14:paraId="0C1FBAB5" w14:textId="77777777" w:rsidR="00611FA4" w:rsidRPr="00611FA4" w:rsidRDefault="00611FA4" w:rsidP="00185F43">
      <w:pPr>
        <w:pStyle w:val="ListBullet"/>
      </w:pPr>
      <w:r w:rsidRPr="00611FA4">
        <w:t>details from external audits/safety assessments.</w:t>
      </w:r>
    </w:p>
    <w:p w14:paraId="384A73EB" w14:textId="0B2D6AA6" w:rsidR="00611FA4" w:rsidRPr="00611FA4" w:rsidRDefault="00611FA4" w:rsidP="00611FA4">
      <w:pPr>
        <w:pStyle w:val="Normalafterlist"/>
        <w:rPr>
          <w:rFonts w:asciiTheme="minorHAnsi" w:hAnsiTheme="minorHAnsi" w:cstheme="minorHAnsi"/>
          <w:sz w:val="20"/>
          <w:szCs w:val="20"/>
        </w:rPr>
      </w:pPr>
      <w:r w:rsidRPr="00611FA4">
        <w:rPr>
          <w:rFonts w:asciiTheme="minorHAnsi" w:hAnsiTheme="minorHAnsi" w:cstheme="minorHAnsi"/>
          <w:sz w:val="20"/>
          <w:szCs w:val="20"/>
          <w:highlight w:val="green"/>
        </w:rPr>
        <w:t xml:space="preserve">&lt;XXXX&gt; </w:t>
      </w:r>
      <w:r w:rsidRPr="00611FA4">
        <w:rPr>
          <w:rFonts w:asciiTheme="minorHAnsi" w:hAnsiTheme="minorHAnsi" w:cstheme="minorHAnsi"/>
          <w:sz w:val="20"/>
          <w:szCs w:val="20"/>
        </w:rPr>
        <w:t xml:space="preserve">will take action to minimise or eliminate fatigue risk </w:t>
      </w:r>
      <w:r w:rsidR="006E62B5">
        <w:rPr>
          <w:rFonts w:asciiTheme="minorHAnsi" w:hAnsiTheme="minorHAnsi" w:cstheme="minorHAnsi"/>
          <w:sz w:val="20"/>
          <w:szCs w:val="20"/>
        </w:rPr>
        <w:t>‘</w:t>
      </w:r>
      <w:r w:rsidRPr="00611FA4">
        <w:rPr>
          <w:rFonts w:asciiTheme="minorHAnsi" w:hAnsiTheme="minorHAnsi" w:cstheme="minorHAnsi"/>
          <w:sz w:val="20"/>
          <w:szCs w:val="20"/>
        </w:rPr>
        <w:t>as low as reasonably practicable</w:t>
      </w:r>
      <w:r w:rsidR="006E62B5">
        <w:rPr>
          <w:rFonts w:asciiTheme="minorHAnsi" w:hAnsiTheme="minorHAnsi" w:cstheme="minorHAnsi"/>
          <w:sz w:val="20"/>
          <w:szCs w:val="20"/>
        </w:rPr>
        <w:t>’</w:t>
      </w:r>
      <w:r w:rsidRPr="00611FA4">
        <w:rPr>
          <w:rFonts w:asciiTheme="minorHAnsi" w:hAnsiTheme="minorHAnsi" w:cstheme="minorHAnsi"/>
          <w:sz w:val="20"/>
          <w:szCs w:val="20"/>
        </w:rPr>
        <w:t xml:space="preserve">. Information gathered through this phase and the following two phases will be used to populate Table </w:t>
      </w:r>
      <w:r w:rsidR="006E62B5">
        <w:rPr>
          <w:rFonts w:asciiTheme="minorHAnsi" w:hAnsiTheme="minorHAnsi" w:cstheme="minorHAnsi"/>
          <w:sz w:val="20"/>
          <w:szCs w:val="20"/>
        </w:rPr>
        <w:t>11</w:t>
      </w:r>
      <w:r w:rsidRPr="00611FA4">
        <w:rPr>
          <w:rFonts w:asciiTheme="minorHAnsi" w:hAnsiTheme="minorHAnsi" w:cstheme="minorHAnsi"/>
          <w:sz w:val="20"/>
          <w:szCs w:val="20"/>
        </w:rPr>
        <w:t xml:space="preserve"> </w:t>
      </w:r>
      <w:r w:rsidRPr="00611FA4">
        <w:rPr>
          <w:rFonts w:asciiTheme="minorHAnsi" w:hAnsiTheme="minorHAnsi" w:cstheme="minorHAnsi"/>
          <w:sz w:val="20"/>
          <w:szCs w:val="20"/>
          <w:highlight w:val="green"/>
        </w:rPr>
        <w:t>(or an equivalent)</w:t>
      </w:r>
      <w:r w:rsidRPr="00611FA4">
        <w:rPr>
          <w:rFonts w:asciiTheme="minorHAnsi" w:hAnsiTheme="minorHAnsi" w:cstheme="minorHAnsi"/>
          <w:sz w:val="20"/>
          <w:szCs w:val="20"/>
        </w:rPr>
        <w:t xml:space="preserve">. </w:t>
      </w:r>
    </w:p>
    <w:p w14:paraId="1B4DC0C3" w14:textId="5C10D5A8" w:rsidR="00611FA4" w:rsidRPr="00E310F2" w:rsidRDefault="00611FA4" w:rsidP="00611FA4">
      <w:r>
        <w:t xml:space="preserve">Column 1 in </w:t>
      </w:r>
      <w:r w:rsidRPr="00E310F2">
        <w:t xml:space="preserve">Table </w:t>
      </w:r>
      <w:r w:rsidR="006E62B5">
        <w:t>11</w:t>
      </w:r>
      <w:r w:rsidRPr="00E310F2">
        <w:t xml:space="preserve"> details the hazards identified by the above steps</w:t>
      </w:r>
      <w:r>
        <w:t xml:space="preserve">. </w:t>
      </w:r>
      <w:r w:rsidRPr="00E310F2">
        <w:t xml:space="preserve">Any existing controls (such as legislation) will be entered into the table (column 2). This column will also include any other controls that could reasonably be considered as acting to manage the fatigue risk such as workload on the ground, the temperature, noise and vibration, hunger and hydration. </w:t>
      </w:r>
      <w:r>
        <w:t>Column 3 designates whether the hazard is still present and / or reduced.</w:t>
      </w:r>
    </w:p>
    <w:p w14:paraId="10E8A9C5" w14:textId="79588794" w:rsidR="00611FA4" w:rsidRPr="00E310F2" w:rsidRDefault="00611FA4" w:rsidP="00611FA4">
      <w:r>
        <w:t xml:space="preserve">Further risk management controls (especially limit adjustment) to manage the risk “as low as reasonably practicable” will be found in column 4. </w:t>
      </w:r>
      <w:r w:rsidRPr="00E310F2">
        <w:t xml:space="preserve">It is important to consider any informal controls that are being used and consider whether they need to be made more formal (documented) as an additional control to ensure they are reliably applied. The information in column </w:t>
      </w:r>
      <w:r>
        <w:t>4</w:t>
      </w:r>
      <w:r w:rsidRPr="00E310F2">
        <w:t xml:space="preserve"> should then be considered for adequacy and a decision made as to whether any limits such as those in in Section </w:t>
      </w:r>
      <w:r>
        <w:fldChar w:fldCharType="begin"/>
      </w:r>
      <w:r>
        <w:instrText xml:space="preserve"> REF _Ref33001375 \r \h </w:instrText>
      </w:r>
      <w:r>
        <w:fldChar w:fldCharType="separate"/>
      </w:r>
      <w:r>
        <w:t>1.2.3</w:t>
      </w:r>
      <w:r>
        <w:fldChar w:fldCharType="end"/>
      </w:r>
      <w:r w:rsidRPr="00E310F2">
        <w:t xml:space="preserve"> Duty </w:t>
      </w:r>
      <w:r w:rsidR="00714A33">
        <w:t>t</w:t>
      </w:r>
      <w:r w:rsidRPr="00E310F2">
        <w:t xml:space="preserve">ime FDP, </w:t>
      </w:r>
      <w:r w:rsidR="00714A33">
        <w:t>f</w:t>
      </w:r>
      <w:r w:rsidRPr="00E310F2">
        <w:t xml:space="preserve">light </w:t>
      </w:r>
      <w:r w:rsidR="00714A33">
        <w:t>t</w:t>
      </w:r>
      <w:r w:rsidRPr="00E310F2">
        <w:t>ime and Cumulative limits need to be adjusted.</w:t>
      </w:r>
      <w:r>
        <w:t xml:space="preserve"> Column 5 designates whether the hazard remains and/or is further reduced with the mitigation(s).</w:t>
      </w:r>
    </w:p>
    <w:p w14:paraId="48C5B57F" w14:textId="77777777" w:rsidR="00611FA4" w:rsidRPr="00E310F2" w:rsidRDefault="00611FA4" w:rsidP="00611FA4">
      <w:r>
        <w:t>To ensure monitoring and evaluation of the risk management procedures, a responsible person will be assigned for each entry and any further policy or pract</w:t>
      </w:r>
      <w:r w:rsidRPr="00E310F2">
        <w:t xml:space="preserve">ice considerations will be entered into column </w:t>
      </w:r>
      <w:r>
        <w:t>6.</w:t>
      </w:r>
    </w:p>
    <w:p w14:paraId="63D09530" w14:textId="0B81505B" w:rsidR="00611FA4" w:rsidRPr="00E310F2" w:rsidRDefault="00611FA4" w:rsidP="00611FA4">
      <w:r>
        <w:t xml:space="preserve">The major outcome of this initial phase is to identify </w:t>
      </w:r>
      <w:r w:rsidRPr="00E310F2">
        <w:t>hazards and recommend any mitigations required.</w:t>
      </w:r>
    </w:p>
    <w:p w14:paraId="237F5105" w14:textId="77777777" w:rsidR="00CA0816" w:rsidRPr="00E310F2" w:rsidRDefault="00CA0816" w:rsidP="00CA0816">
      <w:r w:rsidRPr="00F9422D">
        <w:rPr>
          <w:rStyle w:val="Strong"/>
        </w:rPr>
        <w:lastRenderedPageBreak/>
        <w:t>Incident</w:t>
      </w:r>
      <w:r>
        <w:rPr>
          <w:rStyle w:val="Strong"/>
        </w:rPr>
        <w:t>s</w:t>
      </w:r>
      <w:r w:rsidRPr="00F9422D">
        <w:rPr>
          <w:rStyle w:val="Strong"/>
        </w:rPr>
        <w:t>:</w:t>
      </w:r>
      <w:r>
        <w:t xml:space="preserve"> </w:t>
      </w:r>
      <w:r w:rsidRPr="00E310F2">
        <w:rPr>
          <w:highlight w:val="green"/>
        </w:rPr>
        <w:t xml:space="preserve">&lt;XXXX&gt; </w:t>
      </w:r>
      <w:r w:rsidRPr="00E310F2">
        <w:t>will analyse reports received through the incident and/or fatigue occurrence or extension reporting systems for root causes (the ‘why’ of a situation)</w:t>
      </w:r>
      <w:r>
        <w:t xml:space="preserve">. </w:t>
      </w:r>
    </w:p>
    <w:p w14:paraId="6653F951" w14:textId="77777777" w:rsidR="00CA0816" w:rsidRPr="00E310F2" w:rsidRDefault="00CA0816" w:rsidP="00CA0816">
      <w:r>
        <w:t>The results of this analysis may</w:t>
      </w:r>
      <w:r w:rsidRPr="00E310F2">
        <w:t xml:space="preserve"> identif</w:t>
      </w:r>
      <w:r>
        <w:t xml:space="preserve">y new </w:t>
      </w:r>
      <w:r w:rsidRPr="00E310F2">
        <w:t xml:space="preserve">fatigue hazards or </w:t>
      </w:r>
      <w:r>
        <w:t xml:space="preserve">lead to </w:t>
      </w:r>
      <w:r w:rsidRPr="00E310F2">
        <w:t>amend</w:t>
      </w:r>
      <w:r>
        <w:t>ing</w:t>
      </w:r>
      <w:r w:rsidRPr="00E310F2">
        <w:t xml:space="preserve"> existing fatigue risk mitigation</w:t>
      </w:r>
      <w:r>
        <w:t xml:space="preserve">. </w:t>
      </w:r>
    </w:p>
    <w:p w14:paraId="3E9083B9" w14:textId="704B22CA" w:rsidR="00CA0816" w:rsidRPr="00E310F2" w:rsidRDefault="00CA0816" w:rsidP="00CA0816">
      <w:r>
        <w:t>These results must be entered into Table 1</w:t>
      </w:r>
      <w:r w:rsidR="006E62B5">
        <w:t>1</w:t>
      </w:r>
      <w:r>
        <w:t xml:space="preserve"> (and may have a reference linking them back to the specific </w:t>
      </w:r>
      <w:r w:rsidRPr="00E310F2">
        <w:t>report).</w:t>
      </w:r>
    </w:p>
    <w:p w14:paraId="491A2E3E" w14:textId="61CAC756" w:rsidR="00CA0816" w:rsidRPr="00E310F2" w:rsidRDefault="00CA0816" w:rsidP="00CA0816">
      <w:r>
        <w:t>(Refer Section</w:t>
      </w:r>
      <w:r w:rsidR="006D0AB7">
        <w:t>s</w:t>
      </w:r>
      <w:r>
        <w:t xml:space="preserve"> </w:t>
      </w:r>
      <w:r>
        <w:fldChar w:fldCharType="begin"/>
      </w:r>
      <w:r>
        <w:instrText xml:space="preserve"> REF _Ref33001394 \r \h </w:instrText>
      </w:r>
      <w:r>
        <w:fldChar w:fldCharType="separate"/>
      </w:r>
      <w:r>
        <w:t>1.2.13</w:t>
      </w:r>
      <w:r>
        <w:fldChar w:fldCharType="end"/>
      </w:r>
      <w:r>
        <w:t xml:space="preserve"> Reporting</w:t>
      </w:r>
      <w:r w:rsidR="006D0AB7">
        <w:t xml:space="preserve"> and </w:t>
      </w:r>
      <w:r w:rsidRPr="00E310F2">
        <w:t>1</w:t>
      </w:r>
      <w:r>
        <w:t>.2.13.2</w:t>
      </w:r>
      <w:r w:rsidRPr="00E310F2">
        <w:t xml:space="preserve"> Extensions</w:t>
      </w:r>
      <w:r>
        <w:t>)</w:t>
      </w:r>
      <w:r w:rsidRPr="00E310F2">
        <w:t>.</w:t>
      </w:r>
    </w:p>
    <w:p w14:paraId="0C6CD8CB" w14:textId="72F86B62" w:rsidR="00CA0816" w:rsidRPr="00E310F2" w:rsidRDefault="00CA0816" w:rsidP="00CA0816">
      <w:r w:rsidRPr="00F9422D">
        <w:rPr>
          <w:rStyle w:val="Strong"/>
        </w:rPr>
        <w:t>Annual Review and Significant Change:</w:t>
      </w:r>
      <w:r w:rsidRPr="00E310F2">
        <w:t xml:space="preserve"> At this time the fatigue management approach (including hazard identification and risk mitigation) is reviewed and amended where necessary. Refer to Section </w:t>
      </w:r>
      <w:r>
        <w:t>1.1</w:t>
      </w:r>
      <w:r w:rsidRPr="00E310F2">
        <w:t xml:space="preserve"> Fatigue </w:t>
      </w:r>
      <w:r>
        <w:t>m</w:t>
      </w:r>
      <w:r w:rsidRPr="00E310F2">
        <w:t xml:space="preserve">anagement </w:t>
      </w:r>
      <w:r>
        <w:t>p</w:t>
      </w:r>
      <w:r w:rsidRPr="00E310F2">
        <w:t>olicy.</w:t>
      </w:r>
    </w:p>
    <w:p w14:paraId="46C5962C" w14:textId="77777777" w:rsidR="00CA0816" w:rsidRPr="00E310F2" w:rsidRDefault="00CA0816" w:rsidP="00CA0816">
      <w:r w:rsidRPr="00EF5F7B">
        <w:rPr>
          <w:highlight w:val="green"/>
        </w:rPr>
        <w:t>&lt;XXXX&gt;</w:t>
      </w:r>
      <w:r w:rsidRPr="00E310F2">
        <w:t xml:space="preserve"> will meet with all pilots and staff (or provide a way for their input into the process) every 12 months (at a minimum) and will discuss:</w:t>
      </w:r>
    </w:p>
    <w:p w14:paraId="251EF931" w14:textId="77777777" w:rsidR="00CA0816" w:rsidRPr="00CA0816" w:rsidRDefault="00CA0816" w:rsidP="006D0AB7">
      <w:pPr>
        <w:pStyle w:val="ListBullet"/>
      </w:pPr>
      <w:r w:rsidRPr="00CA0816">
        <w:t>a summary of fatigue reports including specific mention of more significant reports and all hazards identified and mitigation actions since the last review</w:t>
      </w:r>
    </w:p>
    <w:p w14:paraId="304A9329" w14:textId="77777777" w:rsidR="00CA0816" w:rsidRPr="00CA0816" w:rsidRDefault="00CA0816" w:rsidP="006D0AB7">
      <w:pPr>
        <w:pStyle w:val="ListBullet"/>
      </w:pPr>
      <w:r w:rsidRPr="00CA0816">
        <w:t xml:space="preserve">fatigue Risk Management controls – general review of adequacy </w:t>
      </w:r>
    </w:p>
    <w:p w14:paraId="37FC54E0" w14:textId="77777777" w:rsidR="00CA0816" w:rsidRPr="00CA0816" w:rsidRDefault="00CA0816" w:rsidP="006D0AB7">
      <w:pPr>
        <w:pStyle w:val="ListBullet"/>
      </w:pPr>
      <w:r w:rsidRPr="00CA0816">
        <w:t xml:space="preserve">review all limits (as defined in Section 1.2.3) as set by </w:t>
      </w:r>
      <w:r w:rsidRPr="00CA0816">
        <w:rPr>
          <w:highlight w:val="green"/>
        </w:rPr>
        <w:t>&lt;XXXX&gt;</w:t>
      </w:r>
      <w:r w:rsidRPr="00CA0816">
        <w:t xml:space="preserve"> - review adequacy</w:t>
      </w:r>
    </w:p>
    <w:p w14:paraId="6650EC11" w14:textId="0D28F5A9" w:rsidR="00CA0816" w:rsidRPr="00CA0816" w:rsidRDefault="00CA0816" w:rsidP="006D0AB7">
      <w:pPr>
        <w:pStyle w:val="ListBullet"/>
      </w:pPr>
      <w:r w:rsidRPr="00CA0816">
        <w:t xml:space="preserve">accommodation – </w:t>
      </w:r>
      <w:r w:rsidR="00185F43">
        <w:t>a</w:t>
      </w:r>
      <w:r w:rsidRPr="00CA0816">
        <w:t>ny issues or required improvements</w:t>
      </w:r>
    </w:p>
    <w:p w14:paraId="497D2815" w14:textId="77777777" w:rsidR="00CA0816" w:rsidRPr="00CA0816" w:rsidRDefault="00CA0816" w:rsidP="006D0AB7">
      <w:pPr>
        <w:pStyle w:val="ListBullet"/>
      </w:pPr>
      <w:r w:rsidRPr="00CA0816">
        <w:t>extension Reports – review procedures and improvement recommendations that could be made</w:t>
      </w:r>
    </w:p>
    <w:p w14:paraId="61779AA6" w14:textId="7B7B55B4" w:rsidR="00CA0816" w:rsidRPr="00CA0816" w:rsidRDefault="00CA0816" w:rsidP="006D0AB7">
      <w:pPr>
        <w:pStyle w:val="ListBullet"/>
      </w:pPr>
      <w:r w:rsidRPr="00CA0816">
        <w:t xml:space="preserve">communication Protocols – </w:t>
      </w:r>
      <w:r w:rsidR="00185F43">
        <w:t>i</w:t>
      </w:r>
      <w:r w:rsidRPr="00CA0816">
        <w:t>mprovement recommendations</w:t>
      </w:r>
    </w:p>
    <w:p w14:paraId="4474B729" w14:textId="77777777" w:rsidR="00CA0816" w:rsidRPr="00CA0816" w:rsidRDefault="00CA0816" w:rsidP="006D0AB7">
      <w:pPr>
        <w:pStyle w:val="ListBullet"/>
      </w:pPr>
      <w:r w:rsidRPr="00CA0816">
        <w:t>hazard Identification process – review adequacy.</w:t>
      </w:r>
    </w:p>
    <w:p w14:paraId="4CA3661A" w14:textId="77777777" w:rsidR="00CA0816" w:rsidRPr="00CA0816" w:rsidRDefault="00CA0816" w:rsidP="00CA0816">
      <w:pPr>
        <w:pStyle w:val="Normalafterlist"/>
        <w:rPr>
          <w:rFonts w:asciiTheme="minorHAnsi" w:hAnsiTheme="minorHAnsi" w:cstheme="minorHAnsi"/>
          <w:sz w:val="20"/>
          <w:szCs w:val="20"/>
        </w:rPr>
      </w:pPr>
      <w:r w:rsidRPr="00CA0816">
        <w:rPr>
          <w:rFonts w:asciiTheme="minorHAnsi" w:hAnsiTheme="minorHAnsi" w:cstheme="minorHAnsi"/>
          <w:sz w:val="20"/>
          <w:szCs w:val="20"/>
        </w:rPr>
        <w:t>This review will also occur when there are significant operational changes including those affecting rostering, the introduction of new aircraft types, new operational areas or routes, new training methods or the introduction of new technology.</w:t>
      </w:r>
    </w:p>
    <w:p w14:paraId="3390D4DA" w14:textId="66B284CD" w:rsidR="00CA0816" w:rsidRPr="00E310F2" w:rsidRDefault="00CA0816" w:rsidP="00CA0816">
      <w:r>
        <w:t>Records from the Fatigue Hazard Identification Phases and associated reviews will be</w:t>
      </w:r>
      <w:r w:rsidRPr="00E310F2">
        <w:t xml:space="preserve"> kept with the </w:t>
      </w:r>
      <w:r>
        <w:t>f</w:t>
      </w:r>
      <w:r w:rsidRPr="00E310F2">
        <w:t xml:space="preserve">light and </w:t>
      </w:r>
      <w:r>
        <w:t>d</w:t>
      </w:r>
      <w:r w:rsidRPr="00E310F2">
        <w:t xml:space="preserve">uty </w:t>
      </w:r>
      <w:r>
        <w:t>r</w:t>
      </w:r>
      <w:r w:rsidRPr="00E310F2">
        <w:t xml:space="preserve">ecords (Section </w:t>
      </w:r>
      <w:r>
        <w:t>1.2.12 Recording flight and duty times</w:t>
      </w:r>
      <w:r w:rsidRPr="00E310F2">
        <w:t>).</w:t>
      </w:r>
    </w:p>
    <w:p w14:paraId="56428E21" w14:textId="77777777" w:rsidR="00CA0816" w:rsidRDefault="00CA0816" w:rsidP="00CA0816">
      <w:r>
        <w:t>The table and analysis form part of the Flight and Duty Records</w:t>
      </w:r>
      <w:r w:rsidRPr="00E310F2">
        <w:t>.</w:t>
      </w:r>
    </w:p>
    <w:p w14:paraId="4A5707F3" w14:textId="77777777" w:rsidR="00A0482B" w:rsidRPr="00F023F5" w:rsidRDefault="00A0482B" w:rsidP="00F023F5"/>
    <w:p w14:paraId="10F51252" w14:textId="77777777" w:rsidR="00EC2215" w:rsidRDefault="00EC2215">
      <w:pPr>
        <w:sectPr w:rsidR="00EC2215" w:rsidSect="00366178">
          <w:headerReference w:type="default" r:id="rId19"/>
          <w:footerReference w:type="default" r:id="rId20"/>
          <w:pgSz w:w="11906" w:h="16838" w:code="9"/>
          <w:pgMar w:top="1134" w:right="1134" w:bottom="1134" w:left="1134" w:header="567" w:footer="567" w:gutter="0"/>
          <w:cols w:space="708"/>
          <w:docGrid w:linePitch="360"/>
        </w:sectPr>
      </w:pPr>
    </w:p>
    <w:p w14:paraId="3FAE8591" w14:textId="79563BC8" w:rsidR="00E63291" w:rsidRDefault="00E63291" w:rsidP="00E63291">
      <w:pPr>
        <w:pStyle w:val="Caption"/>
        <w:keepNext/>
      </w:pPr>
      <w:r>
        <w:lastRenderedPageBreak/>
        <w:t xml:space="preserve">Table </w:t>
      </w:r>
      <w:r>
        <w:fldChar w:fldCharType="begin"/>
      </w:r>
      <w:r>
        <w:instrText xml:space="preserve"> SEQ Table \* ARABIC </w:instrText>
      </w:r>
      <w:r>
        <w:fldChar w:fldCharType="separate"/>
      </w:r>
      <w:r w:rsidR="00FF4699">
        <w:rPr>
          <w:noProof/>
        </w:rPr>
        <w:t>11</w:t>
      </w:r>
      <w:r>
        <w:fldChar w:fldCharType="end"/>
      </w:r>
      <w:r>
        <w:t xml:space="preserve"> Fatigue hazard identification section</w:t>
      </w:r>
    </w:p>
    <w:tbl>
      <w:tblPr>
        <w:tblStyle w:val="SDPMtable"/>
        <w:tblW w:w="13320" w:type="dxa"/>
        <w:tblBorders>
          <w:top w:val="single" w:sz="4" w:space="0" w:color="0080A2" w:themeColor="accent2"/>
          <w:left w:val="single" w:sz="4" w:space="0" w:color="0080A2" w:themeColor="accent2"/>
          <w:bottom w:val="single" w:sz="4" w:space="0" w:color="0080A2" w:themeColor="accent2"/>
          <w:right w:val="single" w:sz="4" w:space="0" w:color="0080A2" w:themeColor="accent2"/>
          <w:insideH w:val="single" w:sz="4" w:space="0" w:color="0080A2" w:themeColor="accent2"/>
          <w:insideV w:val="single" w:sz="4" w:space="0" w:color="0080A2" w:themeColor="accent2"/>
        </w:tblBorders>
        <w:tblLook w:val="04A0" w:firstRow="1" w:lastRow="0" w:firstColumn="1" w:lastColumn="0" w:noHBand="0" w:noVBand="1"/>
        <w:tblCaption w:val="Table 6. Cumulative limits on flight and duty times"/>
        <w:tblDescription w:val="Table identifying limits on flight and duty times"/>
      </w:tblPr>
      <w:tblGrid>
        <w:gridCol w:w="1919"/>
        <w:gridCol w:w="1439"/>
        <w:gridCol w:w="2344"/>
        <w:gridCol w:w="1536"/>
        <w:gridCol w:w="2348"/>
        <w:gridCol w:w="3734"/>
      </w:tblGrid>
      <w:tr w:rsidR="00EC7CD7" w:rsidRPr="0038092E" w14:paraId="4AFFAD39" w14:textId="77777777" w:rsidTr="00EC7CD7">
        <w:trPr>
          <w:cnfStyle w:val="100000000000" w:firstRow="1" w:lastRow="0" w:firstColumn="0" w:lastColumn="0" w:oddVBand="0" w:evenVBand="0" w:oddHBand="0" w:evenHBand="0" w:firstRowFirstColumn="0" w:firstRowLastColumn="0" w:lastRowFirstColumn="0" w:lastRowLastColumn="0"/>
          <w:cantSplit/>
        </w:trPr>
        <w:tc>
          <w:tcPr>
            <w:tcW w:w="1919" w:type="dxa"/>
            <w:tcBorders>
              <w:right w:val="single" w:sz="4" w:space="0" w:color="FFFFFF" w:themeColor="background1"/>
            </w:tcBorders>
            <w:shd w:val="clear" w:color="auto" w:fill="0080A2" w:themeFill="accent2"/>
          </w:tcPr>
          <w:p w14:paraId="3BD1B3FB" w14:textId="77777777" w:rsidR="00784F68" w:rsidRPr="0038092E" w:rsidRDefault="00784F68" w:rsidP="000F576F">
            <w:pPr>
              <w:pStyle w:val="TableHeader"/>
              <w:rPr>
                <w:b w:val="0"/>
                <w:bCs/>
                <w:color w:val="FFFFFF" w:themeColor="background1"/>
                <w:sz w:val="20"/>
                <w:szCs w:val="20"/>
              </w:rPr>
            </w:pPr>
            <w:r w:rsidRPr="0038092E">
              <w:rPr>
                <w:bCs/>
                <w:color w:val="FFFFFF" w:themeColor="background1"/>
                <w:sz w:val="20"/>
                <w:szCs w:val="20"/>
              </w:rPr>
              <w:t xml:space="preserve">Identified </w:t>
            </w:r>
            <w:r>
              <w:rPr>
                <w:bCs/>
                <w:color w:val="FFFFFF" w:themeColor="background1"/>
                <w:sz w:val="20"/>
                <w:szCs w:val="20"/>
              </w:rPr>
              <w:t>f</w:t>
            </w:r>
            <w:r w:rsidRPr="0038092E">
              <w:rPr>
                <w:bCs/>
                <w:color w:val="FFFFFF" w:themeColor="background1"/>
                <w:sz w:val="20"/>
                <w:szCs w:val="20"/>
              </w:rPr>
              <w:t xml:space="preserve">atigued </w:t>
            </w:r>
            <w:r>
              <w:rPr>
                <w:bCs/>
                <w:color w:val="FFFFFF" w:themeColor="background1"/>
                <w:sz w:val="20"/>
                <w:szCs w:val="20"/>
              </w:rPr>
              <w:t>h</w:t>
            </w:r>
            <w:r w:rsidRPr="0038092E">
              <w:rPr>
                <w:bCs/>
                <w:color w:val="FFFFFF" w:themeColor="background1"/>
                <w:sz w:val="20"/>
                <w:szCs w:val="20"/>
              </w:rPr>
              <w:t>azard (date recorded)</w:t>
            </w:r>
          </w:p>
        </w:tc>
        <w:tc>
          <w:tcPr>
            <w:tcW w:w="1439" w:type="dxa"/>
            <w:tcBorders>
              <w:top w:val="single" w:sz="4" w:space="0" w:color="0080A2" w:themeColor="accent2"/>
              <w:left w:val="single" w:sz="4" w:space="0" w:color="FFFFFF" w:themeColor="background1"/>
              <w:bottom w:val="single" w:sz="4" w:space="0" w:color="0080A2" w:themeColor="accent2"/>
              <w:right w:val="single" w:sz="4" w:space="0" w:color="FFFFFF" w:themeColor="background1"/>
            </w:tcBorders>
            <w:shd w:val="clear" w:color="auto" w:fill="0080A2" w:themeFill="accent2"/>
          </w:tcPr>
          <w:p w14:paraId="76F27B3F" w14:textId="77777777" w:rsidR="00784F68" w:rsidRPr="0038092E" w:rsidRDefault="00784F68" w:rsidP="000F576F">
            <w:pPr>
              <w:pStyle w:val="TableHeader"/>
              <w:rPr>
                <w:b w:val="0"/>
                <w:bCs/>
                <w:color w:val="FFFFFF" w:themeColor="background1"/>
                <w:sz w:val="20"/>
                <w:szCs w:val="20"/>
              </w:rPr>
            </w:pPr>
            <w:r w:rsidRPr="0038092E">
              <w:rPr>
                <w:bCs/>
                <w:color w:val="FFFFFF" w:themeColor="background1"/>
                <w:sz w:val="20"/>
                <w:szCs w:val="20"/>
              </w:rPr>
              <w:t xml:space="preserve">Existing </w:t>
            </w:r>
            <w:r>
              <w:rPr>
                <w:bCs/>
                <w:color w:val="FFFFFF" w:themeColor="background1"/>
                <w:sz w:val="20"/>
                <w:szCs w:val="20"/>
              </w:rPr>
              <w:t>c</w:t>
            </w:r>
            <w:r w:rsidRPr="0038092E">
              <w:rPr>
                <w:bCs/>
                <w:color w:val="FFFFFF" w:themeColor="background1"/>
                <w:sz w:val="20"/>
                <w:szCs w:val="20"/>
              </w:rPr>
              <w:t>ontrols</w:t>
            </w:r>
          </w:p>
        </w:tc>
        <w:tc>
          <w:tcPr>
            <w:tcW w:w="2344" w:type="dxa"/>
            <w:tcBorders>
              <w:top w:val="single" w:sz="4" w:space="0" w:color="0080A2" w:themeColor="accent2"/>
              <w:left w:val="single" w:sz="4" w:space="0" w:color="FFFFFF" w:themeColor="background1"/>
              <w:bottom w:val="single" w:sz="4" w:space="0" w:color="0080A2" w:themeColor="accent2"/>
              <w:right w:val="single" w:sz="4" w:space="0" w:color="FFFFFF" w:themeColor="background1"/>
            </w:tcBorders>
            <w:shd w:val="clear" w:color="auto" w:fill="0080A2" w:themeFill="accent2"/>
          </w:tcPr>
          <w:p w14:paraId="4F6F22A3" w14:textId="77777777" w:rsidR="00784F68" w:rsidRPr="0038092E" w:rsidRDefault="00784F68" w:rsidP="000F576F">
            <w:pPr>
              <w:pStyle w:val="TableHeader"/>
              <w:rPr>
                <w:b w:val="0"/>
                <w:bCs/>
                <w:color w:val="FFFFFF" w:themeColor="background1"/>
                <w:sz w:val="20"/>
                <w:szCs w:val="20"/>
              </w:rPr>
            </w:pPr>
            <w:r w:rsidRPr="0038092E">
              <w:rPr>
                <w:bCs/>
                <w:color w:val="FFFFFF" w:themeColor="background1"/>
                <w:sz w:val="20"/>
                <w:szCs w:val="20"/>
              </w:rPr>
              <w:t>Hazard still present Yes/No/Diminished?</w:t>
            </w:r>
          </w:p>
        </w:tc>
        <w:tc>
          <w:tcPr>
            <w:tcW w:w="1536" w:type="dxa"/>
            <w:tcBorders>
              <w:top w:val="single" w:sz="4" w:space="0" w:color="0080A2" w:themeColor="accent2"/>
              <w:left w:val="single" w:sz="4" w:space="0" w:color="FFFFFF" w:themeColor="background1"/>
              <w:bottom w:val="single" w:sz="4" w:space="0" w:color="0080A2" w:themeColor="accent2"/>
              <w:right w:val="single" w:sz="4" w:space="0" w:color="FFFFFF" w:themeColor="background1"/>
            </w:tcBorders>
            <w:shd w:val="clear" w:color="auto" w:fill="0080A2" w:themeFill="accent2"/>
          </w:tcPr>
          <w:p w14:paraId="75909FB4" w14:textId="77777777" w:rsidR="00784F68" w:rsidRPr="0038092E" w:rsidRDefault="00784F68" w:rsidP="000F576F">
            <w:pPr>
              <w:pStyle w:val="TableHeader"/>
              <w:rPr>
                <w:b w:val="0"/>
                <w:bCs/>
                <w:color w:val="FFFFFF" w:themeColor="background1"/>
                <w:sz w:val="20"/>
                <w:szCs w:val="20"/>
              </w:rPr>
            </w:pPr>
            <w:r w:rsidRPr="0038092E">
              <w:rPr>
                <w:bCs/>
                <w:color w:val="FFFFFF" w:themeColor="background1"/>
                <w:sz w:val="20"/>
                <w:szCs w:val="20"/>
              </w:rPr>
              <w:t>Additional mitigations</w:t>
            </w:r>
          </w:p>
        </w:tc>
        <w:tc>
          <w:tcPr>
            <w:tcW w:w="2348" w:type="dxa"/>
            <w:tcBorders>
              <w:top w:val="single" w:sz="4" w:space="0" w:color="0080A2" w:themeColor="accent2"/>
              <w:left w:val="single" w:sz="4" w:space="0" w:color="FFFFFF" w:themeColor="background1"/>
              <w:bottom w:val="single" w:sz="4" w:space="0" w:color="0080A2" w:themeColor="accent2"/>
              <w:right w:val="single" w:sz="4" w:space="0" w:color="FFFFFF" w:themeColor="background1"/>
            </w:tcBorders>
            <w:shd w:val="clear" w:color="auto" w:fill="0080A2" w:themeFill="accent2"/>
          </w:tcPr>
          <w:p w14:paraId="484BAA16" w14:textId="77777777" w:rsidR="00784F68" w:rsidRPr="0038092E" w:rsidRDefault="00784F68" w:rsidP="000F576F">
            <w:pPr>
              <w:pStyle w:val="TableHeader"/>
              <w:rPr>
                <w:b w:val="0"/>
                <w:bCs/>
                <w:color w:val="FFFFFF" w:themeColor="background1"/>
                <w:sz w:val="20"/>
                <w:szCs w:val="20"/>
              </w:rPr>
            </w:pPr>
            <w:r w:rsidRPr="0038092E">
              <w:rPr>
                <w:bCs/>
                <w:color w:val="FFFFFF" w:themeColor="background1"/>
                <w:sz w:val="20"/>
                <w:szCs w:val="20"/>
              </w:rPr>
              <w:t>Hazard still present Yes/No/Diminished?</w:t>
            </w:r>
          </w:p>
        </w:tc>
        <w:tc>
          <w:tcPr>
            <w:tcW w:w="3734" w:type="dxa"/>
            <w:tcBorders>
              <w:left w:val="single" w:sz="4" w:space="0" w:color="FFFFFF" w:themeColor="background1"/>
            </w:tcBorders>
            <w:shd w:val="clear" w:color="auto" w:fill="0080A2" w:themeFill="accent2"/>
          </w:tcPr>
          <w:p w14:paraId="19C8E4D6" w14:textId="77777777" w:rsidR="00784F68" w:rsidRPr="0038092E" w:rsidRDefault="00784F68" w:rsidP="000F576F">
            <w:pPr>
              <w:pStyle w:val="TableHeader"/>
              <w:rPr>
                <w:b w:val="0"/>
                <w:bCs/>
                <w:color w:val="FFFFFF" w:themeColor="background1"/>
                <w:sz w:val="20"/>
                <w:szCs w:val="20"/>
              </w:rPr>
            </w:pPr>
            <w:r w:rsidRPr="0038092E">
              <w:rPr>
                <w:bCs/>
                <w:color w:val="FFFFFF" w:themeColor="background1"/>
                <w:sz w:val="20"/>
                <w:szCs w:val="20"/>
              </w:rPr>
              <w:t xml:space="preserve">Responsible </w:t>
            </w:r>
            <w:r>
              <w:rPr>
                <w:bCs/>
                <w:color w:val="FFFFFF" w:themeColor="background1"/>
                <w:sz w:val="20"/>
                <w:szCs w:val="20"/>
              </w:rPr>
              <w:t>p</w:t>
            </w:r>
            <w:r w:rsidRPr="0038092E">
              <w:rPr>
                <w:bCs/>
                <w:color w:val="FFFFFF" w:themeColor="background1"/>
                <w:sz w:val="20"/>
                <w:szCs w:val="20"/>
              </w:rPr>
              <w:t xml:space="preserve">erson and </w:t>
            </w:r>
            <w:r>
              <w:rPr>
                <w:bCs/>
                <w:color w:val="FFFFFF" w:themeColor="background1"/>
                <w:sz w:val="20"/>
                <w:szCs w:val="20"/>
              </w:rPr>
              <w:t>p</w:t>
            </w:r>
            <w:r w:rsidRPr="0038092E">
              <w:rPr>
                <w:bCs/>
                <w:color w:val="FFFFFF" w:themeColor="background1"/>
                <w:sz w:val="20"/>
                <w:szCs w:val="20"/>
              </w:rPr>
              <w:t xml:space="preserve">olicies and </w:t>
            </w:r>
            <w:r>
              <w:rPr>
                <w:bCs/>
                <w:color w:val="FFFFFF" w:themeColor="background1"/>
                <w:sz w:val="20"/>
                <w:szCs w:val="20"/>
              </w:rPr>
              <w:t>p</w:t>
            </w:r>
            <w:r w:rsidRPr="0038092E">
              <w:rPr>
                <w:bCs/>
                <w:color w:val="FFFFFF" w:themeColor="background1"/>
                <w:sz w:val="20"/>
                <w:szCs w:val="20"/>
              </w:rPr>
              <w:t xml:space="preserve">ractice </w:t>
            </w:r>
            <w:r>
              <w:rPr>
                <w:bCs/>
                <w:color w:val="FFFFFF" w:themeColor="background1"/>
                <w:sz w:val="20"/>
                <w:szCs w:val="20"/>
              </w:rPr>
              <w:t>c</w:t>
            </w:r>
            <w:r w:rsidRPr="0038092E">
              <w:rPr>
                <w:bCs/>
                <w:color w:val="FFFFFF" w:themeColor="background1"/>
                <w:sz w:val="20"/>
                <w:szCs w:val="20"/>
              </w:rPr>
              <w:t>onsiderations</w:t>
            </w:r>
          </w:p>
        </w:tc>
      </w:tr>
      <w:tr w:rsidR="00784F68" w:rsidRPr="00DF2558" w14:paraId="093E3029" w14:textId="77777777" w:rsidTr="00EC7CD7">
        <w:trPr>
          <w:cantSplit/>
        </w:trPr>
        <w:tc>
          <w:tcPr>
            <w:tcW w:w="1919" w:type="dxa"/>
          </w:tcPr>
          <w:p w14:paraId="4DA5487C" w14:textId="77777777" w:rsidR="00784F68" w:rsidRPr="00E9261E" w:rsidRDefault="00784F68" w:rsidP="000F576F">
            <w:pPr>
              <w:pStyle w:val="Tabletext"/>
              <w:rPr>
                <w:rStyle w:val="Authorexampletext"/>
                <w:color w:val="000000"/>
              </w:rPr>
            </w:pPr>
            <w:r w:rsidRPr="00687119">
              <w:t>Insufficient or disrupted sleep prior to duty period</w:t>
            </w:r>
            <w:r w:rsidRPr="007125EE">
              <w:t xml:space="preserve"> </w:t>
            </w:r>
          </w:p>
        </w:tc>
        <w:tc>
          <w:tcPr>
            <w:tcW w:w="1439" w:type="dxa"/>
            <w:tcBorders>
              <w:top w:val="single" w:sz="4" w:space="0" w:color="0080A2" w:themeColor="accent2"/>
            </w:tcBorders>
          </w:tcPr>
          <w:p w14:paraId="58DAA2A6" w14:textId="77777777" w:rsidR="00784F68" w:rsidRPr="007125EE" w:rsidRDefault="00784F68" w:rsidP="000F576F">
            <w:r w:rsidRPr="00687119">
              <w:t>Report fatigued</w:t>
            </w:r>
          </w:p>
          <w:p w14:paraId="569E9FD5" w14:textId="77777777" w:rsidR="00784F68" w:rsidRPr="00AA3434" w:rsidRDefault="00784F68" w:rsidP="000F576F">
            <w:pPr>
              <w:rPr>
                <w:sz w:val="16"/>
                <w:szCs w:val="16"/>
              </w:rPr>
            </w:pPr>
          </w:p>
          <w:p w14:paraId="1E668CF1" w14:textId="77777777" w:rsidR="00784F68" w:rsidRPr="00DF2558" w:rsidRDefault="00784F68" w:rsidP="000F576F">
            <w:pPr>
              <w:pStyle w:val="Tabletext"/>
              <w:rPr>
                <w:rStyle w:val="italics"/>
                <w:i w:val="0"/>
                <w:iCs w:val="0"/>
              </w:rPr>
            </w:pPr>
            <w:r w:rsidRPr="00687119">
              <w:t>Fatigue Training</w:t>
            </w:r>
          </w:p>
        </w:tc>
        <w:tc>
          <w:tcPr>
            <w:tcW w:w="2344" w:type="dxa"/>
            <w:tcBorders>
              <w:top w:val="single" w:sz="4" w:space="0" w:color="0080A2" w:themeColor="accent2"/>
            </w:tcBorders>
          </w:tcPr>
          <w:p w14:paraId="5F39B5DE" w14:textId="77777777" w:rsidR="00784F68" w:rsidRPr="00F55FF0" w:rsidRDefault="00784F68" w:rsidP="000F576F">
            <w:pPr>
              <w:pStyle w:val="Tabletext"/>
              <w:rPr>
                <w:highlight w:val="green"/>
              </w:rPr>
            </w:pPr>
            <w:r w:rsidRPr="00687119">
              <w:t>Yes</w:t>
            </w:r>
          </w:p>
        </w:tc>
        <w:tc>
          <w:tcPr>
            <w:tcW w:w="1536" w:type="dxa"/>
            <w:tcBorders>
              <w:top w:val="single" w:sz="4" w:space="0" w:color="0080A2" w:themeColor="accent2"/>
            </w:tcBorders>
          </w:tcPr>
          <w:p w14:paraId="4402E7F4" w14:textId="77777777" w:rsidR="00784F68" w:rsidRPr="007125EE" w:rsidRDefault="00784F68" w:rsidP="000F576F">
            <w:r w:rsidRPr="00687119">
              <w:t>Controlled rest</w:t>
            </w:r>
          </w:p>
          <w:p w14:paraId="3E896178" w14:textId="77777777" w:rsidR="00784F68" w:rsidRPr="00AA3434" w:rsidRDefault="00784F68" w:rsidP="000F576F">
            <w:pPr>
              <w:rPr>
                <w:sz w:val="16"/>
                <w:szCs w:val="16"/>
              </w:rPr>
            </w:pPr>
          </w:p>
          <w:p w14:paraId="376D0CAA" w14:textId="77777777" w:rsidR="00784F68" w:rsidRPr="00F55FF0" w:rsidRDefault="00784F68" w:rsidP="000F576F">
            <w:pPr>
              <w:rPr>
                <w:highlight w:val="green"/>
              </w:rPr>
            </w:pPr>
            <w:r w:rsidRPr="00687119">
              <w:t>Caffeine</w:t>
            </w:r>
          </w:p>
        </w:tc>
        <w:tc>
          <w:tcPr>
            <w:tcW w:w="2348" w:type="dxa"/>
            <w:tcBorders>
              <w:top w:val="single" w:sz="4" w:space="0" w:color="0080A2" w:themeColor="accent2"/>
            </w:tcBorders>
          </w:tcPr>
          <w:p w14:paraId="6D8BA7F4" w14:textId="77777777" w:rsidR="00784F68" w:rsidRPr="00F55FF0" w:rsidRDefault="00784F68" w:rsidP="000F576F">
            <w:pPr>
              <w:pStyle w:val="Tabletext"/>
              <w:rPr>
                <w:highlight w:val="green"/>
              </w:rPr>
            </w:pPr>
            <w:r w:rsidRPr="00687119">
              <w:t>D</w:t>
            </w:r>
            <w:r w:rsidRPr="007125EE">
              <w:t xml:space="preserve">iminished. </w:t>
            </w:r>
          </w:p>
        </w:tc>
        <w:tc>
          <w:tcPr>
            <w:tcW w:w="3734" w:type="dxa"/>
          </w:tcPr>
          <w:p w14:paraId="21B71F73" w14:textId="1B996D34" w:rsidR="00784F68" w:rsidRPr="00F55FF0" w:rsidRDefault="007E7789" w:rsidP="000F576F">
            <w:pPr>
              <w:pStyle w:val="Tabletext"/>
              <w:rPr>
                <w:highlight w:val="green"/>
              </w:rPr>
            </w:pPr>
            <w:r>
              <w:t xml:space="preserve">Operations </w:t>
            </w:r>
            <w:r w:rsidRPr="0090309C">
              <w:t>Manager to monitor fatigue reports. FCM survey to be conducted 6 months after the additional mitigations are introduced</w:t>
            </w:r>
            <w:r w:rsidR="00784F68" w:rsidRPr="007125EE">
              <w:t>.</w:t>
            </w:r>
          </w:p>
        </w:tc>
      </w:tr>
      <w:tr w:rsidR="00784F68" w:rsidRPr="00DF2558" w14:paraId="325C0CD9" w14:textId="77777777" w:rsidTr="000F576F">
        <w:trPr>
          <w:cantSplit/>
        </w:trPr>
        <w:tc>
          <w:tcPr>
            <w:tcW w:w="1919" w:type="dxa"/>
          </w:tcPr>
          <w:p w14:paraId="31CA3CE8" w14:textId="77777777" w:rsidR="00784F68" w:rsidRDefault="00784F68" w:rsidP="000F576F">
            <w:r>
              <w:t>Extreme</w:t>
            </w:r>
          </w:p>
          <w:p w14:paraId="368F69F9" w14:textId="77777777" w:rsidR="00784F68" w:rsidRPr="00E9261E" w:rsidRDefault="00784F68" w:rsidP="000F576F">
            <w:pPr>
              <w:pStyle w:val="Tabletext"/>
              <w:rPr>
                <w:rStyle w:val="Authorexampletext"/>
                <w:color w:val="000000"/>
              </w:rPr>
            </w:pPr>
            <w:r>
              <w:t>temperatures</w:t>
            </w:r>
            <w:r w:rsidRPr="00E55DC4">
              <w:t>/</w:t>
            </w:r>
            <w:r>
              <w:br/>
            </w:r>
            <w:r w:rsidRPr="00E55DC4">
              <w:t xml:space="preserve">humidity </w:t>
            </w:r>
          </w:p>
        </w:tc>
        <w:tc>
          <w:tcPr>
            <w:tcW w:w="1439" w:type="dxa"/>
          </w:tcPr>
          <w:p w14:paraId="7D301DC4" w14:textId="48F1A2F1" w:rsidR="007E7789" w:rsidRDefault="007E7789" w:rsidP="000F576F">
            <w:pPr>
              <w:pStyle w:val="Tabletext"/>
            </w:pPr>
            <w:r>
              <w:t>Cockpit climate control</w:t>
            </w:r>
          </w:p>
          <w:p w14:paraId="349FE890" w14:textId="77777777" w:rsidR="007E7789" w:rsidRDefault="007E7789" w:rsidP="000F576F">
            <w:pPr>
              <w:pStyle w:val="Tabletext"/>
            </w:pPr>
          </w:p>
          <w:p w14:paraId="36E13931" w14:textId="39F2D9F2" w:rsidR="00784F68" w:rsidRPr="00DF2558" w:rsidRDefault="00784F68" w:rsidP="000F576F">
            <w:pPr>
              <w:pStyle w:val="Tabletext"/>
              <w:rPr>
                <w:rStyle w:val="italics"/>
                <w:i w:val="0"/>
                <w:iCs w:val="0"/>
              </w:rPr>
            </w:pPr>
            <w:r>
              <w:t>Fatigue Training</w:t>
            </w:r>
          </w:p>
        </w:tc>
        <w:tc>
          <w:tcPr>
            <w:tcW w:w="2344" w:type="dxa"/>
          </w:tcPr>
          <w:p w14:paraId="795BEE6E" w14:textId="77777777" w:rsidR="00784F68" w:rsidRPr="00F55FF0" w:rsidRDefault="00784F68" w:rsidP="000F576F">
            <w:pPr>
              <w:pStyle w:val="Tabletext"/>
              <w:rPr>
                <w:highlight w:val="green"/>
              </w:rPr>
            </w:pPr>
            <w:r>
              <w:t>Diminished</w:t>
            </w:r>
          </w:p>
        </w:tc>
        <w:tc>
          <w:tcPr>
            <w:tcW w:w="1536" w:type="dxa"/>
          </w:tcPr>
          <w:p w14:paraId="56D6E5CD" w14:textId="77777777" w:rsidR="00784F68" w:rsidRPr="00E55DC4" w:rsidRDefault="00784F68" w:rsidP="000F576F">
            <w:r>
              <w:t xml:space="preserve">Rest intervals between </w:t>
            </w:r>
            <w:r w:rsidRPr="00E55DC4">
              <w:t>sectors conducted in air-conditioned rest facilities</w:t>
            </w:r>
          </w:p>
          <w:p w14:paraId="0D3ABC6C" w14:textId="77777777" w:rsidR="00784F68" w:rsidRPr="00AA3434" w:rsidRDefault="00784F68" w:rsidP="000F576F">
            <w:pPr>
              <w:rPr>
                <w:sz w:val="16"/>
                <w:szCs w:val="16"/>
              </w:rPr>
            </w:pPr>
          </w:p>
          <w:p w14:paraId="215B31A2" w14:textId="77777777" w:rsidR="00784F68" w:rsidRPr="00F55FF0" w:rsidRDefault="00784F68" w:rsidP="000F576F">
            <w:pPr>
              <w:pStyle w:val="Tabletext"/>
              <w:rPr>
                <w:highlight w:val="green"/>
              </w:rPr>
            </w:pPr>
            <w:r w:rsidRPr="00E55DC4">
              <w:t>Encourage regular hydration with electrolyte drinks</w:t>
            </w:r>
          </w:p>
        </w:tc>
        <w:tc>
          <w:tcPr>
            <w:tcW w:w="2348" w:type="dxa"/>
          </w:tcPr>
          <w:p w14:paraId="428BE8BF" w14:textId="77777777" w:rsidR="00784F68" w:rsidRDefault="00784F68" w:rsidP="000F576F">
            <w:pPr>
              <w:pStyle w:val="Tabletext"/>
            </w:pPr>
            <w:r>
              <w:t>Diminished</w:t>
            </w:r>
            <w:r w:rsidRPr="00E55DC4">
              <w:t xml:space="preserve"> to acceptable levels</w:t>
            </w:r>
          </w:p>
          <w:p w14:paraId="0C6CB983" w14:textId="77777777" w:rsidR="00784F68" w:rsidRPr="00AA3434" w:rsidRDefault="00784F68" w:rsidP="000F576F">
            <w:pPr>
              <w:rPr>
                <w:sz w:val="16"/>
                <w:szCs w:val="16"/>
              </w:rPr>
            </w:pPr>
          </w:p>
          <w:p w14:paraId="42158D10" w14:textId="77777777" w:rsidR="00784F68" w:rsidRPr="00F55FF0" w:rsidRDefault="00784F68" w:rsidP="000F576F">
            <w:pPr>
              <w:pStyle w:val="Tabletext"/>
              <w:rPr>
                <w:highlight w:val="green"/>
              </w:rPr>
            </w:pPr>
            <w:r>
              <w:t xml:space="preserve">Hazard </w:t>
            </w:r>
            <w:r w:rsidRPr="00E55DC4">
              <w:t>for operations in high temperatures does not exist for operations between April and November (base specific)</w:t>
            </w:r>
          </w:p>
        </w:tc>
        <w:tc>
          <w:tcPr>
            <w:tcW w:w="3734" w:type="dxa"/>
          </w:tcPr>
          <w:p w14:paraId="4FD17AAD" w14:textId="5A91AC86" w:rsidR="00784F68" w:rsidRPr="00F55FF0" w:rsidRDefault="00667139" w:rsidP="000F576F">
            <w:pPr>
              <w:pStyle w:val="Tabletext"/>
              <w:rPr>
                <w:highlight w:val="green"/>
              </w:rPr>
            </w:pPr>
            <w:r w:rsidRPr="00667139">
              <w:t>Head of Maintenance to monitor levels of aircraft climate control unserviceability’s</w:t>
            </w:r>
          </w:p>
        </w:tc>
      </w:tr>
      <w:tr w:rsidR="00784F68" w:rsidRPr="00DF2558" w14:paraId="1B6FC9FF" w14:textId="77777777" w:rsidTr="000F576F">
        <w:trPr>
          <w:cantSplit/>
        </w:trPr>
        <w:tc>
          <w:tcPr>
            <w:tcW w:w="1919" w:type="dxa"/>
          </w:tcPr>
          <w:p w14:paraId="1065BE0C" w14:textId="77777777" w:rsidR="00784F68" w:rsidRPr="00E9261E" w:rsidRDefault="00784F68" w:rsidP="000F576F">
            <w:pPr>
              <w:pStyle w:val="Tabletext"/>
              <w:rPr>
                <w:rStyle w:val="Authorexampletext"/>
                <w:color w:val="000000"/>
              </w:rPr>
            </w:pPr>
            <w:r w:rsidRPr="000A6CFA">
              <w:t xml:space="preserve">High </w:t>
            </w:r>
            <w:r>
              <w:t>n</w:t>
            </w:r>
            <w:r w:rsidRPr="007125EE">
              <w:t xml:space="preserve">oise levels </w:t>
            </w:r>
          </w:p>
        </w:tc>
        <w:tc>
          <w:tcPr>
            <w:tcW w:w="1439" w:type="dxa"/>
          </w:tcPr>
          <w:p w14:paraId="2A388457" w14:textId="119C02F9" w:rsidR="00784F68" w:rsidRPr="00DF2558" w:rsidRDefault="00D7523F" w:rsidP="000F576F">
            <w:pPr>
              <w:pStyle w:val="Tabletext"/>
              <w:rPr>
                <w:rStyle w:val="italics"/>
                <w:i w:val="0"/>
                <w:iCs w:val="0"/>
              </w:rPr>
            </w:pPr>
            <w:r w:rsidRPr="000A6CFA">
              <w:t xml:space="preserve">Mandatory use </w:t>
            </w:r>
            <w:r w:rsidRPr="0090309C">
              <w:t xml:space="preserve">headsets (Ops manual ref </w:t>
            </w:r>
            <w:r w:rsidRPr="0090309C">
              <w:rPr>
                <w:highlight w:val="green"/>
              </w:rPr>
              <w:t>XXXX</w:t>
            </w:r>
            <w:r w:rsidRPr="0090309C">
              <w:t>)</w:t>
            </w:r>
          </w:p>
        </w:tc>
        <w:tc>
          <w:tcPr>
            <w:tcW w:w="2344" w:type="dxa"/>
          </w:tcPr>
          <w:p w14:paraId="5539B700" w14:textId="77777777" w:rsidR="00784F68" w:rsidRPr="00F55FF0" w:rsidRDefault="00784F68" w:rsidP="000F576F">
            <w:pPr>
              <w:pStyle w:val="Tabletext"/>
              <w:rPr>
                <w:highlight w:val="green"/>
              </w:rPr>
            </w:pPr>
            <w:r>
              <w:t>Diminished</w:t>
            </w:r>
          </w:p>
        </w:tc>
        <w:tc>
          <w:tcPr>
            <w:tcW w:w="1536" w:type="dxa"/>
          </w:tcPr>
          <w:p w14:paraId="222E5A16" w14:textId="77777777" w:rsidR="00784F68" w:rsidRPr="00F55FF0" w:rsidRDefault="00784F68" w:rsidP="000F576F">
            <w:pPr>
              <w:pStyle w:val="Tabletext"/>
              <w:rPr>
                <w:highlight w:val="green"/>
              </w:rPr>
            </w:pPr>
            <w:r w:rsidRPr="009D0013">
              <w:t>Upgrade headsets to be noise cancelling</w:t>
            </w:r>
          </w:p>
        </w:tc>
        <w:tc>
          <w:tcPr>
            <w:tcW w:w="2348" w:type="dxa"/>
          </w:tcPr>
          <w:p w14:paraId="6742C4B9" w14:textId="77777777" w:rsidR="00784F68" w:rsidRPr="00F55FF0" w:rsidRDefault="00784F68" w:rsidP="000F576F">
            <w:pPr>
              <w:pStyle w:val="Tabletext"/>
              <w:rPr>
                <w:highlight w:val="green"/>
              </w:rPr>
            </w:pPr>
            <w:r>
              <w:t>No</w:t>
            </w:r>
            <w:r w:rsidRPr="007125EE">
              <w:t xml:space="preserve"> – noise reduced to normal range</w:t>
            </w:r>
          </w:p>
        </w:tc>
        <w:tc>
          <w:tcPr>
            <w:tcW w:w="3734" w:type="dxa"/>
          </w:tcPr>
          <w:p w14:paraId="0781D908" w14:textId="77777777" w:rsidR="00784F68" w:rsidRPr="00F55FF0" w:rsidRDefault="00784F68" w:rsidP="000F576F">
            <w:pPr>
              <w:pStyle w:val="Tabletext"/>
              <w:rPr>
                <w:highlight w:val="green"/>
              </w:rPr>
            </w:pPr>
            <w:r>
              <w:t xml:space="preserve">Chief Pilot </w:t>
            </w:r>
            <w:r w:rsidRPr="007125EE">
              <w:t>– amend Ops manual policy</w:t>
            </w:r>
          </w:p>
        </w:tc>
      </w:tr>
      <w:tr w:rsidR="00784F68" w:rsidRPr="00DF2558" w14:paraId="0F92A945" w14:textId="77777777" w:rsidTr="000F576F">
        <w:trPr>
          <w:cantSplit/>
        </w:trPr>
        <w:tc>
          <w:tcPr>
            <w:tcW w:w="1919" w:type="dxa"/>
          </w:tcPr>
          <w:p w14:paraId="2AA4F70E" w14:textId="77777777" w:rsidR="00784F68" w:rsidRDefault="00784F68" w:rsidP="000F576F">
            <w:pPr>
              <w:pStyle w:val="Tabletext"/>
            </w:pPr>
            <w:r w:rsidRPr="008C676A">
              <w:t>Flight within Instrument meteorological conditions (IMC) or at night</w:t>
            </w:r>
          </w:p>
        </w:tc>
        <w:tc>
          <w:tcPr>
            <w:tcW w:w="1439" w:type="dxa"/>
          </w:tcPr>
          <w:p w14:paraId="15A6AF80" w14:textId="77777777" w:rsidR="00784F68" w:rsidRDefault="00784F68" w:rsidP="000F576F">
            <w:r w:rsidRPr="008C676A">
              <w:t>CAR 217 training and checking</w:t>
            </w:r>
          </w:p>
          <w:p w14:paraId="36A78C0E" w14:textId="77777777" w:rsidR="00784F68" w:rsidRPr="00AA3434" w:rsidRDefault="00784F68" w:rsidP="000F576F">
            <w:pPr>
              <w:rPr>
                <w:sz w:val="16"/>
                <w:szCs w:val="16"/>
              </w:rPr>
            </w:pPr>
          </w:p>
          <w:p w14:paraId="54B4C4A9" w14:textId="77777777" w:rsidR="00784F68" w:rsidRDefault="00784F68" w:rsidP="000F576F">
            <w:r>
              <w:t>Part 61 If recency requir</w:t>
            </w:r>
            <w:r w:rsidRPr="00087993">
              <w:t>ements</w:t>
            </w:r>
          </w:p>
        </w:tc>
        <w:tc>
          <w:tcPr>
            <w:tcW w:w="2344" w:type="dxa"/>
          </w:tcPr>
          <w:p w14:paraId="35E95D7D" w14:textId="77777777" w:rsidR="00784F68" w:rsidRDefault="00784F68" w:rsidP="000F576F">
            <w:pPr>
              <w:pStyle w:val="Tabletext"/>
            </w:pPr>
            <w:r>
              <w:t>Diminished</w:t>
            </w:r>
          </w:p>
        </w:tc>
        <w:tc>
          <w:tcPr>
            <w:tcW w:w="1536" w:type="dxa"/>
          </w:tcPr>
          <w:p w14:paraId="54B452EF" w14:textId="77777777" w:rsidR="00784F68" w:rsidRDefault="00784F68" w:rsidP="000F576F">
            <w:r>
              <w:t>Autopilot must be serviceable or two crew</w:t>
            </w:r>
          </w:p>
          <w:p w14:paraId="24DE8274" w14:textId="77777777" w:rsidR="00784F68" w:rsidRPr="00AA3434" w:rsidRDefault="00784F68" w:rsidP="000F576F">
            <w:pPr>
              <w:rPr>
                <w:sz w:val="16"/>
                <w:szCs w:val="16"/>
              </w:rPr>
            </w:pPr>
          </w:p>
          <w:p w14:paraId="073F57A3" w14:textId="77777777" w:rsidR="00784F68" w:rsidRDefault="00784F68" w:rsidP="000F576F">
            <w:r>
              <w:t xml:space="preserve">Increase If recency requirements to </w:t>
            </w:r>
            <w:r w:rsidRPr="008332E2">
              <w:rPr>
                <w:highlight w:val="green"/>
              </w:rPr>
              <w:t>XX</w:t>
            </w:r>
            <w:r>
              <w:t xml:space="preserve"> hours every </w:t>
            </w:r>
            <w:r w:rsidRPr="008332E2">
              <w:rPr>
                <w:highlight w:val="green"/>
              </w:rPr>
              <w:t>XX</w:t>
            </w:r>
            <w:r>
              <w:t xml:space="preserve"> days</w:t>
            </w:r>
          </w:p>
        </w:tc>
        <w:tc>
          <w:tcPr>
            <w:tcW w:w="2348" w:type="dxa"/>
          </w:tcPr>
          <w:p w14:paraId="2411C43C" w14:textId="77777777" w:rsidR="00784F68" w:rsidRDefault="00784F68" w:rsidP="000F576F">
            <w:pPr>
              <w:pStyle w:val="Tabletext"/>
            </w:pPr>
            <w:r>
              <w:t>Dimi</w:t>
            </w:r>
            <w:r w:rsidRPr="00087993">
              <w:t>nished to acceptable levels</w:t>
            </w:r>
          </w:p>
        </w:tc>
        <w:tc>
          <w:tcPr>
            <w:tcW w:w="3734" w:type="dxa"/>
          </w:tcPr>
          <w:p w14:paraId="58A1F83A" w14:textId="77777777" w:rsidR="00784F68" w:rsidRDefault="00784F68" w:rsidP="000F576F">
            <w:pPr>
              <w:pStyle w:val="Tabletext"/>
            </w:pPr>
            <w:r>
              <w:t>H</w:t>
            </w:r>
            <w:r w:rsidRPr="00087993">
              <w:t>ead of Maintenance to monitor levels of autopilot unserviceability’s</w:t>
            </w:r>
          </w:p>
          <w:p w14:paraId="58BCBF62" w14:textId="77777777" w:rsidR="00784F68" w:rsidRPr="00AA3434" w:rsidRDefault="00784F68" w:rsidP="000F576F">
            <w:pPr>
              <w:rPr>
                <w:sz w:val="16"/>
                <w:szCs w:val="16"/>
              </w:rPr>
            </w:pPr>
          </w:p>
          <w:p w14:paraId="5C06E52C" w14:textId="77777777" w:rsidR="00784F68" w:rsidRDefault="00784F68" w:rsidP="000F576F">
            <w:pPr>
              <w:pStyle w:val="Tabletext"/>
            </w:pPr>
            <w:r>
              <w:t xml:space="preserve">Chief Pilot </w:t>
            </w:r>
            <w:r w:rsidRPr="00087993">
              <w:t>to make system changes to monitor new recency recording</w:t>
            </w:r>
          </w:p>
        </w:tc>
      </w:tr>
      <w:tr w:rsidR="00784F68" w:rsidRPr="00DF2558" w14:paraId="08D8FFFB" w14:textId="77777777" w:rsidTr="000F576F">
        <w:trPr>
          <w:cantSplit/>
        </w:trPr>
        <w:tc>
          <w:tcPr>
            <w:tcW w:w="1919" w:type="dxa"/>
          </w:tcPr>
          <w:p w14:paraId="08747F35" w14:textId="77777777" w:rsidR="00784F68" w:rsidRPr="00D40609" w:rsidRDefault="00784F68" w:rsidP="000F576F">
            <w:r>
              <w:lastRenderedPageBreak/>
              <w:t>A</w:t>
            </w:r>
            <w:r w:rsidRPr="00D40609">
              <w:t>utomation not available.</w:t>
            </w:r>
          </w:p>
          <w:p w14:paraId="7840BE23" w14:textId="77777777" w:rsidR="00784F68" w:rsidRPr="00AA3434" w:rsidRDefault="00784F68" w:rsidP="000F576F">
            <w:pPr>
              <w:rPr>
                <w:sz w:val="16"/>
                <w:szCs w:val="16"/>
              </w:rPr>
            </w:pPr>
          </w:p>
          <w:p w14:paraId="66CB3328" w14:textId="77777777" w:rsidR="00784F68" w:rsidRPr="00D40609" w:rsidRDefault="00784F68" w:rsidP="000F576F">
            <w:r>
              <w:t>For example:</w:t>
            </w:r>
          </w:p>
          <w:p w14:paraId="1C767BD8" w14:textId="77777777" w:rsidR="00784F68" w:rsidRDefault="00784F68" w:rsidP="000F576F">
            <w:pPr>
              <w:pStyle w:val="Tabletext"/>
            </w:pPr>
            <w:r>
              <w:t xml:space="preserve">No </w:t>
            </w:r>
            <w:r w:rsidRPr="00D40609">
              <w:t>Autopilot</w:t>
            </w:r>
          </w:p>
        </w:tc>
        <w:tc>
          <w:tcPr>
            <w:tcW w:w="1439" w:type="dxa"/>
          </w:tcPr>
          <w:p w14:paraId="0879E00B" w14:textId="77777777" w:rsidR="00784F68" w:rsidRDefault="00784F68" w:rsidP="000F576F">
            <w:r w:rsidRPr="00CC332F">
              <w:t xml:space="preserve">Appropriate training </w:t>
            </w:r>
          </w:p>
        </w:tc>
        <w:tc>
          <w:tcPr>
            <w:tcW w:w="2344" w:type="dxa"/>
          </w:tcPr>
          <w:p w14:paraId="4694BFEA" w14:textId="77777777" w:rsidR="00784F68" w:rsidRDefault="00784F68" w:rsidP="000F576F">
            <w:pPr>
              <w:pStyle w:val="Tabletext"/>
            </w:pPr>
            <w:r w:rsidRPr="00CC332F">
              <w:t>Diminished</w:t>
            </w:r>
          </w:p>
        </w:tc>
        <w:tc>
          <w:tcPr>
            <w:tcW w:w="1536" w:type="dxa"/>
          </w:tcPr>
          <w:p w14:paraId="53935D82" w14:textId="77777777" w:rsidR="00784F68" w:rsidRDefault="00784F68" w:rsidP="000F576F">
            <w:r>
              <w:t>Increased rest intervals between sectors.</w:t>
            </w:r>
          </w:p>
          <w:p w14:paraId="5A2E22BA" w14:textId="77777777" w:rsidR="00E52884" w:rsidRDefault="00E52884" w:rsidP="000F576F"/>
          <w:p w14:paraId="57771479" w14:textId="77777777" w:rsidR="00784F68" w:rsidRDefault="00784F68" w:rsidP="000F576F">
            <w:r>
              <w:t xml:space="preserve">Reduce night  flying to less than </w:t>
            </w:r>
            <w:r w:rsidRPr="008374FD">
              <w:rPr>
                <w:highlight w:val="green"/>
              </w:rPr>
              <w:t>XXX</w:t>
            </w:r>
            <w:r>
              <w:t xml:space="preserve"> per FDP</w:t>
            </w:r>
          </w:p>
        </w:tc>
        <w:tc>
          <w:tcPr>
            <w:tcW w:w="2348" w:type="dxa"/>
          </w:tcPr>
          <w:p w14:paraId="0E595468" w14:textId="77777777" w:rsidR="00784F68" w:rsidRDefault="00784F68" w:rsidP="000F576F">
            <w:pPr>
              <w:pStyle w:val="Tabletext"/>
            </w:pPr>
            <w:r w:rsidRPr="006139B2">
              <w:t>Diminished to acceptable levels</w:t>
            </w:r>
          </w:p>
        </w:tc>
        <w:tc>
          <w:tcPr>
            <w:tcW w:w="3734" w:type="dxa"/>
          </w:tcPr>
          <w:p w14:paraId="1407C338" w14:textId="77777777" w:rsidR="00784F68" w:rsidRDefault="00784F68" w:rsidP="000F576F">
            <w:pPr>
              <w:pStyle w:val="Tabletext"/>
            </w:pPr>
            <w:r w:rsidRPr="006139B2">
              <w:t>Head of Maintenance to monitor levels of autopilot unserviceability’s.</w:t>
            </w:r>
          </w:p>
        </w:tc>
      </w:tr>
      <w:tr w:rsidR="00784F68" w:rsidRPr="00DF2558" w14:paraId="620A1B8E" w14:textId="77777777" w:rsidTr="000F576F">
        <w:trPr>
          <w:cantSplit/>
        </w:trPr>
        <w:tc>
          <w:tcPr>
            <w:tcW w:w="1919" w:type="dxa"/>
          </w:tcPr>
          <w:p w14:paraId="07E10259" w14:textId="77777777" w:rsidR="00784F68" w:rsidRPr="00E9261E" w:rsidRDefault="00784F68" w:rsidP="000F576F">
            <w:pPr>
              <w:pStyle w:val="Tabletext"/>
              <w:rPr>
                <w:rStyle w:val="Authorexampletext"/>
                <w:color w:val="000000"/>
              </w:rPr>
            </w:pPr>
            <w:r>
              <w:t>Consecutive WOCL duties causing fatigue</w:t>
            </w:r>
          </w:p>
        </w:tc>
        <w:tc>
          <w:tcPr>
            <w:tcW w:w="1439" w:type="dxa"/>
          </w:tcPr>
          <w:p w14:paraId="5E23D2B8" w14:textId="77777777" w:rsidR="00784F68" w:rsidRPr="007125EE" w:rsidRDefault="00784F68" w:rsidP="000F576F">
            <w:r>
              <w:t>Limit of 3 Consecutive WOCL duties per 7 days</w:t>
            </w:r>
          </w:p>
          <w:p w14:paraId="1F57B423" w14:textId="480F2071" w:rsidR="00784F68" w:rsidRPr="00DF2558" w:rsidRDefault="0041580F" w:rsidP="000F576F">
            <w:pPr>
              <w:pStyle w:val="Tabletext"/>
              <w:rPr>
                <w:rStyle w:val="italics"/>
                <w:i w:val="0"/>
                <w:iCs w:val="0"/>
              </w:rPr>
            </w:pPr>
            <w:r>
              <w:t>f</w:t>
            </w:r>
            <w:r w:rsidR="00784F68">
              <w:t xml:space="preserve">atigue </w:t>
            </w:r>
            <w:r>
              <w:t>t</w:t>
            </w:r>
            <w:r w:rsidR="00784F68">
              <w:t>raining</w:t>
            </w:r>
          </w:p>
        </w:tc>
        <w:tc>
          <w:tcPr>
            <w:tcW w:w="2344" w:type="dxa"/>
          </w:tcPr>
          <w:p w14:paraId="02A66DA6" w14:textId="77777777" w:rsidR="00784F68" w:rsidRPr="00F55FF0" w:rsidRDefault="00784F68" w:rsidP="000F576F">
            <w:pPr>
              <w:pStyle w:val="Tabletext"/>
              <w:rPr>
                <w:highlight w:val="green"/>
              </w:rPr>
            </w:pPr>
            <w:r>
              <w:t>Yes</w:t>
            </w:r>
          </w:p>
        </w:tc>
        <w:tc>
          <w:tcPr>
            <w:tcW w:w="1536" w:type="dxa"/>
          </w:tcPr>
          <w:p w14:paraId="45C91EFE" w14:textId="77777777" w:rsidR="00784F68" w:rsidRPr="007125EE" w:rsidRDefault="00784F68" w:rsidP="000F576F">
            <w:r>
              <w:t xml:space="preserve">Max Limit of two </w:t>
            </w:r>
            <w:r w:rsidRPr="007125EE">
              <w:t>consecutive WOCL duties per 7 days</w:t>
            </w:r>
          </w:p>
          <w:p w14:paraId="4FB6DE20" w14:textId="77777777" w:rsidR="00784F68" w:rsidRPr="00AA3434" w:rsidRDefault="00784F68" w:rsidP="000F576F">
            <w:pPr>
              <w:rPr>
                <w:sz w:val="16"/>
                <w:szCs w:val="16"/>
              </w:rPr>
            </w:pPr>
          </w:p>
          <w:p w14:paraId="35745907" w14:textId="77777777" w:rsidR="00784F68" w:rsidRPr="007125EE" w:rsidRDefault="00784F68" w:rsidP="000F576F">
            <w:r>
              <w:t>Increased ODP</w:t>
            </w:r>
          </w:p>
          <w:p w14:paraId="4B882E7E" w14:textId="77777777" w:rsidR="00784F68" w:rsidRPr="00AA3434" w:rsidRDefault="00784F68" w:rsidP="000F576F">
            <w:pPr>
              <w:rPr>
                <w:sz w:val="16"/>
                <w:szCs w:val="16"/>
              </w:rPr>
            </w:pPr>
          </w:p>
          <w:p w14:paraId="426C8685" w14:textId="77777777" w:rsidR="00784F68" w:rsidRPr="007125EE" w:rsidRDefault="00784F68" w:rsidP="000F576F">
            <w:r>
              <w:t>Controlled rest</w:t>
            </w:r>
          </w:p>
          <w:p w14:paraId="587161A0" w14:textId="77777777" w:rsidR="00784F68" w:rsidRPr="00AA3434" w:rsidRDefault="00784F68" w:rsidP="000F576F">
            <w:pPr>
              <w:rPr>
                <w:sz w:val="16"/>
                <w:szCs w:val="16"/>
              </w:rPr>
            </w:pPr>
          </w:p>
          <w:p w14:paraId="10BB11A4" w14:textId="77777777" w:rsidR="00784F68" w:rsidRPr="007125EE" w:rsidRDefault="00784F68" w:rsidP="000F576F">
            <w:r>
              <w:t>Caffeine</w:t>
            </w:r>
          </w:p>
          <w:p w14:paraId="73A0843C" w14:textId="77777777" w:rsidR="00784F68" w:rsidRPr="00AA3434" w:rsidRDefault="00784F68" w:rsidP="000F576F">
            <w:pPr>
              <w:rPr>
                <w:sz w:val="16"/>
                <w:szCs w:val="16"/>
              </w:rPr>
            </w:pPr>
          </w:p>
          <w:p w14:paraId="6FFDF2D2" w14:textId="77777777" w:rsidR="00784F68" w:rsidRPr="00F55FF0" w:rsidRDefault="00784F68" w:rsidP="000F576F">
            <w:pPr>
              <w:pStyle w:val="Tabletext"/>
              <w:rPr>
                <w:highlight w:val="green"/>
              </w:rPr>
            </w:pPr>
            <w:r>
              <w:t>Sleep monitoring</w:t>
            </w:r>
          </w:p>
        </w:tc>
        <w:tc>
          <w:tcPr>
            <w:tcW w:w="2348" w:type="dxa"/>
          </w:tcPr>
          <w:p w14:paraId="7C595A65" w14:textId="77777777" w:rsidR="00784F68" w:rsidRPr="00F55FF0" w:rsidRDefault="00784F68" w:rsidP="000F576F">
            <w:pPr>
              <w:pStyle w:val="Tabletext"/>
              <w:rPr>
                <w:highlight w:val="green"/>
              </w:rPr>
            </w:pPr>
            <w:r>
              <w:t>D</w:t>
            </w:r>
            <w:r w:rsidRPr="007125EE">
              <w:t>iminished to acceptable levels</w:t>
            </w:r>
          </w:p>
        </w:tc>
        <w:tc>
          <w:tcPr>
            <w:tcW w:w="3734" w:type="dxa"/>
          </w:tcPr>
          <w:p w14:paraId="0AEDDB7E" w14:textId="77777777" w:rsidR="00784F68" w:rsidRPr="00F55FF0" w:rsidRDefault="00784F68" w:rsidP="000F576F">
            <w:pPr>
              <w:pStyle w:val="Tabletext"/>
              <w:rPr>
                <w:highlight w:val="green"/>
              </w:rPr>
            </w:pPr>
            <w:r>
              <w:t>O</w:t>
            </w:r>
            <w:r w:rsidRPr="007125EE">
              <w:t>perations Manager</w:t>
            </w:r>
          </w:p>
        </w:tc>
      </w:tr>
    </w:tbl>
    <w:p w14:paraId="1205E0F5" w14:textId="77777777" w:rsidR="00D57E10" w:rsidRDefault="00D57E10">
      <w:pPr>
        <w:sectPr w:rsidR="00D57E10" w:rsidSect="00EC2215">
          <w:headerReference w:type="default" r:id="rId21"/>
          <w:footerReference w:type="default" r:id="rId22"/>
          <w:pgSz w:w="16838" w:h="11906" w:orient="landscape" w:code="9"/>
          <w:pgMar w:top="1134" w:right="1134" w:bottom="1134" w:left="1134" w:header="567" w:footer="567" w:gutter="0"/>
          <w:cols w:space="708"/>
          <w:docGrid w:linePitch="360"/>
        </w:sectPr>
      </w:pPr>
    </w:p>
    <w:p w14:paraId="4F1D4AFB" w14:textId="77777777" w:rsidR="00621EF4" w:rsidRPr="00AC190F" w:rsidRDefault="00621EF4" w:rsidP="006D0AB7">
      <w:pPr>
        <w:rPr>
          <w:b/>
          <w:bCs/>
          <w:color w:val="AC2C0C"/>
        </w:rPr>
      </w:pPr>
      <w:r w:rsidRPr="00AC190F">
        <w:rPr>
          <w:b/>
          <w:bCs/>
          <w:color w:val="AC2C0C"/>
        </w:rPr>
        <w:lastRenderedPageBreak/>
        <w:t>Notes:</w:t>
      </w:r>
    </w:p>
    <w:p w14:paraId="31D25C65" w14:textId="77777777" w:rsidR="00621EF4" w:rsidRPr="006D0AB7" w:rsidRDefault="00621EF4" w:rsidP="00AC190F">
      <w:pPr>
        <w:ind w:left="1134" w:hanging="567"/>
        <w:rPr>
          <w:color w:val="AC2C0C"/>
        </w:rPr>
      </w:pPr>
      <w:r w:rsidRPr="006D0AB7">
        <w:rPr>
          <w:rStyle w:val="Authorinstructions"/>
          <w:color w:val="AC2C0C"/>
        </w:rPr>
        <w:t>1.</w:t>
      </w:r>
      <w:r w:rsidRPr="006D0AB7">
        <w:rPr>
          <w:rStyle w:val="Authorinstructions"/>
          <w:color w:val="AC2C0C"/>
        </w:rPr>
        <w:tab/>
      </w:r>
      <w:r w:rsidRPr="006D0AB7">
        <w:rPr>
          <w:color w:val="AC2C0C"/>
        </w:rPr>
        <w:t>The entries in the above are just examples to provide some explanation of what might be required to manage fatigue risk in the Operator’s operations. Any adjustment to a limit would need to be reflected in the appropriate place in the fatigue management limits and CASA notified of the change. Operators do not need to wait for a response from CASA before operating to the new limit. Operators can make such changes whenever they feel it is required as long as they do not exceed a limit in CAO 48.1 Instrument 2019 (in this case Appendix 5).</w:t>
      </w:r>
    </w:p>
    <w:p w14:paraId="6E2F6708" w14:textId="77777777" w:rsidR="00621EF4" w:rsidRPr="006D0AB7" w:rsidRDefault="00621EF4" w:rsidP="00AC190F">
      <w:pPr>
        <w:ind w:left="1134" w:hanging="567"/>
        <w:rPr>
          <w:color w:val="AC2C0C"/>
        </w:rPr>
      </w:pPr>
      <w:r w:rsidRPr="006D0AB7">
        <w:rPr>
          <w:color w:val="AC2C0C"/>
        </w:rPr>
        <w:t>2.</w:t>
      </w:r>
      <w:r w:rsidRPr="006D0AB7">
        <w:rPr>
          <w:color w:val="AC2C0C"/>
        </w:rPr>
        <w:tab/>
        <w:t>The hazard identification and mitigation process would be contained in the SMS for those operators operating within an SMS and this section should refer to the applicable section of the SMS.</w:t>
      </w:r>
    </w:p>
    <w:p w14:paraId="2B907DAB" w14:textId="77777777" w:rsidR="00621EF4" w:rsidRPr="006D0AB7" w:rsidRDefault="00621EF4" w:rsidP="00AC190F">
      <w:pPr>
        <w:ind w:left="1134" w:hanging="567"/>
        <w:rPr>
          <w:color w:val="AC2C0C"/>
        </w:rPr>
      </w:pPr>
      <w:r w:rsidRPr="006D0AB7">
        <w:rPr>
          <w:color w:val="AC2C0C"/>
        </w:rPr>
        <w:t>3.</w:t>
      </w:r>
      <w:r w:rsidRPr="006D0AB7">
        <w:rPr>
          <w:color w:val="AC2C0C"/>
        </w:rPr>
        <w:tab/>
        <w:t>For those without an SMS CAAP 48-1 Appendix F provides examples and guidance in this area.</w:t>
      </w:r>
    </w:p>
    <w:p w14:paraId="6131C1FD" w14:textId="65D3E101" w:rsidR="00621EF4" w:rsidRPr="006D0AB7" w:rsidRDefault="00621EF4" w:rsidP="00AC190F">
      <w:pPr>
        <w:ind w:left="1134" w:hanging="567"/>
        <w:rPr>
          <w:color w:val="AC2C0C"/>
        </w:rPr>
      </w:pPr>
      <w:r w:rsidRPr="006D0AB7">
        <w:rPr>
          <w:color w:val="AC2C0C"/>
        </w:rPr>
        <w:t>4.</w:t>
      </w:r>
      <w:r w:rsidRPr="006D0AB7">
        <w:rPr>
          <w:color w:val="AC2C0C"/>
        </w:rPr>
        <w:tab/>
        <w:t xml:space="preserve">Table </w:t>
      </w:r>
      <w:r w:rsidR="00D57258">
        <w:rPr>
          <w:color w:val="AC2C0C"/>
        </w:rPr>
        <w:t>11</w:t>
      </w:r>
      <w:r w:rsidRPr="006D0AB7">
        <w:rPr>
          <w:color w:val="AC2C0C"/>
        </w:rPr>
        <w:t xml:space="preserve"> or similar, may be captured and stored elsewhere and referred to in this manual so as to avoid the need to notify of minor updates. </w:t>
      </w:r>
    </w:p>
    <w:p w14:paraId="4CEC01F1" w14:textId="77777777" w:rsidR="00621EF4" w:rsidRDefault="00621EF4" w:rsidP="00621EF4">
      <w:pPr>
        <w:pStyle w:val="Heading3"/>
      </w:pPr>
      <w:bookmarkStart w:id="79" w:name="_Ref33008534"/>
      <w:bookmarkStart w:id="80" w:name="_Ref33009050"/>
      <w:bookmarkStart w:id="81" w:name="_Toc34660946"/>
      <w:bookmarkStart w:id="82" w:name="_Toc191547377"/>
      <w:r>
        <w:t>Flight and duty records</w:t>
      </w:r>
      <w:bookmarkEnd w:id="79"/>
      <w:bookmarkEnd w:id="80"/>
      <w:bookmarkEnd w:id="81"/>
      <w:bookmarkEnd w:id="82"/>
    </w:p>
    <w:p w14:paraId="15135E22" w14:textId="77777777" w:rsidR="00621EF4" w:rsidRPr="000813C3" w:rsidRDefault="00621EF4" w:rsidP="00621EF4">
      <w:r>
        <w:t>Flight and Duty Records include all details relevant to the rostering and fatigue management system and specifically include:</w:t>
      </w:r>
    </w:p>
    <w:p w14:paraId="230F0131" w14:textId="77777777" w:rsidR="00621EF4" w:rsidRPr="00621EF4" w:rsidRDefault="00621EF4" w:rsidP="00AC190F">
      <w:pPr>
        <w:pStyle w:val="ListBullet"/>
      </w:pPr>
      <w:r w:rsidRPr="00621EF4">
        <w:t>rosters planned and achieved</w:t>
      </w:r>
    </w:p>
    <w:p w14:paraId="11AD692E" w14:textId="77777777" w:rsidR="00621EF4" w:rsidRPr="00621EF4" w:rsidRDefault="00621EF4" w:rsidP="00AC190F">
      <w:pPr>
        <w:pStyle w:val="ListBullet"/>
      </w:pPr>
      <w:r w:rsidRPr="00621EF4">
        <w:t>fatigue Occurrence Reports</w:t>
      </w:r>
    </w:p>
    <w:p w14:paraId="44A8BBEA" w14:textId="77777777" w:rsidR="00621EF4" w:rsidRPr="00621EF4" w:rsidRDefault="00621EF4" w:rsidP="00AC190F">
      <w:pPr>
        <w:pStyle w:val="ListBullet"/>
      </w:pPr>
      <w:r w:rsidRPr="00621EF4">
        <w:t>incident Reports that involve fatigue</w:t>
      </w:r>
    </w:p>
    <w:p w14:paraId="183DCE50" w14:textId="77777777" w:rsidR="00621EF4" w:rsidRPr="00621EF4" w:rsidRDefault="00621EF4" w:rsidP="00AC190F">
      <w:pPr>
        <w:pStyle w:val="ListBullet"/>
      </w:pPr>
      <w:r w:rsidRPr="00621EF4">
        <w:t>analysis or reports, actions and conclusion stemming from fatigue related investigations</w:t>
      </w:r>
    </w:p>
    <w:p w14:paraId="16207F6C" w14:textId="77777777" w:rsidR="00621EF4" w:rsidRPr="00621EF4" w:rsidRDefault="00621EF4" w:rsidP="00AC190F">
      <w:pPr>
        <w:pStyle w:val="ListBullet"/>
      </w:pPr>
      <w:r w:rsidRPr="00621EF4">
        <w:t>extension/exceedance reports</w:t>
      </w:r>
    </w:p>
    <w:p w14:paraId="77C51A16" w14:textId="77777777" w:rsidR="00621EF4" w:rsidRPr="00621EF4" w:rsidRDefault="00621EF4" w:rsidP="00AC190F">
      <w:pPr>
        <w:pStyle w:val="ListBullet"/>
      </w:pPr>
      <w:r w:rsidRPr="00621EF4">
        <w:t>notifications from pilots of unavailability due to fatigue (if not resulting in a Fatigue Occurrence Report)</w:t>
      </w:r>
    </w:p>
    <w:p w14:paraId="5F86C59C" w14:textId="77777777" w:rsidR="00621EF4" w:rsidRPr="00621EF4" w:rsidRDefault="00621EF4" w:rsidP="00AC190F">
      <w:pPr>
        <w:pStyle w:val="ListBullet"/>
      </w:pPr>
      <w:r w:rsidRPr="00621EF4">
        <w:t>the results of annual review of the fatigue management system</w:t>
      </w:r>
    </w:p>
    <w:p w14:paraId="5057E92F" w14:textId="77777777" w:rsidR="00621EF4" w:rsidRPr="00621EF4" w:rsidRDefault="00621EF4" w:rsidP="00AC190F">
      <w:pPr>
        <w:pStyle w:val="ListBullet"/>
      </w:pPr>
      <w:r w:rsidRPr="00621EF4">
        <w:t>the results of Fatigue Hazard Identification and Mitigation reviews</w:t>
      </w:r>
    </w:p>
    <w:p w14:paraId="57997F0C" w14:textId="77777777" w:rsidR="00621EF4" w:rsidRPr="00621EF4" w:rsidRDefault="00621EF4" w:rsidP="00AC190F">
      <w:pPr>
        <w:pStyle w:val="ListBullet"/>
      </w:pPr>
      <w:r w:rsidRPr="00621EF4">
        <w:t>training and Assessment Records relating to the Fatigue Management System</w:t>
      </w:r>
    </w:p>
    <w:p w14:paraId="36ABDA6F" w14:textId="77777777" w:rsidR="00621EF4" w:rsidRPr="00621EF4" w:rsidRDefault="00621EF4" w:rsidP="00AC190F">
      <w:pPr>
        <w:pStyle w:val="ListBullet"/>
      </w:pPr>
      <w:r w:rsidRPr="00621EF4">
        <w:t>the list of suitable sleeping accommodation</w:t>
      </w:r>
    </w:p>
    <w:p w14:paraId="79E79D73" w14:textId="77777777" w:rsidR="00621EF4" w:rsidRPr="00621EF4" w:rsidRDefault="00621EF4" w:rsidP="00AC190F">
      <w:pPr>
        <w:pStyle w:val="ListBullet"/>
      </w:pPr>
      <w:r w:rsidRPr="00621EF4">
        <w:t>completed alertness consideration tables</w:t>
      </w:r>
    </w:p>
    <w:p w14:paraId="45904FC5" w14:textId="0E4600F8" w:rsidR="00621EF4" w:rsidRPr="00621EF4" w:rsidRDefault="00621EF4" w:rsidP="00AC190F">
      <w:pPr>
        <w:pStyle w:val="ListBullet"/>
      </w:pPr>
      <w:r w:rsidRPr="00621EF4">
        <w:t>any other unique arrangements (e.g. prior sleep opportunity arrangement).</w:t>
      </w:r>
    </w:p>
    <w:p w14:paraId="4C51104F" w14:textId="77777777" w:rsidR="00621EF4" w:rsidRPr="00621EF4" w:rsidRDefault="00621EF4" w:rsidP="00621EF4">
      <w:pPr>
        <w:pStyle w:val="Normalafterlist"/>
        <w:rPr>
          <w:rFonts w:asciiTheme="minorHAnsi" w:hAnsiTheme="minorHAnsi" w:cstheme="minorHAnsi"/>
          <w:sz w:val="20"/>
          <w:szCs w:val="20"/>
        </w:rPr>
      </w:pPr>
      <w:r w:rsidRPr="00621EF4">
        <w:rPr>
          <w:rFonts w:asciiTheme="minorHAnsi" w:hAnsiTheme="minorHAnsi" w:cstheme="minorHAnsi"/>
          <w:sz w:val="20"/>
          <w:szCs w:val="20"/>
        </w:rPr>
        <w:t xml:space="preserve">All flight and duty records (including the rostering and recording system) will be backed up at least weekly and records (including electronic records) shall be kept for 5 years. Backups and archived records will be stored off site </w:t>
      </w:r>
      <w:r w:rsidRPr="00621EF4">
        <w:rPr>
          <w:rFonts w:asciiTheme="minorHAnsi" w:hAnsiTheme="minorHAnsi" w:cstheme="minorHAnsi"/>
          <w:sz w:val="20"/>
          <w:szCs w:val="20"/>
          <w:highlight w:val="green"/>
        </w:rPr>
        <w:t xml:space="preserve">&lt;at </w:t>
      </w:r>
      <w:proofErr w:type="spellStart"/>
      <w:r w:rsidRPr="00621EF4">
        <w:rPr>
          <w:rFonts w:asciiTheme="minorHAnsi" w:hAnsiTheme="minorHAnsi" w:cstheme="minorHAnsi"/>
          <w:sz w:val="20"/>
          <w:szCs w:val="20"/>
          <w:highlight w:val="green"/>
        </w:rPr>
        <w:t>xxxx</w:t>
      </w:r>
      <w:proofErr w:type="spellEnd"/>
      <w:r w:rsidRPr="00621EF4">
        <w:rPr>
          <w:rFonts w:asciiTheme="minorHAnsi" w:hAnsiTheme="minorHAnsi" w:cstheme="minorHAnsi"/>
          <w:sz w:val="20"/>
          <w:szCs w:val="20"/>
          <w:highlight w:val="green"/>
        </w:rPr>
        <w:t>&gt;</w:t>
      </w:r>
      <w:r w:rsidRPr="00621EF4">
        <w:rPr>
          <w:rFonts w:asciiTheme="minorHAnsi" w:hAnsiTheme="minorHAnsi" w:cstheme="minorHAnsi"/>
          <w:sz w:val="20"/>
          <w:szCs w:val="20"/>
        </w:rPr>
        <w:t xml:space="preserve"> to mitigate loss risk.</w:t>
      </w:r>
    </w:p>
    <w:p w14:paraId="5CEB7513" w14:textId="77777777" w:rsidR="00621EF4" w:rsidRPr="00AC190F" w:rsidRDefault="00621EF4" w:rsidP="00AC190F">
      <w:pPr>
        <w:rPr>
          <w:b/>
          <w:bCs/>
          <w:color w:val="AC2C0C"/>
        </w:rPr>
      </w:pPr>
      <w:r w:rsidRPr="00AC190F">
        <w:rPr>
          <w:b/>
          <w:bCs/>
          <w:color w:val="AC2C0C"/>
        </w:rPr>
        <w:t>Notes:</w:t>
      </w:r>
    </w:p>
    <w:p w14:paraId="4FF73397" w14:textId="77777777" w:rsidR="00621EF4" w:rsidRPr="00AC190F" w:rsidRDefault="00621EF4" w:rsidP="00AC190F">
      <w:pPr>
        <w:ind w:left="1134" w:hanging="567"/>
        <w:rPr>
          <w:color w:val="AC2C0C"/>
        </w:rPr>
      </w:pPr>
      <w:r w:rsidRPr="00AC190F">
        <w:rPr>
          <w:color w:val="AC2C0C"/>
        </w:rPr>
        <w:t>1.</w:t>
      </w:r>
      <w:r w:rsidRPr="00AC190F">
        <w:rPr>
          <w:color w:val="AC2C0C"/>
        </w:rPr>
        <w:tab/>
        <w:t>This should be expanded to include company specific details on who, what, where, when and how records are kept. Items/processes such as backing up to the cloud, stored at facility x by admin etc., would be in here.</w:t>
      </w:r>
    </w:p>
    <w:p w14:paraId="598311F4" w14:textId="77777777" w:rsidR="00621EF4" w:rsidRPr="00AC190F" w:rsidRDefault="00621EF4" w:rsidP="00AC190F">
      <w:pPr>
        <w:ind w:left="1134" w:hanging="567"/>
        <w:rPr>
          <w:color w:val="AC2C0C"/>
        </w:rPr>
      </w:pPr>
      <w:r w:rsidRPr="00AC190F">
        <w:rPr>
          <w:color w:val="AC2C0C"/>
        </w:rPr>
        <w:t>2.</w:t>
      </w:r>
      <w:r w:rsidRPr="00AC190F">
        <w:rPr>
          <w:color w:val="AC2C0C"/>
        </w:rPr>
        <w:tab/>
        <w:t>This section should be specifically referenced in the general section on record keeping/retention periods if appropriate.</w:t>
      </w:r>
    </w:p>
    <w:p w14:paraId="52F777E7" w14:textId="77777777" w:rsidR="00D150FD" w:rsidRDefault="00D150FD" w:rsidP="00D150FD">
      <w:pPr>
        <w:pStyle w:val="Heading2"/>
      </w:pPr>
      <w:bookmarkStart w:id="83" w:name="_Ref33008044"/>
      <w:bookmarkStart w:id="84" w:name="_Ref33008688"/>
      <w:bookmarkStart w:id="85" w:name="_Toc34660947"/>
      <w:bookmarkStart w:id="86" w:name="_Toc191547378"/>
      <w:r>
        <w:t>Conditions and processes for extensions to limitations</w:t>
      </w:r>
      <w:bookmarkEnd w:id="83"/>
      <w:bookmarkEnd w:id="84"/>
      <w:bookmarkEnd w:id="85"/>
      <w:bookmarkEnd w:id="86"/>
    </w:p>
    <w:p w14:paraId="7ABFB214" w14:textId="77777777" w:rsidR="00D150FD" w:rsidRDefault="00D150FD" w:rsidP="00D150FD">
      <w:pPr>
        <w:pStyle w:val="Heading3"/>
      </w:pPr>
      <w:bookmarkStart w:id="87" w:name="_Toc34660948"/>
      <w:bookmarkStart w:id="88" w:name="_Toc191547379"/>
      <w:r>
        <w:t>Extensions</w:t>
      </w:r>
      <w:bookmarkEnd w:id="87"/>
      <w:bookmarkEnd w:id="88"/>
    </w:p>
    <w:p w14:paraId="271FAF50" w14:textId="77777777" w:rsidR="00D150FD" w:rsidRPr="00863F96" w:rsidRDefault="00D150FD" w:rsidP="00D150FD">
      <w:r>
        <w:t>A</w:t>
      </w:r>
      <w:r w:rsidRPr="00863F96">
        <w:t>n FDP or flight time extension will only be authorised where other possible solutions to operational issues are unavailable.</w:t>
      </w:r>
    </w:p>
    <w:p w14:paraId="05956842" w14:textId="77777777" w:rsidR="00D150FD" w:rsidRPr="00863F96" w:rsidRDefault="00D150FD" w:rsidP="00D150FD">
      <w:r>
        <w:lastRenderedPageBreak/>
        <w:t xml:space="preserve">Only the </w:t>
      </w:r>
      <w:r w:rsidRPr="00863F96">
        <w:t xml:space="preserve">Chief Pilot </w:t>
      </w:r>
      <w:r w:rsidRPr="00863F96">
        <w:rPr>
          <w:highlight w:val="green"/>
        </w:rPr>
        <w:t>(or delegated person/s)</w:t>
      </w:r>
      <w:r w:rsidRPr="00863F96">
        <w:t xml:space="preserve"> can authorise an extension to an FDP or flight time limit. To do so the Chief Pilot </w:t>
      </w:r>
      <w:r w:rsidRPr="00863F96">
        <w:rPr>
          <w:highlight w:val="green"/>
        </w:rPr>
        <w:t>(or delegated person/s)</w:t>
      </w:r>
      <w:r w:rsidRPr="00863F96">
        <w:t xml:space="preserve"> will consider:</w:t>
      </w:r>
    </w:p>
    <w:p w14:paraId="4FCD576F" w14:textId="77777777" w:rsidR="00D150FD" w:rsidRPr="005C25CC" w:rsidRDefault="00D150FD" w:rsidP="00AC190F">
      <w:pPr>
        <w:pStyle w:val="ListBullet"/>
      </w:pPr>
      <w:r w:rsidRPr="005C25CC">
        <w:t>increased operational risks including:</w:t>
      </w:r>
    </w:p>
    <w:p w14:paraId="13A024A7" w14:textId="77777777" w:rsidR="00D150FD" w:rsidRPr="005C25CC" w:rsidRDefault="00D150FD" w:rsidP="00AC190F">
      <w:pPr>
        <w:pStyle w:val="ListBullet2"/>
      </w:pPr>
      <w:r w:rsidRPr="005C25CC">
        <w:t>impacts from increased sectors and/or workloads</w:t>
      </w:r>
    </w:p>
    <w:p w14:paraId="01AAE0A8" w14:textId="77777777" w:rsidR="00D150FD" w:rsidRPr="005C25CC" w:rsidRDefault="00D150FD" w:rsidP="00AC190F">
      <w:pPr>
        <w:pStyle w:val="ListBullet2"/>
      </w:pPr>
      <w:r w:rsidRPr="005C25CC">
        <w:t>environmental factors including weather and temperature</w:t>
      </w:r>
    </w:p>
    <w:p w14:paraId="1379332C" w14:textId="77777777" w:rsidR="00D150FD" w:rsidRPr="005C25CC" w:rsidRDefault="00D150FD" w:rsidP="00AC190F">
      <w:pPr>
        <w:pStyle w:val="ListBullet2"/>
      </w:pPr>
      <w:r w:rsidRPr="005C25CC">
        <w:t>aircraft serviceability including MEL items (such as autopilot unserviceability).</w:t>
      </w:r>
    </w:p>
    <w:p w14:paraId="2BACE3EC" w14:textId="77777777" w:rsidR="00D150FD" w:rsidRPr="005C25CC" w:rsidRDefault="00D150FD" w:rsidP="00AC190F">
      <w:pPr>
        <w:pStyle w:val="ListBullet"/>
      </w:pPr>
      <w:r w:rsidRPr="005C25CC">
        <w:t>potential for ‘get-home-itis’ or some other, non-essential factor to be motivating the pilot to request the extension</w:t>
      </w:r>
    </w:p>
    <w:p w14:paraId="22B0A369" w14:textId="77777777" w:rsidR="00D150FD" w:rsidRPr="005C25CC" w:rsidRDefault="00D150FD" w:rsidP="00AC190F">
      <w:pPr>
        <w:pStyle w:val="ListBullet"/>
      </w:pPr>
      <w:r w:rsidRPr="005C25CC">
        <w:t>availability of assigning alternate pilots</w:t>
      </w:r>
    </w:p>
    <w:p w14:paraId="6D79C257" w14:textId="77777777" w:rsidR="00D150FD" w:rsidRPr="005C25CC" w:rsidRDefault="00D150FD" w:rsidP="00AC190F">
      <w:pPr>
        <w:pStyle w:val="ListBullet"/>
      </w:pPr>
      <w:r w:rsidRPr="005C25CC">
        <w:t>possibility of sortie cancellation or modification</w:t>
      </w:r>
    </w:p>
    <w:p w14:paraId="73218395" w14:textId="77777777" w:rsidR="00D150FD" w:rsidRPr="005C25CC" w:rsidRDefault="00D150FD" w:rsidP="00AC190F">
      <w:pPr>
        <w:pStyle w:val="ListBullet"/>
      </w:pPr>
      <w:r w:rsidRPr="005C25CC">
        <w:t>any patterns of extension</w:t>
      </w:r>
    </w:p>
    <w:p w14:paraId="67C1CE42" w14:textId="77777777" w:rsidR="00D150FD" w:rsidRPr="005C25CC" w:rsidRDefault="00D150FD" w:rsidP="00AC190F">
      <w:pPr>
        <w:pStyle w:val="ListBullet"/>
      </w:pPr>
      <w:r w:rsidRPr="005C25CC">
        <w:t>future rostering or planning implications of the extension</w:t>
      </w:r>
    </w:p>
    <w:p w14:paraId="11129FCF" w14:textId="77777777" w:rsidR="00D150FD" w:rsidRPr="005C25CC" w:rsidRDefault="00D150FD" w:rsidP="00AC190F">
      <w:pPr>
        <w:pStyle w:val="ListBullet"/>
      </w:pPr>
      <w:r w:rsidRPr="005C25CC">
        <w:t>opportunities for duty rest.</w:t>
      </w:r>
    </w:p>
    <w:p w14:paraId="128975E9" w14:textId="77777777" w:rsidR="00D150FD" w:rsidRPr="005C25CC" w:rsidRDefault="00D150FD" w:rsidP="00D150FD">
      <w:pPr>
        <w:pStyle w:val="Normalafterlist"/>
        <w:rPr>
          <w:rFonts w:asciiTheme="minorHAnsi" w:hAnsiTheme="minorHAnsi" w:cstheme="minorHAnsi"/>
          <w:sz w:val="20"/>
          <w:szCs w:val="20"/>
        </w:rPr>
      </w:pPr>
      <w:r w:rsidRPr="005C25CC">
        <w:rPr>
          <w:rFonts w:asciiTheme="minorHAnsi" w:hAnsiTheme="minorHAnsi" w:cstheme="minorHAnsi"/>
          <w:sz w:val="20"/>
          <w:szCs w:val="20"/>
        </w:rPr>
        <w:t>An FDP can only be extended if:</w:t>
      </w:r>
    </w:p>
    <w:p w14:paraId="3E7D177A" w14:textId="77777777" w:rsidR="00D150FD" w:rsidRPr="005C25CC" w:rsidRDefault="00D150FD" w:rsidP="00827CE7">
      <w:pPr>
        <w:pStyle w:val="ListBullet"/>
      </w:pPr>
      <w:r w:rsidRPr="005C25CC">
        <w:t>the pilot or pilots considers themselves fit for the extended FDP. They should undertake an alertness consideration review as per Form ACTab and agree to the extension via the communication protocol</w:t>
      </w:r>
    </w:p>
    <w:p w14:paraId="5FFA8720" w14:textId="77777777" w:rsidR="00D150FD" w:rsidRPr="00827CE7" w:rsidRDefault="00D150FD" w:rsidP="00827CE7">
      <w:pPr>
        <w:ind w:left="1134" w:hanging="1134"/>
        <w:rPr>
          <w:color w:val="AC2C0C"/>
        </w:rPr>
      </w:pPr>
      <w:r w:rsidRPr="00827CE7">
        <w:rPr>
          <w:b/>
          <w:bCs/>
          <w:color w:val="AC2C0C"/>
        </w:rPr>
        <w:t>Note:</w:t>
      </w:r>
      <w:r w:rsidRPr="00827CE7">
        <w:rPr>
          <w:color w:val="AC2C0C"/>
        </w:rPr>
        <w:tab/>
        <w:t>Where possible the pilot or pilots should discuss their fatigue level with a third party, who knows about the signs and symptoms of fatigue, before reaching a decision on their fitness for the extension.</w:t>
      </w:r>
    </w:p>
    <w:p w14:paraId="291EAE5E" w14:textId="77777777" w:rsidR="00D150FD" w:rsidRPr="005C25CC" w:rsidRDefault="00D150FD" w:rsidP="00827CE7">
      <w:pPr>
        <w:pStyle w:val="ListBullet"/>
      </w:pPr>
      <w:r w:rsidRPr="005C25CC">
        <w:t>the pilot or pilots has had sufficient time to consider their fatigue levels and agree to the extension.</w:t>
      </w:r>
    </w:p>
    <w:p w14:paraId="19141A87" w14:textId="77777777" w:rsidR="00D150FD" w:rsidRPr="005C25CC" w:rsidRDefault="00D150FD" w:rsidP="00827CE7">
      <w:pPr>
        <w:pStyle w:val="ListBullet"/>
      </w:pPr>
      <w:r w:rsidRPr="005C25CC">
        <w:t xml:space="preserve">the FDP is extended by no more than </w:t>
      </w:r>
      <w:r w:rsidRPr="005C25CC">
        <w:rPr>
          <w:highlight w:val="green"/>
        </w:rPr>
        <w:t>2</w:t>
      </w:r>
      <w:r w:rsidRPr="005C25CC">
        <w:t xml:space="preserve"> hours</w:t>
      </w:r>
    </w:p>
    <w:p w14:paraId="334A605F" w14:textId="77777777" w:rsidR="00D150FD" w:rsidRPr="005C25CC" w:rsidRDefault="00D150FD" w:rsidP="00827CE7">
      <w:pPr>
        <w:pStyle w:val="ListBullet"/>
      </w:pPr>
      <w:r w:rsidRPr="005C25CC">
        <w:t>cumulative flight time limits are not exceeded</w:t>
      </w:r>
    </w:p>
    <w:p w14:paraId="475FE03F" w14:textId="77777777" w:rsidR="00D150FD" w:rsidRPr="005C25CC" w:rsidRDefault="00D150FD" w:rsidP="00827CE7">
      <w:pPr>
        <w:pStyle w:val="ListBullet"/>
      </w:pPr>
      <w:r w:rsidRPr="005C25CC">
        <w:t xml:space="preserve">the pilot’s minimum ODP will be increased by </w:t>
      </w:r>
      <w:r w:rsidRPr="005C25CC">
        <w:rPr>
          <w:highlight w:val="green"/>
        </w:rPr>
        <w:t>1</w:t>
      </w:r>
      <w:r w:rsidRPr="005C25CC">
        <w:t xml:space="preserve"> hour for every 30 minutes or part thereof that the pilot or pilots extends over the FDP limit.</w:t>
      </w:r>
    </w:p>
    <w:p w14:paraId="442AB285" w14:textId="77777777" w:rsidR="00D150FD" w:rsidRPr="005C25CC" w:rsidRDefault="00D150FD" w:rsidP="00D150FD">
      <w:pPr>
        <w:pStyle w:val="Normalafterlist"/>
        <w:rPr>
          <w:rFonts w:asciiTheme="minorHAnsi" w:hAnsiTheme="minorHAnsi" w:cstheme="minorHAnsi"/>
          <w:sz w:val="20"/>
          <w:szCs w:val="20"/>
        </w:rPr>
      </w:pPr>
      <w:r w:rsidRPr="005C25CC">
        <w:rPr>
          <w:rFonts w:asciiTheme="minorHAnsi" w:hAnsiTheme="minorHAnsi" w:cstheme="minorHAnsi"/>
          <w:sz w:val="20"/>
          <w:szCs w:val="20"/>
        </w:rPr>
        <w:t>If unforeseen operational circumstances arise after take-off on the final flight of an FDP; and those circumstances would cause a pilot to exceed any flight and duty time limit then, the pilot can continue to the planned destination or alternate at their discretion as dictated by the safety of passengers and crew. In these circumstances, if limits are exceeded, it is called an exceedance and must be reported and recorded in the same manner as an extension.</w:t>
      </w:r>
    </w:p>
    <w:p w14:paraId="350F65CB" w14:textId="4B06D09E" w:rsidR="00D150FD" w:rsidRDefault="00D150FD" w:rsidP="00D150FD">
      <w:r>
        <w:t>An extension to an FDP that results in the pilot finishing an FDP after midnight is not considered a</w:t>
      </w:r>
      <w:r w:rsidR="00FF50B1">
        <w:t>n</w:t>
      </w:r>
      <w:r>
        <w:t xml:space="preserve"> LNO.</w:t>
      </w:r>
    </w:p>
    <w:p w14:paraId="2AC0EF8B" w14:textId="4BC38B1E" w:rsidR="00D150FD" w:rsidRPr="00863F96" w:rsidRDefault="00D150FD" w:rsidP="00D150FD">
      <w:r>
        <w:t xml:space="preserve">Extensions </w:t>
      </w:r>
      <w:r w:rsidRPr="00863F96">
        <w:t xml:space="preserve">and exceedances require an Extension Report (Form ER) to be completed in accordance with the reporting provisions in Section </w:t>
      </w:r>
      <w:r>
        <w:fldChar w:fldCharType="begin"/>
      </w:r>
      <w:r>
        <w:instrText xml:space="preserve"> REF _Ref33009147 \r \h </w:instrText>
      </w:r>
      <w:r>
        <w:fldChar w:fldCharType="separate"/>
      </w:r>
      <w:r>
        <w:t>1.2.12</w:t>
      </w:r>
      <w:r>
        <w:fldChar w:fldCharType="end"/>
      </w:r>
      <w:r>
        <w:t xml:space="preserve"> </w:t>
      </w:r>
      <w:r w:rsidRPr="00863F96">
        <w:t xml:space="preserve">Reporting and must also be recorded in the hazard identification and mitigation system (refer also Section </w:t>
      </w:r>
      <w:r>
        <w:fldChar w:fldCharType="begin"/>
      </w:r>
      <w:r>
        <w:instrText xml:space="preserve"> REF _Ref33009159 \r \h </w:instrText>
      </w:r>
      <w:r>
        <w:fldChar w:fldCharType="separate"/>
      </w:r>
      <w:r>
        <w:t>1.2.16</w:t>
      </w:r>
      <w:r>
        <w:fldChar w:fldCharType="end"/>
      </w:r>
      <w:r>
        <w:t xml:space="preserve"> </w:t>
      </w:r>
      <w:r w:rsidRPr="00863F96">
        <w:t xml:space="preserve">Fatigue </w:t>
      </w:r>
      <w:r>
        <w:t>h</w:t>
      </w:r>
      <w:r w:rsidRPr="00863F96">
        <w:t xml:space="preserve">azard </w:t>
      </w:r>
      <w:r>
        <w:t>i</w:t>
      </w:r>
      <w:r w:rsidRPr="00863F96">
        <w:t>dentification).</w:t>
      </w:r>
    </w:p>
    <w:p w14:paraId="46B27652" w14:textId="77777777" w:rsidR="00D150FD" w:rsidRPr="00863F96" w:rsidRDefault="00D150FD" w:rsidP="00D150FD">
      <w:r>
        <w:t>The report will also form part of the flight and duty records.</w:t>
      </w:r>
    </w:p>
    <w:p w14:paraId="477204ED" w14:textId="1314BAAE" w:rsidR="00D150FD" w:rsidRPr="00863F96" w:rsidRDefault="00D150FD" w:rsidP="00D150FD">
      <w:r>
        <w:t xml:space="preserve">Extensions will be reviewed by the </w:t>
      </w:r>
      <w:r w:rsidRPr="00863F96">
        <w:t xml:space="preserve">Chief Pilot </w:t>
      </w:r>
      <w:r w:rsidRPr="00863F96">
        <w:rPr>
          <w:highlight w:val="green"/>
        </w:rPr>
        <w:t>(or delegated person)</w:t>
      </w:r>
      <w:r w:rsidRPr="00863F96">
        <w:t xml:space="preserve"> as part of </w:t>
      </w:r>
      <w:r w:rsidRPr="00863F96">
        <w:rPr>
          <w:highlight w:val="green"/>
        </w:rPr>
        <w:t>&lt;XXXX&gt;</w:t>
      </w:r>
      <w:r>
        <w:rPr>
          <w:highlight w:val="green"/>
        </w:rPr>
        <w:t>'</w:t>
      </w:r>
      <w:r w:rsidRPr="00863F96">
        <w:rPr>
          <w:highlight w:val="green"/>
        </w:rPr>
        <w:t>s</w:t>
      </w:r>
      <w:r w:rsidRPr="00863F96">
        <w:t xml:space="preserve"> continuous improvement system (refer also Section </w:t>
      </w:r>
      <w:r>
        <w:fldChar w:fldCharType="begin"/>
      </w:r>
      <w:r>
        <w:instrText xml:space="preserve"> REF _Ref33009171 \r \h </w:instrText>
      </w:r>
      <w:r>
        <w:fldChar w:fldCharType="separate"/>
      </w:r>
      <w:r>
        <w:t>1.2.16</w:t>
      </w:r>
      <w:r>
        <w:fldChar w:fldCharType="end"/>
      </w:r>
      <w:r>
        <w:t xml:space="preserve"> </w:t>
      </w:r>
      <w:r w:rsidRPr="00863F96">
        <w:t xml:space="preserve">Fatigue </w:t>
      </w:r>
      <w:r>
        <w:t>h</w:t>
      </w:r>
      <w:r w:rsidRPr="00863F96">
        <w:t xml:space="preserve">azard </w:t>
      </w:r>
      <w:r>
        <w:t>i</w:t>
      </w:r>
      <w:r w:rsidRPr="00863F96">
        <w:t xml:space="preserve">dentification) and the analysis will be stored as part of the flight and duty records. </w:t>
      </w:r>
    </w:p>
    <w:p w14:paraId="7C33C977" w14:textId="77777777" w:rsidR="00D150FD" w:rsidRPr="00827CE7" w:rsidRDefault="00D150FD" w:rsidP="00827CE7">
      <w:pPr>
        <w:ind w:left="1134" w:hanging="1134"/>
        <w:rPr>
          <w:color w:val="AC2C0C"/>
        </w:rPr>
      </w:pPr>
      <w:r w:rsidRPr="00827CE7">
        <w:rPr>
          <w:b/>
          <w:bCs/>
          <w:color w:val="AC2C0C"/>
        </w:rPr>
        <w:t>Note:</w:t>
      </w:r>
      <w:r w:rsidRPr="00827CE7">
        <w:rPr>
          <w:color w:val="AC2C0C"/>
        </w:rPr>
        <w:tab/>
        <w:t>Reference should be made here to the operators SMS if they have one.</w:t>
      </w:r>
    </w:p>
    <w:p w14:paraId="532EEFA4" w14:textId="29E77BE7" w:rsidR="00AF2A4E" w:rsidRDefault="00BD4059" w:rsidP="00BD4059">
      <w:pPr>
        <w:pStyle w:val="Heading1"/>
      </w:pPr>
      <w:bookmarkStart w:id="89" w:name="_Toc191547380"/>
      <w:r>
        <w:lastRenderedPageBreak/>
        <w:t>Rostering in accordance with flight and duty time policy</w:t>
      </w:r>
      <w:bookmarkEnd w:id="89"/>
    </w:p>
    <w:p w14:paraId="73FF54E9" w14:textId="77777777" w:rsidR="003A6DE9" w:rsidRDefault="003A6DE9" w:rsidP="003A6DE9">
      <w:r>
        <w:t xml:space="preserve">The </w:t>
      </w:r>
      <w:r w:rsidRPr="00863F96">
        <w:t xml:space="preserve">Chief Pilot </w:t>
      </w:r>
      <w:r w:rsidRPr="00863F96">
        <w:rPr>
          <w:highlight w:val="green"/>
        </w:rPr>
        <w:t>(or delegated person/s)</w:t>
      </w:r>
      <w:r w:rsidRPr="00863F96">
        <w:t xml:space="preserve"> is responsible for preparing and publishing the roster. The roster will be planned on a 28-day basis and published 7 days before the beginning of the roster period. The roster will be amended and republished as quickly as possible if any changes are made. Any pilot affected by the changes will be notified in accordance with the communication protocol. </w:t>
      </w:r>
    </w:p>
    <w:p w14:paraId="2569748B" w14:textId="77777777" w:rsidR="003A6DE9" w:rsidRDefault="003A6DE9" w:rsidP="003A6DE9">
      <w:pPr>
        <w:pStyle w:val="Heading2"/>
      </w:pPr>
      <w:bookmarkStart w:id="90" w:name="_Toc34660950"/>
      <w:bookmarkStart w:id="91" w:name="_Toc191547381"/>
      <w:r>
        <w:t>Operations under multiple appendices</w:t>
      </w:r>
      <w:bookmarkEnd w:id="90"/>
      <w:bookmarkEnd w:id="91"/>
    </w:p>
    <w:p w14:paraId="59A8C2C0" w14:textId="77777777" w:rsidR="003A6DE9" w:rsidRPr="00F366BF" w:rsidRDefault="003A6DE9" w:rsidP="00F366BF">
      <w:pPr>
        <w:ind w:left="1134" w:hanging="1134"/>
        <w:rPr>
          <w:color w:val="AC2C0C"/>
        </w:rPr>
      </w:pPr>
      <w:r w:rsidRPr="00F366BF">
        <w:rPr>
          <w:b/>
          <w:bCs/>
          <w:color w:val="AC2C0C"/>
        </w:rPr>
        <w:t>Note:</w:t>
      </w:r>
      <w:r w:rsidRPr="00F366BF">
        <w:rPr>
          <w:color w:val="AC2C0C"/>
        </w:rPr>
        <w:tab/>
        <w:t>If not operating under multiple appendices this section should be removed.</w:t>
      </w:r>
    </w:p>
    <w:p w14:paraId="3A4419D1" w14:textId="77777777" w:rsidR="003A6DE9" w:rsidRPr="00863F96" w:rsidRDefault="003A6DE9" w:rsidP="003A6DE9">
      <w:r>
        <w:t xml:space="preserve">Before </w:t>
      </w:r>
      <w:r w:rsidRPr="00863F96">
        <w:t>a pilot is assigned an FDP where they must combine two different CAO 48.1 appendices within the one FDP the following applies:</w:t>
      </w:r>
    </w:p>
    <w:p w14:paraId="619F2723" w14:textId="77777777" w:rsidR="003A6DE9" w:rsidRPr="003A6DE9" w:rsidRDefault="003A6DE9" w:rsidP="00827CE7">
      <w:pPr>
        <w:pStyle w:val="ListBullet"/>
      </w:pPr>
      <w:r w:rsidRPr="003A6DE9">
        <w:t>check that the pilot is within the cumulative duty and flight time limits for the new appendix</w:t>
      </w:r>
    </w:p>
    <w:p w14:paraId="31AD5D1B" w14:textId="77777777" w:rsidR="003A6DE9" w:rsidRPr="003A6DE9" w:rsidRDefault="003A6DE9" w:rsidP="00827CE7">
      <w:pPr>
        <w:pStyle w:val="ListBullet"/>
      </w:pPr>
      <w:r w:rsidRPr="003A6DE9">
        <w:t>the maximum FDP and flight time limits are those contained in the appendix under which the operation is being conducted at that particular time, the limits being determined based on the commencement of the FDP not on the time of commencement of operations under each appendix</w:t>
      </w:r>
    </w:p>
    <w:p w14:paraId="62D9A428" w14:textId="77777777" w:rsidR="003A6DE9" w:rsidRPr="003A6DE9" w:rsidRDefault="003A6DE9" w:rsidP="00827CE7">
      <w:pPr>
        <w:pStyle w:val="ListBullet"/>
      </w:pPr>
      <w:r w:rsidRPr="003A6DE9">
        <w:t>at any particular time in an FDP the pilot must remain within the cumulative duty and cumulative flight time limits for the appendix under which the operation is being conducted at that particular time</w:t>
      </w:r>
    </w:p>
    <w:p w14:paraId="527B7A15" w14:textId="77777777" w:rsidR="003A6DE9" w:rsidRPr="003A6DE9" w:rsidRDefault="003A6DE9" w:rsidP="00827CE7">
      <w:pPr>
        <w:pStyle w:val="ListBullet"/>
      </w:pPr>
      <w:r w:rsidRPr="003A6DE9">
        <w:t>to establish the minimum off-duty period that the pilot must be assigned following the FDP the minimum ODP is worked out as if the pilot worked the whole FDP under each appendix. The highest of these off-duty periods is then the minimum ODP and must be completed prior to commencing an FDP under any appendix.</w:t>
      </w:r>
    </w:p>
    <w:p w14:paraId="66075284" w14:textId="77777777" w:rsidR="003A6DE9" w:rsidRPr="003A6DE9" w:rsidRDefault="003A6DE9" w:rsidP="003A6DE9">
      <w:pPr>
        <w:pStyle w:val="Normalafterlist"/>
        <w:rPr>
          <w:rFonts w:asciiTheme="minorHAnsi" w:hAnsiTheme="minorHAnsi" w:cstheme="minorHAnsi"/>
          <w:sz w:val="20"/>
          <w:szCs w:val="20"/>
        </w:rPr>
      </w:pPr>
      <w:r w:rsidRPr="003A6DE9">
        <w:rPr>
          <w:rFonts w:asciiTheme="minorHAnsi" w:hAnsiTheme="minorHAnsi" w:cstheme="minorHAnsi"/>
          <w:sz w:val="20"/>
          <w:szCs w:val="20"/>
        </w:rPr>
        <w:t>Before a pilot is assigned an FDP under a different appendix the pilot will complete any off-duty period requirements resulting from conducting a previous FDP.</w:t>
      </w:r>
    </w:p>
    <w:p w14:paraId="41F57875" w14:textId="77777777" w:rsidR="003A6DE9" w:rsidRPr="003A6DE9" w:rsidRDefault="003A6DE9" w:rsidP="003A6DE9">
      <w:pPr>
        <w:rPr>
          <w:rFonts w:cstheme="minorHAnsi"/>
        </w:rPr>
      </w:pPr>
      <w:r w:rsidRPr="003A6DE9">
        <w:rPr>
          <w:rFonts w:cstheme="minorHAnsi"/>
        </w:rPr>
        <w:t>Before transferring from an aerial work appendix to any other appendix, the following requirements apply:</w:t>
      </w:r>
    </w:p>
    <w:p w14:paraId="011AE691" w14:textId="77777777" w:rsidR="003A6DE9" w:rsidRPr="003A6DE9" w:rsidRDefault="003A6DE9" w:rsidP="00827CE7">
      <w:pPr>
        <w:pStyle w:val="ListBullet"/>
      </w:pPr>
      <w:r w:rsidRPr="003A6DE9">
        <w:t>the pilot must have had at least 7 days off-duty in the 28 consecutive days before commencing the FDP or standby</w:t>
      </w:r>
    </w:p>
    <w:p w14:paraId="000BF5C9" w14:textId="77777777" w:rsidR="003A6DE9" w:rsidRPr="003A6DE9" w:rsidRDefault="003A6DE9" w:rsidP="00827CE7">
      <w:pPr>
        <w:pStyle w:val="ListBullet"/>
      </w:pPr>
      <w:r w:rsidRPr="003A6DE9">
        <w:t>the pilot must have had at least 24 days off-duty in the 84 consecutive days before commencing the FDP or standby</w:t>
      </w:r>
    </w:p>
    <w:p w14:paraId="65E0E0D5" w14:textId="77777777" w:rsidR="003A6DE9" w:rsidRDefault="003A6DE9" w:rsidP="00827CE7">
      <w:pPr>
        <w:pStyle w:val="ListBullet"/>
      </w:pPr>
      <w:r w:rsidRPr="003A6DE9">
        <w:t>complete half as many days as would otherwise be required for that pilot to meet the requirement for 24 off-duty days in the preceding 84 days—rounded up to the nearest whole number.</w:t>
      </w:r>
    </w:p>
    <w:p w14:paraId="6457F0B7" w14:textId="77777777" w:rsidR="00827CE7" w:rsidRDefault="003A6DE9" w:rsidP="00827CE7">
      <w:pPr>
        <w:ind w:left="1134" w:hanging="1134"/>
      </w:pPr>
      <w:r w:rsidRPr="00827CE7">
        <w:rPr>
          <w:b/>
          <w:bCs/>
          <w:color w:val="AC2C0C"/>
        </w:rPr>
        <w:t>Note:</w:t>
      </w:r>
      <w:r w:rsidRPr="00827CE7">
        <w:rPr>
          <w:color w:val="AC2C0C"/>
        </w:rPr>
        <w:tab/>
        <w:t>If this option is chosen, the pilot must first complete a consecutive number of off-duty days equal to half the number of days they are short of the 24 off-duty days in 84 day requirement (rounded up) then check whether they have met the 28 day requirement.</w:t>
      </w:r>
    </w:p>
    <w:p w14:paraId="44EF2668" w14:textId="27F2C56F" w:rsidR="003A6DE9" w:rsidRDefault="003A6DE9" w:rsidP="00827CE7">
      <w:pPr>
        <w:rPr>
          <w:color w:val="AC2C0C"/>
        </w:rPr>
      </w:pPr>
      <w:r w:rsidRPr="00FF50B1">
        <w:rPr>
          <w:b/>
          <w:bCs/>
          <w:color w:val="AC2C0C"/>
        </w:rPr>
        <w:t>Example 1:</w:t>
      </w:r>
      <w:r w:rsidRPr="00FF50B1">
        <w:rPr>
          <w:color w:val="AC2C0C"/>
        </w:rPr>
        <w:t xml:space="preserve"> (</w:t>
      </w:r>
      <w:r w:rsidR="00A3745F">
        <w:rPr>
          <w:color w:val="AC2C0C"/>
        </w:rPr>
        <w:t>refer table 12</w:t>
      </w:r>
      <w:r w:rsidRPr="00FF50B1">
        <w:rPr>
          <w:color w:val="AC2C0C"/>
        </w:rPr>
        <w:t xml:space="preserve">) If the pilot had 5 off-duty days in the preceding 28 days and 16 off-duty days in the preceding 84 days then they would need to complete a period of consecutive 4 off-duty days (i.e., 24-16 = 8; half of 8 equals 4 off-duty days). In this case, completing the 4 days off-duty means that the pilot then also meets the requirement for 7 off-duty days in a 28-day period and is clear to transition. </w:t>
      </w:r>
    </w:p>
    <w:p w14:paraId="2125FE5E" w14:textId="0CE6B427" w:rsidR="00A3745F" w:rsidRDefault="00A3745F" w:rsidP="00A3745F">
      <w:pPr>
        <w:pStyle w:val="Caption"/>
        <w:keepNext/>
      </w:pPr>
      <w:r>
        <w:lastRenderedPageBreak/>
        <w:t xml:space="preserve">Table </w:t>
      </w:r>
      <w:r>
        <w:fldChar w:fldCharType="begin"/>
      </w:r>
      <w:r>
        <w:instrText xml:space="preserve"> SEQ Table \* ARABIC </w:instrText>
      </w:r>
      <w:r>
        <w:fldChar w:fldCharType="separate"/>
      </w:r>
      <w:r w:rsidR="00FF4699">
        <w:rPr>
          <w:noProof/>
        </w:rPr>
        <w:t>12</w:t>
      </w:r>
      <w:r>
        <w:fldChar w:fldCharType="end"/>
      </w:r>
      <w:r>
        <w:t xml:space="preserve"> Example 1</w:t>
      </w:r>
    </w:p>
    <w:tbl>
      <w:tblPr>
        <w:tblW w:w="4460" w:type="dxa"/>
        <w:tblInd w:w="-113" w:type="dxa"/>
        <w:tblBorders>
          <w:top w:val="single" w:sz="4" w:space="0" w:color="AC2C0C"/>
          <w:left w:val="single" w:sz="4" w:space="0" w:color="AC2C0C"/>
          <w:bottom w:val="single" w:sz="4" w:space="0" w:color="AC2C0C"/>
          <w:right w:val="single" w:sz="4" w:space="0" w:color="AC2C0C"/>
          <w:insideH w:val="single" w:sz="4" w:space="0" w:color="AC2C0C"/>
          <w:insideV w:val="single" w:sz="4" w:space="0" w:color="AC2C0C"/>
        </w:tblBorders>
        <w:tblLook w:val="04A0" w:firstRow="1" w:lastRow="0" w:firstColumn="1" w:lastColumn="0" w:noHBand="0" w:noVBand="1"/>
      </w:tblPr>
      <w:tblGrid>
        <w:gridCol w:w="2540"/>
        <w:gridCol w:w="960"/>
        <w:gridCol w:w="960"/>
      </w:tblGrid>
      <w:tr w:rsidR="00A3745F" w:rsidRPr="00504751" w14:paraId="6A3814F4" w14:textId="77777777" w:rsidTr="000F576F">
        <w:trPr>
          <w:trHeight w:val="288"/>
        </w:trPr>
        <w:tc>
          <w:tcPr>
            <w:tcW w:w="2540" w:type="dxa"/>
            <w:tcBorders>
              <w:bottom w:val="nil"/>
              <w:right w:val="nil"/>
            </w:tcBorders>
            <w:shd w:val="clear" w:color="auto" w:fill="auto"/>
            <w:noWrap/>
            <w:vAlign w:val="bottom"/>
          </w:tcPr>
          <w:p w14:paraId="40A0A03D" w14:textId="77777777" w:rsidR="00A3745F" w:rsidRPr="00AA03DD" w:rsidRDefault="00A3745F" w:rsidP="000F576F">
            <w:pPr>
              <w:pStyle w:val="Tabletext"/>
              <w:keepNext/>
              <w:rPr>
                <w:rStyle w:val="Authorinstructions"/>
                <w:b/>
                <w:bCs/>
                <w:color w:val="B12C0C"/>
              </w:rPr>
            </w:pPr>
            <w:r w:rsidRPr="00AA03DD">
              <w:rPr>
                <w:rStyle w:val="Authorinstructions"/>
                <w:b/>
                <w:bCs/>
                <w:color w:val="B12C0C"/>
              </w:rPr>
              <w:t>Example 1</w:t>
            </w:r>
          </w:p>
        </w:tc>
        <w:tc>
          <w:tcPr>
            <w:tcW w:w="1920" w:type="dxa"/>
            <w:gridSpan w:val="2"/>
            <w:tcBorders>
              <w:left w:val="nil"/>
              <w:bottom w:val="single" w:sz="4" w:space="0" w:color="AC2C0C"/>
            </w:tcBorders>
            <w:shd w:val="clear" w:color="auto" w:fill="auto"/>
            <w:noWrap/>
            <w:vAlign w:val="bottom"/>
          </w:tcPr>
          <w:p w14:paraId="6D301F92" w14:textId="77777777" w:rsidR="00A3745F" w:rsidRPr="00AA03DD" w:rsidRDefault="00A3745F" w:rsidP="000F576F">
            <w:pPr>
              <w:pStyle w:val="Tabletext"/>
              <w:keepNext/>
              <w:rPr>
                <w:rStyle w:val="Authorinstructions"/>
                <w:color w:val="B12C0C"/>
              </w:rPr>
            </w:pPr>
          </w:p>
        </w:tc>
      </w:tr>
      <w:tr w:rsidR="00A3745F" w:rsidRPr="00504751" w14:paraId="209F883F" w14:textId="77777777" w:rsidTr="000F576F">
        <w:trPr>
          <w:trHeight w:val="288"/>
        </w:trPr>
        <w:tc>
          <w:tcPr>
            <w:tcW w:w="2540" w:type="dxa"/>
            <w:tcBorders>
              <w:top w:val="nil"/>
            </w:tcBorders>
            <w:shd w:val="clear" w:color="auto" w:fill="auto"/>
            <w:noWrap/>
            <w:vAlign w:val="bottom"/>
          </w:tcPr>
          <w:p w14:paraId="0488CAA8" w14:textId="77777777" w:rsidR="00A3745F" w:rsidRPr="00504751" w:rsidRDefault="00A3745F" w:rsidP="000F576F">
            <w:pPr>
              <w:pStyle w:val="Tabletext"/>
              <w:keepNext/>
              <w:rPr>
                <w:rStyle w:val="Authorinstructions"/>
                <w:color w:val="B12C0C"/>
              </w:rPr>
            </w:pPr>
          </w:p>
        </w:tc>
        <w:tc>
          <w:tcPr>
            <w:tcW w:w="960" w:type="dxa"/>
            <w:tcBorders>
              <w:right w:val="nil"/>
            </w:tcBorders>
            <w:shd w:val="clear" w:color="auto" w:fill="auto"/>
            <w:noWrap/>
            <w:vAlign w:val="bottom"/>
            <w:hideMark/>
          </w:tcPr>
          <w:p w14:paraId="0ED345BB" w14:textId="77777777" w:rsidR="00A3745F" w:rsidRPr="00504751" w:rsidRDefault="00A3745F" w:rsidP="000F576F">
            <w:pPr>
              <w:pStyle w:val="Tabletext"/>
              <w:keepNext/>
              <w:rPr>
                <w:rStyle w:val="Authorinstructions"/>
                <w:color w:val="B12C0C"/>
              </w:rPr>
            </w:pPr>
            <w:r w:rsidRPr="00504751">
              <w:rPr>
                <w:rStyle w:val="Authorinstructions"/>
                <w:color w:val="B12C0C"/>
              </w:rPr>
              <w:t>Days</w:t>
            </w:r>
          </w:p>
        </w:tc>
        <w:tc>
          <w:tcPr>
            <w:tcW w:w="960" w:type="dxa"/>
            <w:tcBorders>
              <w:left w:val="nil"/>
            </w:tcBorders>
            <w:shd w:val="clear" w:color="auto" w:fill="auto"/>
            <w:vAlign w:val="bottom"/>
          </w:tcPr>
          <w:p w14:paraId="5A26E156" w14:textId="77777777" w:rsidR="00A3745F" w:rsidRPr="00504751" w:rsidRDefault="00A3745F" w:rsidP="000F576F">
            <w:pPr>
              <w:pStyle w:val="Tabletext"/>
              <w:keepNext/>
              <w:rPr>
                <w:rStyle w:val="Authorinstructions"/>
                <w:color w:val="B12C0C"/>
              </w:rPr>
            </w:pPr>
          </w:p>
        </w:tc>
      </w:tr>
      <w:tr w:rsidR="00A3745F" w:rsidRPr="00504751" w14:paraId="16846D96" w14:textId="77777777" w:rsidTr="000F576F">
        <w:trPr>
          <w:trHeight w:val="288"/>
        </w:trPr>
        <w:tc>
          <w:tcPr>
            <w:tcW w:w="2540" w:type="dxa"/>
            <w:shd w:val="clear" w:color="auto" w:fill="auto"/>
            <w:vAlign w:val="center"/>
            <w:hideMark/>
          </w:tcPr>
          <w:p w14:paraId="233A90DC" w14:textId="77777777" w:rsidR="00A3745F" w:rsidRPr="00504751" w:rsidRDefault="00A3745F" w:rsidP="000F576F">
            <w:pPr>
              <w:pStyle w:val="Tabletext"/>
              <w:keepNext/>
              <w:rPr>
                <w:rStyle w:val="Authorinstructions"/>
                <w:color w:val="B12C0C"/>
              </w:rPr>
            </w:pPr>
            <w:r w:rsidRPr="00504751">
              <w:rPr>
                <w:rStyle w:val="Authorinstructions"/>
                <w:color w:val="B12C0C"/>
              </w:rPr>
              <w:t>Requirement Period</w:t>
            </w:r>
          </w:p>
        </w:tc>
        <w:tc>
          <w:tcPr>
            <w:tcW w:w="960" w:type="dxa"/>
            <w:shd w:val="clear" w:color="auto" w:fill="auto"/>
            <w:noWrap/>
            <w:vAlign w:val="bottom"/>
            <w:hideMark/>
          </w:tcPr>
          <w:p w14:paraId="18D415B3" w14:textId="77777777" w:rsidR="00A3745F" w:rsidRPr="00504751" w:rsidRDefault="00A3745F" w:rsidP="000F576F">
            <w:pPr>
              <w:pStyle w:val="Tabletext"/>
              <w:keepNext/>
              <w:rPr>
                <w:rStyle w:val="Authorinstructions"/>
                <w:color w:val="B12C0C"/>
              </w:rPr>
            </w:pPr>
            <w:r w:rsidRPr="00504751">
              <w:rPr>
                <w:rStyle w:val="Authorinstructions"/>
                <w:color w:val="B12C0C"/>
              </w:rPr>
              <w:t>28</w:t>
            </w:r>
          </w:p>
        </w:tc>
        <w:tc>
          <w:tcPr>
            <w:tcW w:w="960" w:type="dxa"/>
            <w:shd w:val="clear" w:color="auto" w:fill="auto"/>
            <w:noWrap/>
            <w:vAlign w:val="bottom"/>
            <w:hideMark/>
          </w:tcPr>
          <w:p w14:paraId="1B513C56" w14:textId="77777777" w:rsidR="00A3745F" w:rsidRPr="00504751" w:rsidRDefault="00A3745F" w:rsidP="000F576F">
            <w:pPr>
              <w:pStyle w:val="Tabletext"/>
              <w:keepNext/>
              <w:rPr>
                <w:rStyle w:val="Authorinstructions"/>
                <w:color w:val="B12C0C"/>
              </w:rPr>
            </w:pPr>
            <w:r w:rsidRPr="00504751">
              <w:rPr>
                <w:rStyle w:val="Authorinstructions"/>
                <w:color w:val="B12C0C"/>
              </w:rPr>
              <w:t>84</w:t>
            </w:r>
          </w:p>
        </w:tc>
      </w:tr>
      <w:tr w:rsidR="00A3745F" w:rsidRPr="00504751" w14:paraId="7A40AB3C" w14:textId="77777777" w:rsidTr="000F576F">
        <w:trPr>
          <w:trHeight w:val="288"/>
        </w:trPr>
        <w:tc>
          <w:tcPr>
            <w:tcW w:w="2540" w:type="dxa"/>
            <w:shd w:val="clear" w:color="auto" w:fill="auto"/>
            <w:vAlign w:val="center"/>
            <w:hideMark/>
          </w:tcPr>
          <w:p w14:paraId="716CCBC3" w14:textId="77777777" w:rsidR="00A3745F" w:rsidRPr="00504751" w:rsidRDefault="00A3745F" w:rsidP="000F576F">
            <w:pPr>
              <w:pStyle w:val="Tabletext"/>
              <w:keepNext/>
              <w:rPr>
                <w:rStyle w:val="Authorinstructions"/>
                <w:color w:val="B12C0C"/>
              </w:rPr>
            </w:pPr>
            <w:r w:rsidRPr="00504751">
              <w:rPr>
                <w:rStyle w:val="Authorinstructions"/>
                <w:color w:val="B12C0C"/>
              </w:rPr>
              <w:t>Required off-duty days</w:t>
            </w:r>
          </w:p>
        </w:tc>
        <w:tc>
          <w:tcPr>
            <w:tcW w:w="960" w:type="dxa"/>
            <w:shd w:val="clear" w:color="auto" w:fill="auto"/>
            <w:noWrap/>
            <w:vAlign w:val="center"/>
            <w:hideMark/>
          </w:tcPr>
          <w:p w14:paraId="75D1E17C" w14:textId="77777777" w:rsidR="00A3745F" w:rsidRPr="00504751" w:rsidRDefault="00A3745F" w:rsidP="000F576F">
            <w:pPr>
              <w:pStyle w:val="Tabletext"/>
              <w:keepNext/>
              <w:rPr>
                <w:rStyle w:val="Authorinstructions"/>
                <w:color w:val="B12C0C"/>
              </w:rPr>
            </w:pPr>
            <w:r w:rsidRPr="00504751">
              <w:rPr>
                <w:rStyle w:val="Authorinstructions"/>
                <w:color w:val="B12C0C"/>
              </w:rPr>
              <w:t>7</w:t>
            </w:r>
          </w:p>
        </w:tc>
        <w:tc>
          <w:tcPr>
            <w:tcW w:w="960" w:type="dxa"/>
            <w:shd w:val="clear" w:color="auto" w:fill="auto"/>
            <w:noWrap/>
            <w:vAlign w:val="center"/>
            <w:hideMark/>
          </w:tcPr>
          <w:p w14:paraId="0FC456C0" w14:textId="77777777" w:rsidR="00A3745F" w:rsidRPr="00504751" w:rsidRDefault="00A3745F" w:rsidP="000F576F">
            <w:pPr>
              <w:pStyle w:val="Tabletext"/>
              <w:keepNext/>
              <w:rPr>
                <w:rStyle w:val="Authorinstructions"/>
                <w:color w:val="B12C0C"/>
              </w:rPr>
            </w:pPr>
            <w:r w:rsidRPr="00504751">
              <w:rPr>
                <w:rStyle w:val="Authorinstructions"/>
                <w:color w:val="B12C0C"/>
              </w:rPr>
              <w:t>24</w:t>
            </w:r>
          </w:p>
        </w:tc>
      </w:tr>
      <w:tr w:rsidR="00A3745F" w:rsidRPr="00504751" w14:paraId="252873CB" w14:textId="77777777" w:rsidTr="000F576F">
        <w:trPr>
          <w:trHeight w:val="288"/>
        </w:trPr>
        <w:tc>
          <w:tcPr>
            <w:tcW w:w="2540" w:type="dxa"/>
            <w:shd w:val="clear" w:color="auto" w:fill="auto"/>
            <w:vAlign w:val="center"/>
            <w:hideMark/>
          </w:tcPr>
          <w:p w14:paraId="1DF61270" w14:textId="77777777" w:rsidR="00A3745F" w:rsidRPr="00504751" w:rsidRDefault="00A3745F" w:rsidP="000F576F">
            <w:pPr>
              <w:pStyle w:val="Tabletext"/>
              <w:keepNext/>
              <w:rPr>
                <w:rStyle w:val="Authorinstructions"/>
                <w:color w:val="B12C0C"/>
              </w:rPr>
            </w:pPr>
            <w:r w:rsidRPr="00504751">
              <w:rPr>
                <w:rStyle w:val="Authorinstructions"/>
                <w:color w:val="B12C0C"/>
              </w:rPr>
              <w:t>Actual off-duty days</w:t>
            </w:r>
          </w:p>
        </w:tc>
        <w:tc>
          <w:tcPr>
            <w:tcW w:w="960" w:type="dxa"/>
            <w:shd w:val="clear" w:color="auto" w:fill="auto"/>
            <w:noWrap/>
            <w:vAlign w:val="bottom"/>
            <w:hideMark/>
          </w:tcPr>
          <w:p w14:paraId="042E0D10" w14:textId="77777777" w:rsidR="00A3745F" w:rsidRPr="00504751" w:rsidRDefault="00A3745F" w:rsidP="000F576F">
            <w:pPr>
              <w:pStyle w:val="Tabletext"/>
              <w:keepNext/>
              <w:rPr>
                <w:rStyle w:val="Authorinstructions"/>
                <w:color w:val="B12C0C"/>
              </w:rPr>
            </w:pPr>
            <w:r w:rsidRPr="00504751">
              <w:rPr>
                <w:rStyle w:val="Authorinstructions"/>
                <w:color w:val="B12C0C"/>
              </w:rPr>
              <w:t>2</w:t>
            </w:r>
          </w:p>
        </w:tc>
        <w:tc>
          <w:tcPr>
            <w:tcW w:w="960" w:type="dxa"/>
            <w:shd w:val="clear" w:color="auto" w:fill="auto"/>
            <w:noWrap/>
            <w:vAlign w:val="bottom"/>
            <w:hideMark/>
          </w:tcPr>
          <w:p w14:paraId="75B7BF07" w14:textId="77777777" w:rsidR="00A3745F" w:rsidRPr="00504751" w:rsidRDefault="00A3745F" w:rsidP="000F576F">
            <w:pPr>
              <w:pStyle w:val="Tabletext"/>
              <w:keepNext/>
              <w:rPr>
                <w:rStyle w:val="Authorinstructions"/>
                <w:color w:val="B12C0C"/>
              </w:rPr>
            </w:pPr>
            <w:r w:rsidRPr="00504751">
              <w:rPr>
                <w:rStyle w:val="Authorinstructions"/>
                <w:color w:val="B12C0C"/>
              </w:rPr>
              <w:t>16</w:t>
            </w:r>
          </w:p>
        </w:tc>
      </w:tr>
      <w:tr w:rsidR="00A3745F" w:rsidRPr="00504751" w14:paraId="63E720C2" w14:textId="77777777" w:rsidTr="000F576F">
        <w:trPr>
          <w:trHeight w:val="288"/>
        </w:trPr>
        <w:tc>
          <w:tcPr>
            <w:tcW w:w="2540" w:type="dxa"/>
            <w:shd w:val="clear" w:color="auto" w:fill="auto"/>
            <w:vAlign w:val="center"/>
            <w:hideMark/>
          </w:tcPr>
          <w:p w14:paraId="1BEEFD27" w14:textId="77777777" w:rsidR="00A3745F" w:rsidRPr="00504751" w:rsidRDefault="00A3745F" w:rsidP="000F576F">
            <w:pPr>
              <w:pStyle w:val="Tabletext"/>
              <w:keepNext/>
              <w:rPr>
                <w:rStyle w:val="Authorinstructionsbold"/>
                <w:color w:val="B12C0C"/>
              </w:rPr>
            </w:pPr>
            <w:r w:rsidRPr="00504751">
              <w:rPr>
                <w:rStyle w:val="Authorinstructionsbold"/>
                <w:color w:val="B12C0C"/>
              </w:rPr>
              <w:t>Deficit (days)</w:t>
            </w:r>
          </w:p>
        </w:tc>
        <w:tc>
          <w:tcPr>
            <w:tcW w:w="960" w:type="dxa"/>
            <w:shd w:val="clear" w:color="auto" w:fill="auto"/>
            <w:noWrap/>
            <w:vAlign w:val="bottom"/>
            <w:hideMark/>
          </w:tcPr>
          <w:p w14:paraId="3A7282CE" w14:textId="77777777" w:rsidR="00A3745F" w:rsidRPr="00504751" w:rsidRDefault="00A3745F" w:rsidP="000F576F">
            <w:pPr>
              <w:pStyle w:val="Tabletext"/>
              <w:keepNext/>
              <w:rPr>
                <w:rStyle w:val="Authorinstructionsbold"/>
                <w:color w:val="B12C0C"/>
              </w:rPr>
            </w:pPr>
            <w:r w:rsidRPr="00504751">
              <w:rPr>
                <w:rStyle w:val="Authorinstructionsbold"/>
                <w:color w:val="B12C0C"/>
              </w:rPr>
              <w:t>5</w:t>
            </w:r>
          </w:p>
        </w:tc>
        <w:tc>
          <w:tcPr>
            <w:tcW w:w="960" w:type="dxa"/>
            <w:shd w:val="clear" w:color="auto" w:fill="auto"/>
            <w:noWrap/>
            <w:vAlign w:val="bottom"/>
            <w:hideMark/>
          </w:tcPr>
          <w:p w14:paraId="5610F72B" w14:textId="77777777" w:rsidR="00A3745F" w:rsidRPr="00504751" w:rsidRDefault="00A3745F" w:rsidP="000F576F">
            <w:pPr>
              <w:pStyle w:val="Tabletext"/>
              <w:keepNext/>
              <w:rPr>
                <w:rStyle w:val="Authorinstructions"/>
                <w:color w:val="B12C0C"/>
              </w:rPr>
            </w:pPr>
            <w:r w:rsidRPr="00504751">
              <w:rPr>
                <w:rStyle w:val="Authorinstructions"/>
                <w:color w:val="B12C0C"/>
              </w:rPr>
              <w:t>8</w:t>
            </w:r>
          </w:p>
        </w:tc>
      </w:tr>
      <w:tr w:rsidR="00A3745F" w:rsidRPr="00504751" w14:paraId="53D1598D" w14:textId="77777777" w:rsidTr="000F576F">
        <w:trPr>
          <w:trHeight w:val="612"/>
        </w:trPr>
        <w:tc>
          <w:tcPr>
            <w:tcW w:w="2540" w:type="dxa"/>
            <w:shd w:val="clear" w:color="auto" w:fill="auto"/>
            <w:vAlign w:val="center"/>
            <w:hideMark/>
          </w:tcPr>
          <w:p w14:paraId="34E0A126" w14:textId="77777777" w:rsidR="00A3745F" w:rsidRPr="00504751" w:rsidRDefault="00A3745F" w:rsidP="000F576F">
            <w:pPr>
              <w:pStyle w:val="Tabletext"/>
              <w:keepNext/>
              <w:rPr>
                <w:rStyle w:val="Authorinstructions"/>
                <w:color w:val="B12C0C"/>
              </w:rPr>
            </w:pPr>
            <w:r w:rsidRPr="00504751">
              <w:rPr>
                <w:rStyle w:val="Authorinstructions"/>
                <w:color w:val="B12C0C"/>
              </w:rPr>
              <w:t>Half 84-day requirement (rounded up)</w:t>
            </w:r>
          </w:p>
        </w:tc>
        <w:tc>
          <w:tcPr>
            <w:tcW w:w="960" w:type="dxa"/>
            <w:shd w:val="clear" w:color="auto" w:fill="auto"/>
            <w:noWrap/>
            <w:vAlign w:val="bottom"/>
            <w:hideMark/>
          </w:tcPr>
          <w:p w14:paraId="2892ED26" w14:textId="77777777" w:rsidR="00A3745F" w:rsidRPr="00504751" w:rsidRDefault="00A3745F" w:rsidP="000F576F">
            <w:pPr>
              <w:pStyle w:val="Tabletext"/>
              <w:keepNext/>
              <w:rPr>
                <w:rStyle w:val="Authorinstructions"/>
                <w:color w:val="B12C0C"/>
              </w:rPr>
            </w:pPr>
            <w:r w:rsidRPr="00504751">
              <w:rPr>
                <w:rStyle w:val="Authorinstructions"/>
                <w:color w:val="B12C0C"/>
              </w:rPr>
              <w:t> </w:t>
            </w:r>
          </w:p>
        </w:tc>
        <w:tc>
          <w:tcPr>
            <w:tcW w:w="960" w:type="dxa"/>
            <w:shd w:val="clear" w:color="auto" w:fill="auto"/>
            <w:noWrap/>
            <w:vAlign w:val="center"/>
            <w:hideMark/>
          </w:tcPr>
          <w:p w14:paraId="27A08314" w14:textId="77777777" w:rsidR="00A3745F" w:rsidRPr="00504751" w:rsidRDefault="00A3745F" w:rsidP="000F576F">
            <w:pPr>
              <w:pStyle w:val="Tabletext"/>
              <w:keepNext/>
              <w:rPr>
                <w:rStyle w:val="Authorinstructionsbold"/>
                <w:color w:val="B12C0C"/>
              </w:rPr>
            </w:pPr>
            <w:r w:rsidRPr="00504751">
              <w:rPr>
                <w:rStyle w:val="Authorinstructionsbold"/>
                <w:color w:val="B12C0C"/>
              </w:rPr>
              <w:t>4</w:t>
            </w:r>
          </w:p>
        </w:tc>
      </w:tr>
      <w:tr w:rsidR="00A3745F" w:rsidRPr="00504751" w14:paraId="62603718" w14:textId="77777777" w:rsidTr="000F576F">
        <w:trPr>
          <w:trHeight w:val="576"/>
        </w:trPr>
        <w:tc>
          <w:tcPr>
            <w:tcW w:w="2540" w:type="dxa"/>
            <w:shd w:val="clear" w:color="auto" w:fill="auto"/>
            <w:vAlign w:val="center"/>
            <w:hideMark/>
          </w:tcPr>
          <w:p w14:paraId="21655469" w14:textId="77777777" w:rsidR="00A3745F" w:rsidRPr="00504751" w:rsidRDefault="00A3745F" w:rsidP="000F576F">
            <w:pPr>
              <w:pStyle w:val="Tabletext"/>
              <w:keepNext/>
              <w:rPr>
                <w:rStyle w:val="Authorinstructionsbold"/>
                <w:color w:val="B12C0C"/>
              </w:rPr>
            </w:pPr>
            <w:r w:rsidRPr="00504751">
              <w:rPr>
                <w:rStyle w:val="Authorinstructionsbold"/>
                <w:color w:val="B12C0C"/>
              </w:rPr>
              <w:t>Off-duty days required to transition</w:t>
            </w:r>
          </w:p>
        </w:tc>
        <w:tc>
          <w:tcPr>
            <w:tcW w:w="1920" w:type="dxa"/>
            <w:gridSpan w:val="2"/>
            <w:shd w:val="clear" w:color="auto" w:fill="auto"/>
            <w:noWrap/>
            <w:vAlign w:val="center"/>
            <w:hideMark/>
          </w:tcPr>
          <w:p w14:paraId="4763FFFC" w14:textId="77777777" w:rsidR="00A3745F" w:rsidRPr="00504751" w:rsidRDefault="00A3745F" w:rsidP="000F576F">
            <w:pPr>
              <w:pStyle w:val="Tabletext"/>
              <w:keepNext/>
              <w:rPr>
                <w:rStyle w:val="Authorinstructionsbold"/>
                <w:color w:val="B12C0C"/>
              </w:rPr>
            </w:pPr>
            <w:r w:rsidRPr="00504751">
              <w:rPr>
                <w:rStyle w:val="Authorinstructionsbold"/>
                <w:color w:val="B12C0C"/>
              </w:rPr>
              <w:t>4</w:t>
            </w:r>
          </w:p>
        </w:tc>
      </w:tr>
    </w:tbl>
    <w:p w14:paraId="25A14B69" w14:textId="33CFB1D0" w:rsidR="003A6DE9" w:rsidRPr="00FF50B1" w:rsidRDefault="003A6DE9" w:rsidP="00827CE7">
      <w:pPr>
        <w:rPr>
          <w:color w:val="AC2C0C"/>
        </w:rPr>
      </w:pPr>
      <w:r w:rsidRPr="00FF50B1">
        <w:rPr>
          <w:b/>
          <w:bCs/>
          <w:color w:val="AC2C0C"/>
        </w:rPr>
        <w:t>Example 2:</w:t>
      </w:r>
      <w:r w:rsidRPr="00FF50B1">
        <w:rPr>
          <w:color w:val="AC2C0C"/>
        </w:rPr>
        <w:t xml:space="preserve"> (</w:t>
      </w:r>
      <w:r w:rsidR="00FF4699">
        <w:rPr>
          <w:color w:val="AC2C0C"/>
        </w:rPr>
        <w:t>refer table 13</w:t>
      </w:r>
      <w:r w:rsidRPr="00FF50B1">
        <w:rPr>
          <w:color w:val="AC2C0C"/>
        </w:rPr>
        <w:t xml:space="preserve">) If the pilot had 2 off-duty days in the preceding 28 days and 17 off-duty days in the preceding 84 days then they would need to complete a period of consecutive 5 off-duty days. While the 84 day requirement can be met with 4 off-duty days (i.e., 24-17 = 7; half of 7 equals 3.5; rounded up is 4 off-duty days), completing the 4 days off-duty means that the pilot then still requires an additional day to meet the requirement for 7 off-duty days in a 28 day period. Therefore, they would need to complete a period of consecutive 5 off-duty days before being clear to transition. </w:t>
      </w:r>
    </w:p>
    <w:p w14:paraId="350881F0" w14:textId="176CDA0C" w:rsidR="00FF4699" w:rsidRDefault="00FF4699" w:rsidP="00FF4699">
      <w:pPr>
        <w:pStyle w:val="Caption"/>
        <w:keepNext/>
      </w:pPr>
      <w:r>
        <w:t xml:space="preserve">Table </w:t>
      </w:r>
      <w:r>
        <w:fldChar w:fldCharType="begin"/>
      </w:r>
      <w:r>
        <w:instrText xml:space="preserve"> SEQ Table \* ARABIC </w:instrText>
      </w:r>
      <w:r>
        <w:fldChar w:fldCharType="separate"/>
      </w:r>
      <w:r>
        <w:rPr>
          <w:noProof/>
        </w:rPr>
        <w:t>13</w:t>
      </w:r>
      <w:r>
        <w:fldChar w:fldCharType="end"/>
      </w:r>
      <w:r>
        <w:t xml:space="preserve"> Example 2</w:t>
      </w:r>
    </w:p>
    <w:tbl>
      <w:tblPr>
        <w:tblW w:w="4460" w:type="dxa"/>
        <w:tblInd w:w="-113" w:type="dxa"/>
        <w:tblBorders>
          <w:top w:val="single" w:sz="4" w:space="0" w:color="AC2C0C"/>
          <w:left w:val="single" w:sz="4" w:space="0" w:color="AC2C0C"/>
          <w:bottom w:val="single" w:sz="4" w:space="0" w:color="AC2C0C"/>
          <w:right w:val="single" w:sz="4" w:space="0" w:color="AC2C0C"/>
          <w:insideH w:val="single" w:sz="4" w:space="0" w:color="AC2C0C"/>
          <w:insideV w:val="single" w:sz="4" w:space="0" w:color="AC2C0C"/>
        </w:tblBorders>
        <w:tblLook w:val="04A0" w:firstRow="1" w:lastRow="0" w:firstColumn="1" w:lastColumn="0" w:noHBand="0" w:noVBand="1"/>
      </w:tblPr>
      <w:tblGrid>
        <w:gridCol w:w="2540"/>
        <w:gridCol w:w="960"/>
        <w:gridCol w:w="960"/>
      </w:tblGrid>
      <w:tr w:rsidR="00FF4699" w:rsidRPr="00AA03DD" w14:paraId="1BFB8562" w14:textId="77777777" w:rsidTr="00FF4699">
        <w:trPr>
          <w:trHeight w:val="288"/>
        </w:trPr>
        <w:tc>
          <w:tcPr>
            <w:tcW w:w="2540" w:type="dxa"/>
            <w:tcBorders>
              <w:bottom w:val="nil"/>
              <w:right w:val="nil"/>
            </w:tcBorders>
            <w:shd w:val="clear" w:color="auto" w:fill="auto"/>
            <w:noWrap/>
            <w:vAlign w:val="bottom"/>
            <w:hideMark/>
          </w:tcPr>
          <w:p w14:paraId="60F05760" w14:textId="77777777" w:rsidR="00FF4699" w:rsidRPr="00AA03DD" w:rsidRDefault="00FF4699" w:rsidP="000F576F">
            <w:pPr>
              <w:pStyle w:val="Tabletext"/>
              <w:rPr>
                <w:rStyle w:val="Authorinstructionsbold"/>
                <w:color w:val="B12C0C"/>
              </w:rPr>
            </w:pPr>
            <w:r w:rsidRPr="00AA03DD">
              <w:rPr>
                <w:rStyle w:val="Authorinstructionsbold"/>
                <w:color w:val="B12C0C"/>
              </w:rPr>
              <w:t>Example 2</w:t>
            </w:r>
          </w:p>
        </w:tc>
        <w:tc>
          <w:tcPr>
            <w:tcW w:w="960" w:type="dxa"/>
            <w:tcBorders>
              <w:left w:val="nil"/>
              <w:bottom w:val="single" w:sz="4" w:space="0" w:color="AC2C0C"/>
              <w:right w:val="nil"/>
            </w:tcBorders>
            <w:shd w:val="clear" w:color="auto" w:fill="auto"/>
            <w:noWrap/>
            <w:vAlign w:val="bottom"/>
            <w:hideMark/>
          </w:tcPr>
          <w:p w14:paraId="7F54F29C" w14:textId="77777777" w:rsidR="00FF4699" w:rsidRPr="00AA03DD" w:rsidRDefault="00FF4699" w:rsidP="000F576F">
            <w:pPr>
              <w:pStyle w:val="Tabletext"/>
              <w:rPr>
                <w:rStyle w:val="Authorinstructions"/>
                <w:color w:val="B12C0C"/>
              </w:rPr>
            </w:pPr>
          </w:p>
        </w:tc>
        <w:tc>
          <w:tcPr>
            <w:tcW w:w="960" w:type="dxa"/>
            <w:tcBorders>
              <w:left w:val="nil"/>
              <w:bottom w:val="single" w:sz="4" w:space="0" w:color="AC2C0C"/>
            </w:tcBorders>
            <w:shd w:val="clear" w:color="auto" w:fill="auto"/>
            <w:noWrap/>
            <w:vAlign w:val="bottom"/>
            <w:hideMark/>
          </w:tcPr>
          <w:p w14:paraId="78EC4AB9" w14:textId="77777777" w:rsidR="00FF4699" w:rsidRPr="00AA03DD" w:rsidRDefault="00FF4699" w:rsidP="000F576F">
            <w:pPr>
              <w:pStyle w:val="Tabletext"/>
              <w:rPr>
                <w:rStyle w:val="Authorinstructions"/>
                <w:color w:val="B12C0C"/>
              </w:rPr>
            </w:pPr>
          </w:p>
        </w:tc>
      </w:tr>
      <w:tr w:rsidR="00FF4699" w:rsidRPr="00AA03DD" w14:paraId="147A6837" w14:textId="77777777" w:rsidTr="00FF4699">
        <w:trPr>
          <w:trHeight w:val="288"/>
        </w:trPr>
        <w:tc>
          <w:tcPr>
            <w:tcW w:w="2540" w:type="dxa"/>
            <w:tcBorders>
              <w:top w:val="nil"/>
            </w:tcBorders>
            <w:shd w:val="clear" w:color="auto" w:fill="auto"/>
            <w:noWrap/>
            <w:vAlign w:val="bottom"/>
            <w:hideMark/>
          </w:tcPr>
          <w:p w14:paraId="1B38C2EA" w14:textId="77777777" w:rsidR="00FF4699" w:rsidRPr="00AA03DD" w:rsidRDefault="00FF4699" w:rsidP="000F576F">
            <w:pPr>
              <w:pStyle w:val="Tabletext"/>
              <w:rPr>
                <w:rStyle w:val="Authorinstructions"/>
                <w:color w:val="B12C0C"/>
              </w:rPr>
            </w:pPr>
          </w:p>
        </w:tc>
        <w:tc>
          <w:tcPr>
            <w:tcW w:w="960" w:type="dxa"/>
            <w:tcBorders>
              <w:right w:val="nil"/>
            </w:tcBorders>
            <w:shd w:val="clear" w:color="auto" w:fill="auto"/>
            <w:noWrap/>
            <w:vAlign w:val="bottom"/>
            <w:hideMark/>
          </w:tcPr>
          <w:p w14:paraId="6B9A5B54" w14:textId="77777777" w:rsidR="00FF4699" w:rsidRPr="00AA03DD" w:rsidRDefault="00FF4699" w:rsidP="000F576F">
            <w:pPr>
              <w:pStyle w:val="Tabletext"/>
              <w:rPr>
                <w:rStyle w:val="Authorinstructions"/>
                <w:color w:val="B12C0C"/>
              </w:rPr>
            </w:pPr>
            <w:r w:rsidRPr="00AA03DD">
              <w:rPr>
                <w:rStyle w:val="Authorinstructions"/>
                <w:color w:val="B12C0C"/>
              </w:rPr>
              <w:t>Days</w:t>
            </w:r>
          </w:p>
        </w:tc>
        <w:tc>
          <w:tcPr>
            <w:tcW w:w="960" w:type="dxa"/>
            <w:tcBorders>
              <w:left w:val="nil"/>
            </w:tcBorders>
            <w:shd w:val="clear" w:color="auto" w:fill="auto"/>
            <w:vAlign w:val="bottom"/>
          </w:tcPr>
          <w:p w14:paraId="1BAE9AEE" w14:textId="77777777" w:rsidR="00FF4699" w:rsidRPr="00AA03DD" w:rsidRDefault="00FF4699" w:rsidP="000F576F">
            <w:pPr>
              <w:pStyle w:val="Tabletext"/>
              <w:rPr>
                <w:rStyle w:val="Authorinstructions"/>
                <w:color w:val="B12C0C"/>
              </w:rPr>
            </w:pPr>
          </w:p>
        </w:tc>
      </w:tr>
      <w:tr w:rsidR="00FF4699" w:rsidRPr="00AA03DD" w14:paraId="67E9B530" w14:textId="77777777" w:rsidTr="00FF4699">
        <w:trPr>
          <w:trHeight w:val="288"/>
        </w:trPr>
        <w:tc>
          <w:tcPr>
            <w:tcW w:w="2540" w:type="dxa"/>
            <w:shd w:val="clear" w:color="auto" w:fill="auto"/>
            <w:vAlign w:val="center"/>
            <w:hideMark/>
          </w:tcPr>
          <w:p w14:paraId="36FCD1F5" w14:textId="77777777" w:rsidR="00FF4699" w:rsidRPr="00AA03DD" w:rsidRDefault="00FF4699" w:rsidP="000F576F">
            <w:pPr>
              <w:pStyle w:val="Tabletext"/>
              <w:rPr>
                <w:rStyle w:val="Authorinstructions"/>
                <w:color w:val="B12C0C"/>
              </w:rPr>
            </w:pPr>
            <w:r w:rsidRPr="00AA03DD">
              <w:rPr>
                <w:rStyle w:val="Authorinstructions"/>
                <w:color w:val="B12C0C"/>
              </w:rPr>
              <w:t>Requirement Period</w:t>
            </w:r>
          </w:p>
        </w:tc>
        <w:tc>
          <w:tcPr>
            <w:tcW w:w="960" w:type="dxa"/>
            <w:shd w:val="clear" w:color="auto" w:fill="auto"/>
            <w:noWrap/>
            <w:vAlign w:val="bottom"/>
            <w:hideMark/>
          </w:tcPr>
          <w:p w14:paraId="1C0F84E4" w14:textId="77777777" w:rsidR="00FF4699" w:rsidRPr="00AA03DD" w:rsidRDefault="00FF4699" w:rsidP="000F576F">
            <w:pPr>
              <w:pStyle w:val="Tabletext"/>
              <w:rPr>
                <w:rStyle w:val="Authorinstructions"/>
                <w:color w:val="B12C0C"/>
              </w:rPr>
            </w:pPr>
            <w:r w:rsidRPr="00AA03DD">
              <w:rPr>
                <w:rStyle w:val="Authorinstructions"/>
                <w:color w:val="B12C0C"/>
              </w:rPr>
              <w:t>28</w:t>
            </w:r>
          </w:p>
        </w:tc>
        <w:tc>
          <w:tcPr>
            <w:tcW w:w="960" w:type="dxa"/>
            <w:shd w:val="clear" w:color="auto" w:fill="auto"/>
            <w:noWrap/>
            <w:vAlign w:val="bottom"/>
            <w:hideMark/>
          </w:tcPr>
          <w:p w14:paraId="1A69CCFD" w14:textId="77777777" w:rsidR="00FF4699" w:rsidRPr="00AA03DD" w:rsidRDefault="00FF4699" w:rsidP="000F576F">
            <w:pPr>
              <w:pStyle w:val="Tabletext"/>
              <w:rPr>
                <w:rStyle w:val="Authorinstructions"/>
                <w:color w:val="B12C0C"/>
              </w:rPr>
            </w:pPr>
            <w:r w:rsidRPr="00AA03DD">
              <w:rPr>
                <w:rStyle w:val="Authorinstructions"/>
                <w:color w:val="B12C0C"/>
              </w:rPr>
              <w:t>84</w:t>
            </w:r>
          </w:p>
        </w:tc>
      </w:tr>
      <w:tr w:rsidR="00FF4699" w:rsidRPr="00AA03DD" w14:paraId="326C60DC" w14:textId="77777777" w:rsidTr="00FF4699">
        <w:trPr>
          <w:trHeight w:val="288"/>
        </w:trPr>
        <w:tc>
          <w:tcPr>
            <w:tcW w:w="2540" w:type="dxa"/>
            <w:shd w:val="clear" w:color="auto" w:fill="auto"/>
            <w:vAlign w:val="center"/>
            <w:hideMark/>
          </w:tcPr>
          <w:p w14:paraId="0BD8E3E2" w14:textId="77777777" w:rsidR="00FF4699" w:rsidRPr="00AA03DD" w:rsidRDefault="00FF4699" w:rsidP="000F576F">
            <w:pPr>
              <w:pStyle w:val="Tabletext"/>
              <w:rPr>
                <w:rStyle w:val="Authorinstructions"/>
                <w:color w:val="B12C0C"/>
              </w:rPr>
            </w:pPr>
            <w:r w:rsidRPr="00AA03DD">
              <w:rPr>
                <w:rStyle w:val="Authorinstructions"/>
                <w:color w:val="B12C0C"/>
              </w:rPr>
              <w:t>Required off-duty days</w:t>
            </w:r>
          </w:p>
        </w:tc>
        <w:tc>
          <w:tcPr>
            <w:tcW w:w="960" w:type="dxa"/>
            <w:shd w:val="clear" w:color="auto" w:fill="auto"/>
            <w:noWrap/>
            <w:vAlign w:val="center"/>
            <w:hideMark/>
          </w:tcPr>
          <w:p w14:paraId="1AAB08BB" w14:textId="77777777" w:rsidR="00FF4699" w:rsidRPr="00AA03DD" w:rsidRDefault="00FF4699" w:rsidP="000F576F">
            <w:pPr>
              <w:pStyle w:val="Tabletext"/>
              <w:rPr>
                <w:rStyle w:val="Authorinstructions"/>
                <w:color w:val="B12C0C"/>
              </w:rPr>
            </w:pPr>
            <w:r w:rsidRPr="00AA03DD">
              <w:rPr>
                <w:rStyle w:val="Authorinstructions"/>
                <w:color w:val="B12C0C"/>
              </w:rPr>
              <w:t>7</w:t>
            </w:r>
          </w:p>
        </w:tc>
        <w:tc>
          <w:tcPr>
            <w:tcW w:w="960" w:type="dxa"/>
            <w:shd w:val="clear" w:color="auto" w:fill="auto"/>
            <w:noWrap/>
            <w:vAlign w:val="center"/>
            <w:hideMark/>
          </w:tcPr>
          <w:p w14:paraId="2E7AA72E" w14:textId="77777777" w:rsidR="00FF4699" w:rsidRPr="00AA03DD" w:rsidRDefault="00FF4699" w:rsidP="000F576F">
            <w:pPr>
              <w:pStyle w:val="Tabletext"/>
              <w:rPr>
                <w:rStyle w:val="Authorinstructions"/>
                <w:color w:val="B12C0C"/>
              </w:rPr>
            </w:pPr>
            <w:r w:rsidRPr="00AA03DD">
              <w:rPr>
                <w:rStyle w:val="Authorinstructions"/>
                <w:color w:val="B12C0C"/>
              </w:rPr>
              <w:t>24</w:t>
            </w:r>
          </w:p>
        </w:tc>
      </w:tr>
      <w:tr w:rsidR="00FF4699" w:rsidRPr="00AA03DD" w14:paraId="188CB602" w14:textId="77777777" w:rsidTr="00FF4699">
        <w:trPr>
          <w:trHeight w:val="288"/>
        </w:trPr>
        <w:tc>
          <w:tcPr>
            <w:tcW w:w="2540" w:type="dxa"/>
            <w:shd w:val="clear" w:color="auto" w:fill="auto"/>
            <w:vAlign w:val="center"/>
            <w:hideMark/>
          </w:tcPr>
          <w:p w14:paraId="02CCA6E6" w14:textId="77777777" w:rsidR="00FF4699" w:rsidRPr="00AA03DD" w:rsidRDefault="00FF4699" w:rsidP="000F576F">
            <w:pPr>
              <w:pStyle w:val="Tabletext"/>
              <w:rPr>
                <w:rStyle w:val="Authorinstructions"/>
                <w:color w:val="B12C0C"/>
              </w:rPr>
            </w:pPr>
            <w:r w:rsidRPr="00AA03DD">
              <w:rPr>
                <w:rStyle w:val="Authorinstructions"/>
                <w:color w:val="B12C0C"/>
              </w:rPr>
              <w:t>Actual off-duty days</w:t>
            </w:r>
          </w:p>
        </w:tc>
        <w:tc>
          <w:tcPr>
            <w:tcW w:w="960" w:type="dxa"/>
            <w:shd w:val="clear" w:color="auto" w:fill="auto"/>
            <w:noWrap/>
            <w:vAlign w:val="bottom"/>
            <w:hideMark/>
          </w:tcPr>
          <w:p w14:paraId="002B8A45" w14:textId="77777777" w:rsidR="00FF4699" w:rsidRPr="00AA03DD" w:rsidRDefault="00FF4699" w:rsidP="000F576F">
            <w:pPr>
              <w:pStyle w:val="Tabletext"/>
              <w:rPr>
                <w:rStyle w:val="Authorinstructions"/>
                <w:color w:val="B12C0C"/>
              </w:rPr>
            </w:pPr>
            <w:r w:rsidRPr="00AA03DD">
              <w:rPr>
                <w:rStyle w:val="Authorinstructions"/>
                <w:color w:val="B12C0C"/>
              </w:rPr>
              <w:t>2</w:t>
            </w:r>
          </w:p>
        </w:tc>
        <w:tc>
          <w:tcPr>
            <w:tcW w:w="960" w:type="dxa"/>
            <w:shd w:val="clear" w:color="auto" w:fill="auto"/>
            <w:noWrap/>
            <w:vAlign w:val="bottom"/>
            <w:hideMark/>
          </w:tcPr>
          <w:p w14:paraId="21641BD6" w14:textId="77777777" w:rsidR="00FF4699" w:rsidRPr="00AA03DD" w:rsidRDefault="00FF4699" w:rsidP="000F576F">
            <w:pPr>
              <w:pStyle w:val="Tabletext"/>
              <w:rPr>
                <w:rStyle w:val="Authorinstructions"/>
                <w:color w:val="B12C0C"/>
              </w:rPr>
            </w:pPr>
            <w:r w:rsidRPr="00AA03DD">
              <w:rPr>
                <w:rStyle w:val="Authorinstructions"/>
                <w:color w:val="B12C0C"/>
              </w:rPr>
              <w:t>17</w:t>
            </w:r>
          </w:p>
        </w:tc>
      </w:tr>
      <w:tr w:rsidR="00FF4699" w:rsidRPr="00AA03DD" w14:paraId="66C6E004" w14:textId="77777777" w:rsidTr="00FF4699">
        <w:trPr>
          <w:trHeight w:val="288"/>
        </w:trPr>
        <w:tc>
          <w:tcPr>
            <w:tcW w:w="2540" w:type="dxa"/>
            <w:shd w:val="clear" w:color="auto" w:fill="auto"/>
            <w:vAlign w:val="center"/>
            <w:hideMark/>
          </w:tcPr>
          <w:p w14:paraId="692F2911" w14:textId="77777777" w:rsidR="00FF4699" w:rsidRPr="00AA03DD" w:rsidRDefault="00FF4699" w:rsidP="000F576F">
            <w:pPr>
              <w:pStyle w:val="Tabletext"/>
              <w:rPr>
                <w:rStyle w:val="Authorinstructionsbold"/>
                <w:color w:val="B12C0C"/>
              </w:rPr>
            </w:pPr>
            <w:r w:rsidRPr="00AA03DD">
              <w:rPr>
                <w:rStyle w:val="Authorinstructionsbold"/>
                <w:color w:val="B12C0C"/>
              </w:rPr>
              <w:t>Deficit (days)</w:t>
            </w:r>
          </w:p>
        </w:tc>
        <w:tc>
          <w:tcPr>
            <w:tcW w:w="960" w:type="dxa"/>
            <w:shd w:val="clear" w:color="auto" w:fill="auto"/>
            <w:noWrap/>
            <w:vAlign w:val="bottom"/>
            <w:hideMark/>
          </w:tcPr>
          <w:p w14:paraId="51474FCF" w14:textId="77777777" w:rsidR="00FF4699" w:rsidRPr="00AA03DD" w:rsidRDefault="00FF4699" w:rsidP="000F576F">
            <w:pPr>
              <w:pStyle w:val="Tabletext"/>
              <w:rPr>
                <w:rStyle w:val="Authorinstructionsbold"/>
                <w:color w:val="B12C0C"/>
              </w:rPr>
            </w:pPr>
            <w:r w:rsidRPr="00AA03DD">
              <w:rPr>
                <w:rStyle w:val="Authorinstructionsbold"/>
                <w:color w:val="B12C0C"/>
              </w:rPr>
              <w:t>5</w:t>
            </w:r>
          </w:p>
        </w:tc>
        <w:tc>
          <w:tcPr>
            <w:tcW w:w="960" w:type="dxa"/>
            <w:shd w:val="clear" w:color="auto" w:fill="auto"/>
            <w:noWrap/>
            <w:vAlign w:val="bottom"/>
            <w:hideMark/>
          </w:tcPr>
          <w:p w14:paraId="37CDA1D9" w14:textId="77777777" w:rsidR="00FF4699" w:rsidRPr="00AA03DD" w:rsidRDefault="00FF4699" w:rsidP="000F576F">
            <w:pPr>
              <w:pStyle w:val="Tabletext"/>
              <w:rPr>
                <w:rStyle w:val="Authorinstructions"/>
                <w:color w:val="B12C0C"/>
              </w:rPr>
            </w:pPr>
            <w:r w:rsidRPr="00AA03DD">
              <w:rPr>
                <w:rStyle w:val="Authorinstructions"/>
                <w:color w:val="B12C0C"/>
              </w:rPr>
              <w:t>7</w:t>
            </w:r>
          </w:p>
        </w:tc>
      </w:tr>
      <w:tr w:rsidR="00FF4699" w:rsidRPr="00AA03DD" w14:paraId="77038564" w14:textId="77777777" w:rsidTr="00FF4699">
        <w:trPr>
          <w:trHeight w:val="612"/>
        </w:trPr>
        <w:tc>
          <w:tcPr>
            <w:tcW w:w="2540" w:type="dxa"/>
            <w:shd w:val="clear" w:color="auto" w:fill="auto"/>
            <w:vAlign w:val="center"/>
            <w:hideMark/>
          </w:tcPr>
          <w:p w14:paraId="768CDFA7" w14:textId="77777777" w:rsidR="00FF4699" w:rsidRPr="00AA03DD" w:rsidRDefault="00FF4699" w:rsidP="000F576F">
            <w:pPr>
              <w:pStyle w:val="Tabletext"/>
              <w:rPr>
                <w:rStyle w:val="Authorinstructions"/>
                <w:color w:val="B12C0C"/>
              </w:rPr>
            </w:pPr>
            <w:r w:rsidRPr="00AA03DD">
              <w:rPr>
                <w:rStyle w:val="Authorinstructions"/>
                <w:color w:val="B12C0C"/>
              </w:rPr>
              <w:t>Half 84-day requirement (rounded up)</w:t>
            </w:r>
          </w:p>
        </w:tc>
        <w:tc>
          <w:tcPr>
            <w:tcW w:w="960" w:type="dxa"/>
            <w:shd w:val="clear" w:color="auto" w:fill="auto"/>
            <w:noWrap/>
            <w:vAlign w:val="bottom"/>
            <w:hideMark/>
          </w:tcPr>
          <w:p w14:paraId="156D0095" w14:textId="77777777" w:rsidR="00FF4699" w:rsidRPr="00AA03DD" w:rsidRDefault="00FF4699" w:rsidP="000F576F">
            <w:pPr>
              <w:pStyle w:val="Tabletext"/>
              <w:rPr>
                <w:rStyle w:val="Authorinstructions"/>
                <w:color w:val="B12C0C"/>
              </w:rPr>
            </w:pPr>
            <w:r w:rsidRPr="00AA03DD">
              <w:rPr>
                <w:rStyle w:val="Authorinstructions"/>
                <w:color w:val="B12C0C"/>
              </w:rPr>
              <w:t> </w:t>
            </w:r>
          </w:p>
        </w:tc>
        <w:tc>
          <w:tcPr>
            <w:tcW w:w="960" w:type="dxa"/>
            <w:shd w:val="clear" w:color="auto" w:fill="auto"/>
            <w:noWrap/>
            <w:vAlign w:val="center"/>
            <w:hideMark/>
          </w:tcPr>
          <w:p w14:paraId="11BC11CC" w14:textId="77777777" w:rsidR="00FF4699" w:rsidRPr="00AA03DD" w:rsidRDefault="00FF4699" w:rsidP="000F576F">
            <w:pPr>
              <w:pStyle w:val="Tabletext"/>
              <w:rPr>
                <w:rStyle w:val="Authorinstructionsbold"/>
                <w:color w:val="B12C0C"/>
              </w:rPr>
            </w:pPr>
            <w:r w:rsidRPr="00AA03DD">
              <w:rPr>
                <w:rStyle w:val="Authorinstructionsbold"/>
                <w:color w:val="B12C0C"/>
              </w:rPr>
              <w:t>4</w:t>
            </w:r>
          </w:p>
        </w:tc>
      </w:tr>
      <w:tr w:rsidR="00FF4699" w:rsidRPr="00AA03DD" w14:paraId="103B2B4C" w14:textId="77777777" w:rsidTr="00FF4699">
        <w:trPr>
          <w:trHeight w:val="576"/>
        </w:trPr>
        <w:tc>
          <w:tcPr>
            <w:tcW w:w="2540" w:type="dxa"/>
            <w:shd w:val="clear" w:color="auto" w:fill="auto"/>
            <w:vAlign w:val="center"/>
            <w:hideMark/>
          </w:tcPr>
          <w:p w14:paraId="5D2135B4" w14:textId="77777777" w:rsidR="00FF4699" w:rsidRPr="00AA03DD" w:rsidRDefault="00FF4699" w:rsidP="000F576F">
            <w:pPr>
              <w:pStyle w:val="Tabletext"/>
              <w:rPr>
                <w:rStyle w:val="Authorinstructionsbold"/>
                <w:color w:val="B12C0C"/>
              </w:rPr>
            </w:pPr>
            <w:r w:rsidRPr="00AA03DD">
              <w:rPr>
                <w:rStyle w:val="Authorinstructionsbold"/>
                <w:color w:val="B12C0C"/>
              </w:rPr>
              <w:t>Off-duty days required to transition</w:t>
            </w:r>
          </w:p>
        </w:tc>
        <w:tc>
          <w:tcPr>
            <w:tcW w:w="1920" w:type="dxa"/>
            <w:gridSpan w:val="2"/>
            <w:shd w:val="clear" w:color="auto" w:fill="auto"/>
            <w:noWrap/>
            <w:vAlign w:val="center"/>
            <w:hideMark/>
          </w:tcPr>
          <w:p w14:paraId="5E161547" w14:textId="77777777" w:rsidR="00FF4699" w:rsidRPr="00AA03DD" w:rsidRDefault="00FF4699" w:rsidP="000F576F">
            <w:pPr>
              <w:pStyle w:val="Tabletext"/>
              <w:rPr>
                <w:rStyle w:val="Authorinstructionsbold"/>
                <w:color w:val="B12C0C"/>
              </w:rPr>
            </w:pPr>
            <w:r w:rsidRPr="00AA03DD">
              <w:rPr>
                <w:rStyle w:val="Authorinstructionsbold"/>
                <w:color w:val="B12C0C"/>
              </w:rPr>
              <w:t>5</w:t>
            </w:r>
          </w:p>
        </w:tc>
      </w:tr>
    </w:tbl>
    <w:p w14:paraId="07F24ACC" w14:textId="77777777" w:rsidR="003A6DE9" w:rsidRPr="00827CE7" w:rsidRDefault="003A6DE9" w:rsidP="00827CE7">
      <w:pPr>
        <w:ind w:left="1134" w:hanging="1134"/>
        <w:rPr>
          <w:color w:val="AC2C0C"/>
        </w:rPr>
      </w:pPr>
      <w:r w:rsidRPr="00827CE7">
        <w:rPr>
          <w:b/>
          <w:bCs/>
          <w:color w:val="AC2C0C"/>
        </w:rPr>
        <w:t>Note:</w:t>
      </w:r>
      <w:r w:rsidRPr="00827CE7">
        <w:rPr>
          <w:color w:val="AC2C0C"/>
        </w:rPr>
        <w:tab/>
        <w:t>If there is any question regarding the suitability of this minimum period when employed in the operator’s context, then they should monitor the fatigue levels of pilots and increase this minimum period if required. An example of a way an operator could do this is via surveys or regular meetings to discuss fatigue with the pilots involved (the effectiveness of this approach would depend on the safety culture evident in the organisation at the time).</w:t>
      </w:r>
    </w:p>
    <w:p w14:paraId="3A8D5473" w14:textId="53BC312A" w:rsidR="00E23BF9" w:rsidRDefault="007E67EC" w:rsidP="003C7437">
      <w:pPr>
        <w:pStyle w:val="AppendixHeading1"/>
      </w:pPr>
      <w:bookmarkStart w:id="92" w:name="_Toc148955856"/>
      <w:bookmarkStart w:id="93" w:name="_Toc148955885"/>
      <w:bookmarkStart w:id="94" w:name="_Toc148955857"/>
      <w:bookmarkStart w:id="95" w:name="_Toc148955886"/>
      <w:bookmarkStart w:id="96" w:name="_Toc148955858"/>
      <w:bookmarkStart w:id="97" w:name="_Toc148955887"/>
      <w:bookmarkStart w:id="98" w:name="_Toc148955859"/>
      <w:bookmarkStart w:id="99" w:name="_Toc148955888"/>
      <w:bookmarkStart w:id="100" w:name="_Toc148955860"/>
      <w:bookmarkStart w:id="101" w:name="_Toc148955889"/>
      <w:bookmarkStart w:id="102" w:name="_Toc148955861"/>
      <w:bookmarkStart w:id="103" w:name="_Toc148955890"/>
      <w:bookmarkStart w:id="104" w:name="_Toc148955862"/>
      <w:bookmarkStart w:id="105" w:name="_Toc148955891"/>
      <w:bookmarkStart w:id="106" w:name="_Toc148955863"/>
      <w:bookmarkStart w:id="107" w:name="_Toc148955892"/>
      <w:bookmarkStart w:id="108" w:name="_Toc148955864"/>
      <w:bookmarkStart w:id="109" w:name="_Toc148955893"/>
      <w:bookmarkStart w:id="110" w:name="_Toc148955865"/>
      <w:bookmarkStart w:id="111" w:name="_Toc148955894"/>
      <w:bookmarkStart w:id="112" w:name="_Toc148955866"/>
      <w:bookmarkStart w:id="113" w:name="_Toc148955895"/>
      <w:bookmarkStart w:id="114" w:name="_Toc148955867"/>
      <w:bookmarkStart w:id="115" w:name="_Toc148955896"/>
      <w:bookmarkStart w:id="116" w:name="_Toc191547382"/>
      <w:bookmarkEnd w:id="4"/>
      <w:bookmarkEnd w:id="5"/>
      <w:bookmarkEnd w:id="6"/>
      <w:bookmarkEnd w:id="92"/>
      <w:bookmarkEnd w:id="93"/>
      <w:bookmarkEnd w:id="94"/>
      <w:bookmarkEnd w:id="95"/>
      <w:bookmarkEnd w:id="96"/>
      <w:bookmarkEnd w:id="97"/>
      <w:bookmarkEnd w:id="98"/>
      <w:bookmarkEnd w:id="99"/>
      <w:bookmarkEnd w:id="100"/>
      <w:bookmarkEnd w:id="101"/>
      <w:bookmarkEnd w:id="102"/>
      <w:bookmarkEnd w:id="103"/>
      <w:bookmarkEnd w:id="104"/>
      <w:bookmarkEnd w:id="105"/>
      <w:bookmarkEnd w:id="106"/>
      <w:bookmarkEnd w:id="107"/>
      <w:bookmarkEnd w:id="108"/>
      <w:bookmarkEnd w:id="109"/>
      <w:bookmarkEnd w:id="110"/>
      <w:bookmarkEnd w:id="111"/>
      <w:bookmarkEnd w:id="112"/>
      <w:bookmarkEnd w:id="113"/>
      <w:bookmarkEnd w:id="114"/>
      <w:bookmarkEnd w:id="115"/>
      <w:r>
        <w:lastRenderedPageBreak/>
        <w:t xml:space="preserve">Fatigue </w:t>
      </w:r>
      <w:r w:rsidR="00DB3C00">
        <w:t>o</w:t>
      </w:r>
      <w:r>
        <w:t xml:space="preserve">ccurrence </w:t>
      </w:r>
      <w:r w:rsidR="00DB3C00">
        <w:t>r</w:t>
      </w:r>
      <w:r>
        <w:t>eport (Form OR)</w:t>
      </w:r>
      <w:bookmarkEnd w:id="116"/>
    </w:p>
    <w:p w14:paraId="24579817" w14:textId="77777777" w:rsidR="006F2F7F" w:rsidRDefault="006F2F7F" w:rsidP="006F2F7F">
      <w:pPr>
        <w:keepNext/>
      </w:pPr>
      <w:r>
        <w:rPr>
          <w:noProof/>
        </w:rPr>
        <w:drawing>
          <wp:inline distT="0" distB="0" distL="0" distR="0" wp14:anchorId="3301BDDA" wp14:editId="64DD23EB">
            <wp:extent cx="4608830" cy="7370445"/>
            <wp:effectExtent l="0" t="0" r="1270" b="1905"/>
            <wp:docPr id="112693750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3">
                      <a:extLst>
                        <a:ext uri="{28A0092B-C50C-407E-A947-70E740481C1C}">
                          <a14:useLocalDpi xmlns:a14="http://schemas.microsoft.com/office/drawing/2010/main" val="0"/>
                        </a:ext>
                      </a:extLst>
                    </a:blip>
                    <a:srcRect/>
                    <a:stretch>
                      <a:fillRect/>
                    </a:stretch>
                  </pic:blipFill>
                  <pic:spPr bwMode="auto">
                    <a:xfrm>
                      <a:off x="0" y="0"/>
                      <a:ext cx="4608830" cy="7370445"/>
                    </a:xfrm>
                    <a:prstGeom prst="rect">
                      <a:avLst/>
                    </a:prstGeom>
                    <a:noFill/>
                  </pic:spPr>
                </pic:pic>
              </a:graphicData>
            </a:graphic>
          </wp:inline>
        </w:drawing>
      </w:r>
    </w:p>
    <w:p w14:paraId="62DD5CDA" w14:textId="3535CC90" w:rsidR="00B22152" w:rsidRDefault="006F2F7F" w:rsidP="002404FD">
      <w:pPr>
        <w:pStyle w:val="Caption"/>
      </w:pPr>
      <w:r>
        <w:t xml:space="preserve">Figure </w:t>
      </w:r>
      <w:r>
        <w:fldChar w:fldCharType="begin"/>
      </w:r>
      <w:r>
        <w:instrText xml:space="preserve"> SEQ Figure \* ARABIC </w:instrText>
      </w:r>
      <w:r>
        <w:fldChar w:fldCharType="separate"/>
      </w:r>
      <w:r>
        <w:rPr>
          <w:noProof/>
        </w:rPr>
        <w:t>1</w:t>
      </w:r>
      <w:r>
        <w:fldChar w:fldCharType="end"/>
      </w:r>
      <w:r>
        <w:t xml:space="preserve"> </w:t>
      </w:r>
      <w:r w:rsidRPr="00252C53">
        <w:t xml:space="preserve">Fatigue </w:t>
      </w:r>
      <w:r>
        <w:t>o</w:t>
      </w:r>
      <w:r w:rsidRPr="00252C53">
        <w:t xml:space="preserve">ccurrence </w:t>
      </w:r>
      <w:r>
        <w:t>r</w:t>
      </w:r>
      <w:r w:rsidRPr="00252C53">
        <w:t>eport (Form OR)</w:t>
      </w:r>
    </w:p>
    <w:p w14:paraId="72933D94" w14:textId="77777777" w:rsidR="00B22152" w:rsidRDefault="00B22152" w:rsidP="00962D25">
      <w:pPr>
        <w:sectPr w:rsidR="00B22152" w:rsidSect="00D57E10">
          <w:headerReference w:type="default" r:id="rId24"/>
          <w:footerReference w:type="default" r:id="rId25"/>
          <w:pgSz w:w="11906" w:h="16838" w:code="9"/>
          <w:pgMar w:top="1134" w:right="1134" w:bottom="1134" w:left="1134" w:header="567" w:footer="567" w:gutter="0"/>
          <w:cols w:space="708"/>
          <w:docGrid w:linePitch="360"/>
        </w:sectPr>
      </w:pPr>
    </w:p>
    <w:p w14:paraId="6CE399E1" w14:textId="6B2DF3C1" w:rsidR="00B22152" w:rsidRDefault="007A607E" w:rsidP="007A607E">
      <w:pPr>
        <w:pStyle w:val="AppendixHeading1"/>
      </w:pPr>
      <w:bookmarkStart w:id="117" w:name="_Toc191547383"/>
      <w:r>
        <w:lastRenderedPageBreak/>
        <w:t xml:space="preserve">Alertness </w:t>
      </w:r>
      <w:r w:rsidR="00DB3C00">
        <w:t>c</w:t>
      </w:r>
      <w:r>
        <w:t xml:space="preserve">onsideration </w:t>
      </w:r>
      <w:r w:rsidR="00DB3C00">
        <w:t>t</w:t>
      </w:r>
      <w:r>
        <w:t>able (Form ACTab)</w:t>
      </w:r>
      <w:bookmarkEnd w:id="117"/>
    </w:p>
    <w:p w14:paraId="33CD2460" w14:textId="77777777" w:rsidR="00144E6C" w:rsidRDefault="00F15DBD" w:rsidP="00144E6C">
      <w:pPr>
        <w:keepNext/>
      </w:pPr>
      <w:r>
        <w:rPr>
          <w:noProof/>
        </w:rPr>
        <w:drawing>
          <wp:inline distT="0" distB="0" distL="0" distR="0" wp14:anchorId="6A870A87" wp14:editId="59ABC844">
            <wp:extent cx="8437880" cy="4676140"/>
            <wp:effectExtent l="0" t="0" r="1270" b="0"/>
            <wp:docPr id="3" name="Picture 3" descr="Alertness consideration tab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26">
                      <a:extLst>
                        <a:ext uri="{28A0092B-C50C-407E-A947-70E740481C1C}">
                          <a14:useLocalDpi xmlns:a14="http://schemas.microsoft.com/office/drawing/2010/main" val="0"/>
                        </a:ext>
                      </a:extLst>
                    </a:blip>
                    <a:srcRect/>
                    <a:stretch>
                      <a:fillRect/>
                    </a:stretch>
                  </pic:blipFill>
                  <pic:spPr bwMode="auto">
                    <a:xfrm>
                      <a:off x="0" y="0"/>
                      <a:ext cx="8437880" cy="4676140"/>
                    </a:xfrm>
                    <a:prstGeom prst="rect">
                      <a:avLst/>
                    </a:prstGeom>
                    <a:noFill/>
                  </pic:spPr>
                </pic:pic>
              </a:graphicData>
            </a:graphic>
          </wp:inline>
        </w:drawing>
      </w:r>
    </w:p>
    <w:p w14:paraId="4D03161C" w14:textId="69EB252E" w:rsidR="007A607E" w:rsidRDefault="00144E6C" w:rsidP="00144E6C">
      <w:pPr>
        <w:pStyle w:val="Caption"/>
      </w:pPr>
      <w:r>
        <w:t xml:space="preserve">Figure </w:t>
      </w:r>
      <w:r>
        <w:fldChar w:fldCharType="begin"/>
      </w:r>
      <w:r>
        <w:instrText xml:space="preserve"> SEQ Figure \* ARABIC </w:instrText>
      </w:r>
      <w:r>
        <w:fldChar w:fldCharType="separate"/>
      </w:r>
      <w:r w:rsidR="006F2F7F">
        <w:rPr>
          <w:noProof/>
        </w:rPr>
        <w:t>3</w:t>
      </w:r>
      <w:r>
        <w:fldChar w:fldCharType="end"/>
      </w:r>
      <w:r>
        <w:t xml:space="preserve"> </w:t>
      </w:r>
      <w:r w:rsidRPr="00255EED">
        <w:t>Alertness consideration table (Form ACTab)</w:t>
      </w:r>
    </w:p>
    <w:p w14:paraId="20FA703D" w14:textId="77777777" w:rsidR="00817468" w:rsidRPr="00817468" w:rsidRDefault="00817468" w:rsidP="00817468"/>
    <w:p w14:paraId="3991C4E9" w14:textId="77777777" w:rsidR="00817468" w:rsidRDefault="00817468" w:rsidP="00962D25">
      <w:pPr>
        <w:sectPr w:rsidR="00817468" w:rsidSect="007A607E">
          <w:headerReference w:type="default" r:id="rId27"/>
          <w:footerReference w:type="default" r:id="rId28"/>
          <w:pgSz w:w="16838" w:h="11906" w:orient="landscape" w:code="9"/>
          <w:pgMar w:top="1134" w:right="1134" w:bottom="1134" w:left="1134" w:header="567" w:footer="567" w:gutter="0"/>
          <w:cols w:space="708"/>
          <w:docGrid w:linePitch="360"/>
        </w:sectPr>
      </w:pPr>
    </w:p>
    <w:p w14:paraId="21E478ED" w14:textId="5C083F8D" w:rsidR="007A607E" w:rsidRDefault="00DD1D44" w:rsidP="00DD1D44">
      <w:pPr>
        <w:pStyle w:val="AppendixHeading2"/>
      </w:pPr>
      <w:bookmarkStart w:id="118" w:name="_Toc191547384"/>
      <w:r>
        <w:lastRenderedPageBreak/>
        <w:t>Instructions for using the ACTab prior to duty</w:t>
      </w:r>
      <w:bookmarkEnd w:id="118"/>
    </w:p>
    <w:p w14:paraId="09110CBC" w14:textId="65A32370" w:rsidR="00817468" w:rsidRDefault="00204100" w:rsidP="00962D25">
      <w:pPr>
        <w:rPr>
          <w:b/>
          <w:bCs/>
        </w:rPr>
      </w:pPr>
      <w:r>
        <w:rPr>
          <w:b/>
          <w:bCs/>
        </w:rPr>
        <w:t>Q1. How alert are you feeling?</w:t>
      </w:r>
    </w:p>
    <w:p w14:paraId="4BCAE41B" w14:textId="77777777" w:rsidR="00CD75D6" w:rsidRPr="00883015" w:rsidRDefault="00CD75D6" w:rsidP="00CD75D6">
      <w:r w:rsidRPr="00883015">
        <w:t xml:space="preserve">Question 1 involves the FCM rating their current alertness (ideally close to their report time) using one of the seven options on the alertness scale. The result falls into one of three bands of risk – Low, Moderate, or High. </w:t>
      </w:r>
    </w:p>
    <w:p w14:paraId="419DCFD4" w14:textId="77777777" w:rsidR="00CD75D6" w:rsidRPr="00883015" w:rsidRDefault="00CD75D6" w:rsidP="00CD75D6">
      <w:r w:rsidRPr="00883015">
        <w:t xml:space="preserve">If High Risk, the FCM must consider discussing this with other employees or the Chief Pilot </w:t>
      </w:r>
      <w:r w:rsidRPr="00883015">
        <w:rPr>
          <w:highlight w:val="green"/>
        </w:rPr>
        <w:t>(or delegate)</w:t>
      </w:r>
      <w:r w:rsidRPr="00883015">
        <w:t xml:space="preserve"> and may need to address the risk through applying previously defined risk control measures, such as extended rest periods or task rotation. If a decision is made to continue with the duty, proceed to Question 2.</w:t>
      </w:r>
    </w:p>
    <w:p w14:paraId="5E3AC0B2" w14:textId="77777777" w:rsidR="00CD75D6" w:rsidRPr="00DD19D3" w:rsidRDefault="00CD75D6" w:rsidP="00CD75D6">
      <w:pPr>
        <w:rPr>
          <w:b/>
          <w:bCs/>
        </w:rPr>
      </w:pPr>
      <w:r w:rsidRPr="00DD19D3">
        <w:rPr>
          <w:b/>
          <w:bCs/>
        </w:rPr>
        <w:t>Q2. Have you had adequate sleep?</w:t>
      </w:r>
    </w:p>
    <w:p w14:paraId="0EFF4DD9" w14:textId="77777777" w:rsidR="00CD75D6" w:rsidRPr="00883015" w:rsidRDefault="00CD75D6" w:rsidP="00CD75D6">
      <w:r w:rsidRPr="00883015">
        <w:t>Question 2 involves the FCM accruing points based on their sleep in the prior 24 hours, 48 hours, and hours wake at the end of the duty. The points sum to produce a final score, which is categorised in terms of risk as Low, Moderate, or High.</w:t>
      </w:r>
    </w:p>
    <w:p w14:paraId="735A47DC" w14:textId="77777777" w:rsidR="00CD75D6" w:rsidRPr="00883015" w:rsidRDefault="00CD75D6" w:rsidP="00CD75D6">
      <w:pPr>
        <w:pStyle w:val="Note"/>
      </w:pPr>
      <w:r w:rsidRPr="003C2959">
        <w:rPr>
          <w:rStyle w:val="bold"/>
        </w:rPr>
        <w:t>Note:</w:t>
      </w:r>
      <w:r>
        <w:tab/>
      </w:r>
      <w:r w:rsidRPr="00883015">
        <w:t>48 hours is used in this table, because the table focuses almost entirely on acute or transient fatigue and the assumption is that the pilot was well rested prior to this point. If the pilot has a longer period of disrupted or restricted sleep then they should consider that the cumulative fatigue associated with this, will increase the fatigue risk. An increased cumulative fatigue will increase the risk associated with subsequent, shorter than required, sleep periods identified in the table and FCMs should put more weight on any symptoms (response to question 1) and take a more conservative approach to any heightened risk identified by using this table.</w:t>
      </w:r>
    </w:p>
    <w:p w14:paraId="6983AE71" w14:textId="77777777" w:rsidR="00CD75D6" w:rsidRPr="00883015" w:rsidRDefault="00CD75D6" w:rsidP="00CD75D6">
      <w:r w:rsidRPr="00883015">
        <w:t xml:space="preserve">If the result is High Risk, the pilot must consider discussing this with other employees or the Chief Pilot </w:t>
      </w:r>
      <w:r w:rsidRPr="00883015">
        <w:rPr>
          <w:highlight w:val="green"/>
        </w:rPr>
        <w:t>(or delegate)</w:t>
      </w:r>
      <w:r w:rsidRPr="00883015">
        <w:t xml:space="preserve"> and may need to address the risk through applying previously defined risk control measures, such as extended rest periods or task rotation. If a decision is made to continue with the duty, proceed to Question 3.</w:t>
      </w:r>
    </w:p>
    <w:p w14:paraId="7BC81810" w14:textId="77777777" w:rsidR="00CD75D6" w:rsidRPr="00DD19D3" w:rsidRDefault="00CD75D6" w:rsidP="00CD75D6">
      <w:pPr>
        <w:rPr>
          <w:b/>
          <w:bCs/>
        </w:rPr>
      </w:pPr>
      <w:r w:rsidRPr="00DD19D3">
        <w:rPr>
          <w:b/>
          <w:bCs/>
        </w:rPr>
        <w:t>Q3. What time does the duty occur?</w:t>
      </w:r>
    </w:p>
    <w:p w14:paraId="4650170C" w14:textId="77777777" w:rsidR="00CD75D6" w:rsidRPr="00883015" w:rsidRDefault="00CD75D6" w:rsidP="00CD75D6">
      <w:r w:rsidRPr="00883015">
        <w:t xml:space="preserve">Question 3 involves the pilot classifying their duty based on the time of day that the duty occurs. The result falls into one of three bands of risk – Low, Moderate, or High. </w:t>
      </w:r>
    </w:p>
    <w:p w14:paraId="0990FD4E" w14:textId="77777777" w:rsidR="00CD75D6" w:rsidRPr="00883015" w:rsidRDefault="00CD75D6" w:rsidP="00CD75D6">
      <w:r w:rsidRPr="00883015">
        <w:t>They then continue to Question 4.</w:t>
      </w:r>
    </w:p>
    <w:p w14:paraId="32F7FF2B" w14:textId="77777777" w:rsidR="00D1123A" w:rsidRPr="00DD19D3" w:rsidRDefault="00D1123A" w:rsidP="00D1123A">
      <w:pPr>
        <w:rPr>
          <w:b/>
          <w:bCs/>
        </w:rPr>
      </w:pPr>
      <w:r w:rsidRPr="00DD19D3">
        <w:rPr>
          <w:b/>
          <w:bCs/>
        </w:rPr>
        <w:t>Q4. What level of operational risk is associated with the duty?</w:t>
      </w:r>
    </w:p>
    <w:p w14:paraId="6F04E850" w14:textId="77777777" w:rsidR="00D1123A" w:rsidRPr="00883015" w:rsidRDefault="00D1123A" w:rsidP="00D1123A">
      <w:r w:rsidRPr="00883015">
        <w:t>Question 4 involves the pilot classifying the level of operational risk associated with the duty.</w:t>
      </w:r>
    </w:p>
    <w:p w14:paraId="2A514125" w14:textId="77777777" w:rsidR="00D1123A" w:rsidRPr="00883015" w:rsidRDefault="00D1123A" w:rsidP="00D1123A">
      <w:r w:rsidRPr="00883015">
        <w:t>It is understood that the accumulation of fatigue will eventually diminish performance and increase error rate, to the point where the pilot becomes ‘fatigue impaired’, or simply too tired for the job intended. Aviation systems should be able to tolerate some human error and diminished performance capability, but very often task demands can increase, due to unforeseen circumstances. Consequently, what was previously acceptable in terms of an acceptable performance/error level, now becomes unacceptable.</w:t>
      </w:r>
    </w:p>
    <w:p w14:paraId="0A3CFA7E" w14:textId="77777777" w:rsidR="00D1123A" w:rsidRPr="00883015" w:rsidRDefault="00D1123A" w:rsidP="00D1123A">
      <w:r w:rsidRPr="00883015">
        <w:t>Fatigue risk interacts with other areas of human performance, such as workload and task complexity and all of these risks need to be considered and if necessary, addressed.</w:t>
      </w:r>
    </w:p>
    <w:p w14:paraId="60626347" w14:textId="77777777" w:rsidR="00D1123A" w:rsidRPr="00883015" w:rsidRDefault="00D1123A" w:rsidP="00D1123A">
      <w:r w:rsidRPr="00883015">
        <w:t>For fatigue risk, pilots should consider what factors are associated with the tasks allocated to them prior to presenting as fit for duty. This is because it has been well researched that reduced alertness (or the accumulation of fatigue) impacts on ‘real world skills’. Pilots, other employees and the Chief Pilot should consider fatigue risks that may be present in conjunction with other risks, such as the type of task being undertaken, the nature of the airspace, weather considerations, airport demands and aircraft serviceability.</w:t>
      </w:r>
    </w:p>
    <w:p w14:paraId="39877AC7" w14:textId="77777777" w:rsidR="00D1123A" w:rsidRPr="00883015" w:rsidRDefault="00D1123A" w:rsidP="00D1123A">
      <w:r w:rsidRPr="00883015">
        <w:t>Furthermore, all should recognise that tasks that involve cognitive performance (e.g., decision making, memory capacity) and threat and error management can potentially be poorly measured or mismanaged by a FCM who is fatigued.</w:t>
      </w:r>
    </w:p>
    <w:p w14:paraId="1D7DF1EC" w14:textId="77777777" w:rsidR="00D1123A" w:rsidRPr="00883015" w:rsidRDefault="00D1123A" w:rsidP="00D1123A">
      <w:r w:rsidRPr="00883015">
        <w:t>Using ACT, the pilot continues to the final step, in order to assist their determination of whether they may have adequate alertness to undertake the duty.</w:t>
      </w:r>
    </w:p>
    <w:p w14:paraId="03B6A51C" w14:textId="77777777" w:rsidR="00D1123A" w:rsidRPr="00DD19D3" w:rsidRDefault="00D1123A" w:rsidP="00D1123A">
      <w:pPr>
        <w:rPr>
          <w:b/>
          <w:bCs/>
        </w:rPr>
      </w:pPr>
      <w:r w:rsidRPr="00DD19D3">
        <w:rPr>
          <w:b/>
          <w:bCs/>
        </w:rPr>
        <w:lastRenderedPageBreak/>
        <w:t>Determine the fatigue risk level and what may need to be considered when determining whether to undertake this duty</w:t>
      </w:r>
    </w:p>
    <w:p w14:paraId="10E8C365" w14:textId="77777777" w:rsidR="00D1123A" w:rsidRPr="00883015" w:rsidRDefault="00D1123A" w:rsidP="00D1123A">
      <w:r w:rsidRPr="00883015">
        <w:t xml:space="preserve">Based on the results for Questions 1-4, the pilot can use the table provided to determine whether a fatigue risk may be present during this duty. Together with measured levels of alertness, FCMs can begin discussing how to manage possible risks with the Chief Pilot </w:t>
      </w:r>
      <w:r w:rsidRPr="00883015">
        <w:rPr>
          <w:highlight w:val="green"/>
        </w:rPr>
        <w:t>(or delegate)</w:t>
      </w:r>
      <w:r w:rsidRPr="00883015">
        <w:t xml:space="preserve"> and subsequently develop an effective risk management plan.</w:t>
      </w:r>
    </w:p>
    <w:p w14:paraId="4C9CB136" w14:textId="77777777" w:rsidR="00D1123A" w:rsidRPr="00DB3C00" w:rsidRDefault="00D1123A" w:rsidP="00D1123A">
      <w:pPr>
        <w:rPr>
          <w:rStyle w:val="Authorinstructionsbold"/>
          <w:color w:val="AC2C0C"/>
        </w:rPr>
      </w:pPr>
      <w:r w:rsidRPr="00DB3C00">
        <w:rPr>
          <w:rStyle w:val="Authorinstructionsbold"/>
          <w:color w:val="AC2C0C"/>
        </w:rPr>
        <w:t>Sleep requirements [note for user]</w:t>
      </w:r>
    </w:p>
    <w:p w14:paraId="3247554F" w14:textId="77777777" w:rsidR="00D1123A" w:rsidRPr="00DB3C00" w:rsidRDefault="00D1123A" w:rsidP="00D1123A">
      <w:pPr>
        <w:rPr>
          <w:rStyle w:val="Authorinstructions"/>
          <w:color w:val="AC2C0C"/>
        </w:rPr>
      </w:pPr>
      <w:r w:rsidRPr="00DB3C00">
        <w:rPr>
          <w:rStyle w:val="Authorinstructions"/>
          <w:color w:val="AC2C0C"/>
        </w:rPr>
        <w:t>Whilst it is easy to understand that adequate sleep is a prerequisite for an alert flight crew member, the notion of what adequate sleep consists of is subject to individual variability and this is further complicated by how easy it is to overestimate the amount and quality of sleep we actually get. As a general guide an individual who was previously well rested prior to the 48 hour window requires at least 6 hours sleep in 24 hours, and 13 hours in 48 hours.</w:t>
      </w:r>
    </w:p>
    <w:p w14:paraId="75A098BA" w14:textId="77777777" w:rsidR="00D1123A" w:rsidRPr="00DB3C00" w:rsidRDefault="00D1123A" w:rsidP="00D1123A">
      <w:pPr>
        <w:rPr>
          <w:rStyle w:val="Authorinstructions"/>
          <w:color w:val="AC2C0C"/>
        </w:rPr>
      </w:pPr>
      <w:r w:rsidRPr="00DB3C00">
        <w:rPr>
          <w:rStyle w:val="Authorinstructions"/>
          <w:color w:val="AC2C0C"/>
        </w:rPr>
        <w:t>An individual can develop section 2 of the ACTab Form to suit themselves. The blue highlighted numbers in section 2 can be individualised, and consequentially, the numbers to the left should be reduced by 1 hour from the number to its right. A good place to start is for an individual understanding how much sleep is needed to feel well rested. This may be ascertained after a day or two of waking normally (to dissipate any accumulated sleep debt). Once this figure is recognised, then a basis is formed for suggesting what reduction from this figure over a 24 and 48 hour period may lead to the risk rising until the accumulated sleep debt becomes too much. As a general guide, if starting from a well-rested state, less than 13 hours sleep in the last 48 hours and 6 in the last 24 hours should be considered significant.</w:t>
      </w:r>
    </w:p>
    <w:p w14:paraId="2D102064" w14:textId="77777777" w:rsidR="00D1123A" w:rsidRPr="00DB3C00" w:rsidRDefault="00D1123A" w:rsidP="00D1123A">
      <w:pPr>
        <w:rPr>
          <w:rStyle w:val="Authorinstructions"/>
          <w:color w:val="AC2C0C"/>
        </w:rPr>
      </w:pPr>
      <w:r w:rsidRPr="00DB3C00">
        <w:rPr>
          <w:rStyle w:val="Authorinstructions"/>
          <w:color w:val="AC2C0C"/>
        </w:rPr>
        <w:t>It must be emphasised that the figures in this section of the tool can be tailored to account for individual needs.</w:t>
      </w:r>
    </w:p>
    <w:p w14:paraId="0E4CA379" w14:textId="2D28186C" w:rsidR="007E67EC" w:rsidRDefault="007E67EC">
      <w:pPr>
        <w:suppressAutoHyphens w:val="0"/>
      </w:pPr>
      <w:r>
        <w:br w:type="page"/>
      </w:r>
    </w:p>
    <w:p w14:paraId="763DBB4D" w14:textId="0802548F" w:rsidR="007E67EC" w:rsidRDefault="008428EC" w:rsidP="0077317D">
      <w:pPr>
        <w:pStyle w:val="AppendixHeading1"/>
      </w:pPr>
      <w:bookmarkStart w:id="119" w:name="_Toc191547385"/>
      <w:r>
        <w:lastRenderedPageBreak/>
        <w:t xml:space="preserve">Extension </w:t>
      </w:r>
      <w:r w:rsidR="00C91941">
        <w:t>r</w:t>
      </w:r>
      <w:r>
        <w:t>eport (Form ER)</w:t>
      </w:r>
      <w:bookmarkEnd w:id="119"/>
    </w:p>
    <w:p w14:paraId="7BC24965" w14:textId="77777777" w:rsidR="00CD153F" w:rsidRDefault="00CD153F" w:rsidP="00CD153F">
      <w:pPr>
        <w:keepNext/>
      </w:pPr>
      <w:r>
        <w:rPr>
          <w:noProof/>
        </w:rPr>
        <w:drawing>
          <wp:inline distT="0" distB="0" distL="0" distR="0" wp14:anchorId="7C74B114" wp14:editId="33A61302">
            <wp:extent cx="5407660" cy="7773035"/>
            <wp:effectExtent l="0" t="0" r="2540" b="0"/>
            <wp:docPr id="1469340264" name="Picture 1" descr="A screenshot of a form&#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69340264" name="Picture 1" descr="A screenshot of a form&#10;&#10;AI-generated content may be incorrect."/>
                    <pic:cNvPicPr>
                      <a:picLocks noChangeAspect="1" noChangeArrowheads="1"/>
                    </pic:cNvPicPr>
                  </pic:nvPicPr>
                  <pic:blipFill>
                    <a:blip r:embed="rId29">
                      <a:extLst>
                        <a:ext uri="{28A0092B-C50C-407E-A947-70E740481C1C}">
                          <a14:useLocalDpi xmlns:a14="http://schemas.microsoft.com/office/drawing/2010/main" val="0"/>
                        </a:ext>
                      </a:extLst>
                    </a:blip>
                    <a:srcRect/>
                    <a:stretch>
                      <a:fillRect/>
                    </a:stretch>
                  </pic:blipFill>
                  <pic:spPr bwMode="auto">
                    <a:xfrm>
                      <a:off x="0" y="0"/>
                      <a:ext cx="5407660" cy="7773035"/>
                    </a:xfrm>
                    <a:prstGeom prst="rect">
                      <a:avLst/>
                    </a:prstGeom>
                    <a:noFill/>
                  </pic:spPr>
                </pic:pic>
              </a:graphicData>
            </a:graphic>
          </wp:inline>
        </w:drawing>
      </w:r>
    </w:p>
    <w:p w14:paraId="04DB524A" w14:textId="144BC7A9" w:rsidR="007E67EC" w:rsidRDefault="00CD153F" w:rsidP="00CD153F">
      <w:pPr>
        <w:pStyle w:val="Caption"/>
      </w:pPr>
      <w:r>
        <w:t xml:space="preserve">Figure </w:t>
      </w:r>
      <w:r>
        <w:fldChar w:fldCharType="begin"/>
      </w:r>
      <w:r>
        <w:instrText xml:space="preserve"> SEQ Figure \* ARABIC </w:instrText>
      </w:r>
      <w:r>
        <w:fldChar w:fldCharType="separate"/>
      </w:r>
      <w:r w:rsidR="006F2F7F">
        <w:rPr>
          <w:noProof/>
        </w:rPr>
        <w:t>4</w:t>
      </w:r>
      <w:r>
        <w:fldChar w:fldCharType="end"/>
      </w:r>
      <w:r>
        <w:t xml:space="preserve"> </w:t>
      </w:r>
      <w:r w:rsidRPr="000A5CAF">
        <w:t xml:space="preserve">Extension </w:t>
      </w:r>
      <w:r>
        <w:t>r</w:t>
      </w:r>
      <w:r w:rsidRPr="000A5CAF">
        <w:t>eport (Form ER)</w:t>
      </w:r>
    </w:p>
    <w:sectPr w:rsidR="007E67EC" w:rsidSect="00817468">
      <w:headerReference w:type="default" r:id="rId30"/>
      <w:footerReference w:type="default" r:id="rId31"/>
      <w:pgSz w:w="11906" w:h="16838" w:code="9"/>
      <w:pgMar w:top="1134" w:right="1134" w:bottom="1134" w:left="1134" w:header="567" w:footer="567"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FD76CF0" w14:textId="77777777" w:rsidR="006460D3" w:rsidRDefault="006460D3" w:rsidP="008E21DE">
      <w:pPr>
        <w:spacing w:before="0" w:after="0"/>
      </w:pPr>
      <w:r>
        <w:separator/>
      </w:r>
    </w:p>
    <w:p w14:paraId="167B14BF" w14:textId="77777777" w:rsidR="006460D3" w:rsidRDefault="006460D3"/>
  </w:endnote>
  <w:endnote w:type="continuationSeparator" w:id="0">
    <w:p w14:paraId="0E9D8D1D" w14:textId="77777777" w:rsidR="006460D3" w:rsidRDefault="006460D3" w:rsidP="008E21DE">
      <w:pPr>
        <w:spacing w:before="0" w:after="0"/>
      </w:pPr>
      <w:r>
        <w:continuationSeparator/>
      </w:r>
    </w:p>
    <w:p w14:paraId="4D3B399F" w14:textId="77777777" w:rsidR="006460D3" w:rsidRDefault="006460D3"/>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Arial Bold">
    <w:altName w:val="Arial"/>
    <w:panose1 w:val="020B0704020202020204"/>
    <w:charset w:val="00"/>
    <w:family w:val="roman"/>
    <w:notTrueType/>
    <w:pitch w:val="default"/>
  </w:font>
  <w:font w:name="ZapfDingbats">
    <w:panose1 w:val="00000000000000000000"/>
    <w:charset w:val="02"/>
    <w:family w:val="decorative"/>
    <w:notTrueType/>
    <w:pitch w:val="variable"/>
    <w:sig w:usb0="00000000" w:usb1="10000000" w:usb2="00000000" w:usb3="00000000" w:csb0="80000000" w:csb1="00000000"/>
  </w:font>
  <w:font w:name="SimHei">
    <w:altName w:val="黑体"/>
    <w:panose1 w:val="02010600030101010101"/>
    <w:charset w:val="86"/>
    <w:family w:val="modern"/>
    <w:pitch w:val="fixed"/>
    <w:sig w:usb0="800002BF" w:usb1="38CF7CFA" w:usb2="00000016" w:usb3="00000000" w:csb0="00040001" w:csb1="00000000"/>
  </w:font>
  <w:font w:name="Calibri">
    <w:panose1 w:val="020F05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7C0D60" w14:textId="77777777" w:rsidR="00440CA0" w:rsidRDefault="00440CA0" w:rsidP="00440CA0">
    <w:pPr>
      <w:pStyle w:val="Footer"/>
      <w:pBdr>
        <w:top w:val="single" w:sz="4" w:space="1" w:color="0080A2" w:themeColor="accent2"/>
      </w:pBdr>
      <w:rPr>
        <w:b/>
        <w:bCs/>
        <w:szCs w:val="16"/>
      </w:rPr>
    </w:pPr>
    <w:r>
      <w:t>Printed DD/MMMM</w:t>
    </w:r>
    <w:r>
      <w:tab/>
    </w:r>
    <w:r>
      <w:tab/>
    </w:r>
    <w:r w:rsidRPr="00A650E4">
      <w:rPr>
        <w:szCs w:val="16"/>
      </w:rPr>
      <w:t xml:space="preserve">Page </w:t>
    </w:r>
    <w:r w:rsidRPr="00A650E4">
      <w:rPr>
        <w:b/>
        <w:bCs/>
        <w:szCs w:val="16"/>
      </w:rPr>
      <w:fldChar w:fldCharType="begin"/>
    </w:r>
    <w:r w:rsidRPr="00A650E4">
      <w:rPr>
        <w:b/>
        <w:bCs/>
        <w:szCs w:val="16"/>
      </w:rPr>
      <w:instrText xml:space="preserve"> PAGE </w:instrText>
    </w:r>
    <w:r w:rsidRPr="00A650E4">
      <w:rPr>
        <w:b/>
        <w:bCs/>
        <w:szCs w:val="16"/>
      </w:rPr>
      <w:fldChar w:fldCharType="separate"/>
    </w:r>
    <w:r>
      <w:rPr>
        <w:b/>
        <w:bCs/>
        <w:szCs w:val="16"/>
      </w:rPr>
      <w:t>1</w:t>
    </w:r>
    <w:r w:rsidRPr="00A650E4">
      <w:rPr>
        <w:b/>
        <w:bCs/>
        <w:szCs w:val="16"/>
      </w:rPr>
      <w:fldChar w:fldCharType="end"/>
    </w:r>
    <w:r w:rsidRPr="00A650E4">
      <w:rPr>
        <w:szCs w:val="16"/>
      </w:rPr>
      <w:t xml:space="preserve"> of </w:t>
    </w:r>
    <w:r w:rsidRPr="00A650E4">
      <w:rPr>
        <w:b/>
        <w:bCs/>
        <w:szCs w:val="16"/>
      </w:rPr>
      <w:fldChar w:fldCharType="begin"/>
    </w:r>
    <w:r w:rsidRPr="00A650E4">
      <w:rPr>
        <w:b/>
        <w:bCs/>
        <w:szCs w:val="16"/>
      </w:rPr>
      <w:instrText xml:space="preserve"> NUMPAGES  </w:instrText>
    </w:r>
    <w:r w:rsidRPr="00A650E4">
      <w:rPr>
        <w:b/>
        <w:bCs/>
        <w:szCs w:val="16"/>
      </w:rPr>
      <w:fldChar w:fldCharType="separate"/>
    </w:r>
    <w:r>
      <w:rPr>
        <w:b/>
        <w:bCs/>
        <w:szCs w:val="16"/>
      </w:rPr>
      <w:t>9</w:t>
    </w:r>
    <w:r w:rsidRPr="00A650E4">
      <w:rPr>
        <w:b/>
        <w:bCs/>
        <w:szCs w:val="16"/>
      </w:rPr>
      <w:fldChar w:fldCharType="end"/>
    </w:r>
  </w:p>
  <w:p w14:paraId="271A1868" w14:textId="77777777" w:rsidR="00825800" w:rsidRPr="00440CA0" w:rsidRDefault="00440CA0" w:rsidP="00440CA0">
    <w:pPr>
      <w:pStyle w:val="SecurityClassification"/>
      <w:rPr>
        <w:color w:val="auto"/>
      </w:rPr>
    </w:pPr>
    <w:r w:rsidRPr="00363FE8">
      <w:rPr>
        <w:color w:val="auto"/>
      </w:rPr>
      <w:t>UNCONTROLLED WHEN PRINTED</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EC9C1D1" w14:textId="50EC63C2" w:rsidR="00C91941" w:rsidRPr="009B1C93" w:rsidRDefault="00C91941" w:rsidP="009B1C93">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A7AFFB4" w14:textId="2113DFD5" w:rsidR="00883AB1" w:rsidRPr="00A365CA" w:rsidRDefault="003E79C3" w:rsidP="00883AB1">
    <w:pPr>
      <w:pStyle w:val="SecurityClassification"/>
    </w:pPr>
    <w:r>
      <w:fldChar w:fldCharType="begin"/>
    </w:r>
    <w:r>
      <w:instrText xml:space="preserve"> STYLEREF  "Security Classification"  \* MERGEFORMAT </w:instrText>
    </w:r>
    <w:r>
      <w:fldChar w:fldCharType="separate"/>
    </w:r>
    <w:r>
      <w:rPr>
        <w:b w:val="0"/>
        <w:bCs/>
        <w:noProof/>
        <w:lang w:val="en-US"/>
      </w:rPr>
      <w:t>Error! No text of specified style in document.</w:t>
    </w:r>
    <w:r>
      <w:rPr>
        <w:noProof/>
      </w:rPr>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341ED3B" w14:textId="77777777" w:rsidR="009B1C93" w:rsidRDefault="009B1C93" w:rsidP="00440CA0">
    <w:pPr>
      <w:pStyle w:val="Footer"/>
      <w:pBdr>
        <w:top w:val="single" w:sz="4" w:space="1" w:color="0080A2" w:themeColor="accent2"/>
      </w:pBdr>
      <w:rPr>
        <w:b/>
        <w:bCs/>
        <w:szCs w:val="16"/>
      </w:rPr>
    </w:pPr>
    <w:r>
      <w:t>Printed DD/MMMM</w:t>
    </w:r>
    <w:r>
      <w:tab/>
    </w:r>
    <w:r>
      <w:tab/>
    </w:r>
    <w:r w:rsidRPr="00A650E4">
      <w:rPr>
        <w:szCs w:val="16"/>
      </w:rPr>
      <w:t xml:space="preserve">Page </w:t>
    </w:r>
    <w:r w:rsidRPr="00A650E4">
      <w:rPr>
        <w:b/>
        <w:bCs/>
        <w:szCs w:val="16"/>
      </w:rPr>
      <w:fldChar w:fldCharType="begin"/>
    </w:r>
    <w:r w:rsidRPr="00A650E4">
      <w:rPr>
        <w:b/>
        <w:bCs/>
        <w:szCs w:val="16"/>
      </w:rPr>
      <w:instrText xml:space="preserve"> PAGE </w:instrText>
    </w:r>
    <w:r w:rsidRPr="00A650E4">
      <w:rPr>
        <w:b/>
        <w:bCs/>
        <w:szCs w:val="16"/>
      </w:rPr>
      <w:fldChar w:fldCharType="separate"/>
    </w:r>
    <w:r>
      <w:rPr>
        <w:b/>
        <w:bCs/>
        <w:szCs w:val="16"/>
      </w:rPr>
      <w:t>1</w:t>
    </w:r>
    <w:r w:rsidRPr="00A650E4">
      <w:rPr>
        <w:b/>
        <w:bCs/>
        <w:szCs w:val="16"/>
      </w:rPr>
      <w:fldChar w:fldCharType="end"/>
    </w:r>
    <w:r w:rsidRPr="00A650E4">
      <w:rPr>
        <w:szCs w:val="16"/>
      </w:rPr>
      <w:t xml:space="preserve"> of </w:t>
    </w:r>
    <w:r w:rsidRPr="00A650E4">
      <w:rPr>
        <w:b/>
        <w:bCs/>
        <w:szCs w:val="16"/>
      </w:rPr>
      <w:fldChar w:fldCharType="begin"/>
    </w:r>
    <w:r w:rsidRPr="00A650E4">
      <w:rPr>
        <w:b/>
        <w:bCs/>
        <w:szCs w:val="16"/>
      </w:rPr>
      <w:instrText xml:space="preserve"> NUMPAGES  </w:instrText>
    </w:r>
    <w:r w:rsidRPr="00A650E4">
      <w:rPr>
        <w:b/>
        <w:bCs/>
        <w:szCs w:val="16"/>
      </w:rPr>
      <w:fldChar w:fldCharType="separate"/>
    </w:r>
    <w:r>
      <w:rPr>
        <w:b/>
        <w:bCs/>
        <w:szCs w:val="16"/>
      </w:rPr>
      <w:t>9</w:t>
    </w:r>
    <w:r w:rsidRPr="00A650E4">
      <w:rPr>
        <w:b/>
        <w:bCs/>
        <w:szCs w:val="16"/>
      </w:rPr>
      <w:fldChar w:fldCharType="end"/>
    </w:r>
  </w:p>
  <w:p w14:paraId="6336B464" w14:textId="77777777" w:rsidR="009B1C93" w:rsidRPr="00440CA0" w:rsidRDefault="009B1C93" w:rsidP="00440CA0">
    <w:pPr>
      <w:pStyle w:val="SecurityClassification"/>
      <w:rPr>
        <w:color w:val="auto"/>
      </w:rPr>
    </w:pPr>
    <w:r w:rsidRPr="00363FE8">
      <w:rPr>
        <w:color w:val="auto"/>
      </w:rPr>
      <w:t>UNCONTROLLED WHEN PRINTED</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49D697" w14:textId="20FD4E10" w:rsidR="00C91941" w:rsidRDefault="00C91941" w:rsidP="00440CA0">
    <w:pPr>
      <w:pStyle w:val="Footer"/>
      <w:pBdr>
        <w:top w:val="single" w:sz="4" w:space="1" w:color="0080A2" w:themeColor="accent2"/>
      </w:pBdr>
      <w:rPr>
        <w:b/>
        <w:bCs/>
        <w:szCs w:val="16"/>
      </w:rPr>
    </w:pPr>
    <w:r>
      <w:t>Printed DD/MMMM</w:t>
    </w:r>
    <w:r>
      <w:tab/>
    </w:r>
    <w:r>
      <w:tab/>
    </w:r>
    <w:r w:rsidR="00356D26">
      <w:tab/>
    </w:r>
    <w:r w:rsidR="00356D26">
      <w:tab/>
    </w:r>
    <w:r w:rsidR="00356D26">
      <w:tab/>
    </w:r>
    <w:r w:rsidR="00356D26">
      <w:tab/>
    </w:r>
    <w:r w:rsidR="00356D26">
      <w:tab/>
    </w:r>
    <w:r w:rsidRPr="00A650E4">
      <w:rPr>
        <w:szCs w:val="16"/>
      </w:rPr>
      <w:t xml:space="preserve">Page </w:t>
    </w:r>
    <w:r w:rsidRPr="00A650E4">
      <w:rPr>
        <w:b/>
        <w:bCs/>
        <w:szCs w:val="16"/>
      </w:rPr>
      <w:fldChar w:fldCharType="begin"/>
    </w:r>
    <w:r w:rsidRPr="00A650E4">
      <w:rPr>
        <w:b/>
        <w:bCs/>
        <w:szCs w:val="16"/>
      </w:rPr>
      <w:instrText xml:space="preserve"> PAGE </w:instrText>
    </w:r>
    <w:r w:rsidRPr="00A650E4">
      <w:rPr>
        <w:b/>
        <w:bCs/>
        <w:szCs w:val="16"/>
      </w:rPr>
      <w:fldChar w:fldCharType="separate"/>
    </w:r>
    <w:r>
      <w:rPr>
        <w:b/>
        <w:bCs/>
        <w:szCs w:val="16"/>
      </w:rPr>
      <w:t>1</w:t>
    </w:r>
    <w:r w:rsidRPr="00A650E4">
      <w:rPr>
        <w:b/>
        <w:bCs/>
        <w:szCs w:val="16"/>
      </w:rPr>
      <w:fldChar w:fldCharType="end"/>
    </w:r>
    <w:r w:rsidRPr="00A650E4">
      <w:rPr>
        <w:szCs w:val="16"/>
      </w:rPr>
      <w:t xml:space="preserve"> of </w:t>
    </w:r>
    <w:r w:rsidRPr="00A650E4">
      <w:rPr>
        <w:b/>
        <w:bCs/>
        <w:szCs w:val="16"/>
      </w:rPr>
      <w:fldChar w:fldCharType="begin"/>
    </w:r>
    <w:r w:rsidRPr="00A650E4">
      <w:rPr>
        <w:b/>
        <w:bCs/>
        <w:szCs w:val="16"/>
      </w:rPr>
      <w:instrText xml:space="preserve"> NUMPAGES  </w:instrText>
    </w:r>
    <w:r w:rsidRPr="00A650E4">
      <w:rPr>
        <w:b/>
        <w:bCs/>
        <w:szCs w:val="16"/>
      </w:rPr>
      <w:fldChar w:fldCharType="separate"/>
    </w:r>
    <w:r>
      <w:rPr>
        <w:b/>
        <w:bCs/>
        <w:szCs w:val="16"/>
      </w:rPr>
      <w:t>9</w:t>
    </w:r>
    <w:r w:rsidRPr="00A650E4">
      <w:rPr>
        <w:b/>
        <w:bCs/>
        <w:szCs w:val="16"/>
      </w:rPr>
      <w:fldChar w:fldCharType="end"/>
    </w:r>
  </w:p>
  <w:p w14:paraId="59BA10D5" w14:textId="77777777" w:rsidR="00C91941" w:rsidRPr="00440CA0" w:rsidRDefault="00C91941" w:rsidP="00440CA0">
    <w:pPr>
      <w:pStyle w:val="SecurityClassification"/>
      <w:rPr>
        <w:color w:val="auto"/>
      </w:rPr>
    </w:pPr>
    <w:r w:rsidRPr="00363FE8">
      <w:rPr>
        <w:color w:val="auto"/>
      </w:rPr>
      <w:t>UNCONTROLLED WHEN PRINTED</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6181EF" w14:textId="77777777" w:rsidR="00C91941" w:rsidRDefault="00C91941" w:rsidP="00440CA0">
    <w:pPr>
      <w:pStyle w:val="Footer"/>
      <w:pBdr>
        <w:top w:val="single" w:sz="4" w:space="1" w:color="0080A2" w:themeColor="accent2"/>
      </w:pBdr>
      <w:rPr>
        <w:b/>
        <w:bCs/>
        <w:szCs w:val="16"/>
      </w:rPr>
    </w:pPr>
    <w:r>
      <w:t>Printed DD/MMMM</w:t>
    </w:r>
    <w:r>
      <w:tab/>
    </w:r>
    <w:r>
      <w:tab/>
    </w:r>
    <w:r w:rsidRPr="00A650E4">
      <w:rPr>
        <w:szCs w:val="16"/>
      </w:rPr>
      <w:t xml:space="preserve">Page </w:t>
    </w:r>
    <w:r w:rsidRPr="00A650E4">
      <w:rPr>
        <w:b/>
        <w:bCs/>
        <w:szCs w:val="16"/>
      </w:rPr>
      <w:fldChar w:fldCharType="begin"/>
    </w:r>
    <w:r w:rsidRPr="00A650E4">
      <w:rPr>
        <w:b/>
        <w:bCs/>
        <w:szCs w:val="16"/>
      </w:rPr>
      <w:instrText xml:space="preserve"> PAGE </w:instrText>
    </w:r>
    <w:r w:rsidRPr="00A650E4">
      <w:rPr>
        <w:b/>
        <w:bCs/>
        <w:szCs w:val="16"/>
      </w:rPr>
      <w:fldChar w:fldCharType="separate"/>
    </w:r>
    <w:r>
      <w:rPr>
        <w:b/>
        <w:bCs/>
        <w:szCs w:val="16"/>
      </w:rPr>
      <w:t>1</w:t>
    </w:r>
    <w:r w:rsidRPr="00A650E4">
      <w:rPr>
        <w:b/>
        <w:bCs/>
        <w:szCs w:val="16"/>
      </w:rPr>
      <w:fldChar w:fldCharType="end"/>
    </w:r>
    <w:r w:rsidRPr="00A650E4">
      <w:rPr>
        <w:szCs w:val="16"/>
      </w:rPr>
      <w:t xml:space="preserve"> of </w:t>
    </w:r>
    <w:r w:rsidRPr="00A650E4">
      <w:rPr>
        <w:b/>
        <w:bCs/>
        <w:szCs w:val="16"/>
      </w:rPr>
      <w:fldChar w:fldCharType="begin"/>
    </w:r>
    <w:r w:rsidRPr="00A650E4">
      <w:rPr>
        <w:b/>
        <w:bCs/>
        <w:szCs w:val="16"/>
      </w:rPr>
      <w:instrText xml:space="preserve"> NUMPAGES  </w:instrText>
    </w:r>
    <w:r w:rsidRPr="00A650E4">
      <w:rPr>
        <w:b/>
        <w:bCs/>
        <w:szCs w:val="16"/>
      </w:rPr>
      <w:fldChar w:fldCharType="separate"/>
    </w:r>
    <w:r>
      <w:rPr>
        <w:b/>
        <w:bCs/>
        <w:szCs w:val="16"/>
      </w:rPr>
      <w:t>9</w:t>
    </w:r>
    <w:r w:rsidRPr="00A650E4">
      <w:rPr>
        <w:b/>
        <w:bCs/>
        <w:szCs w:val="16"/>
      </w:rPr>
      <w:fldChar w:fldCharType="end"/>
    </w:r>
  </w:p>
  <w:p w14:paraId="10C28053" w14:textId="77777777" w:rsidR="00C91941" w:rsidRPr="00440CA0" w:rsidRDefault="00C91941" w:rsidP="00440CA0">
    <w:pPr>
      <w:pStyle w:val="SecurityClassification"/>
      <w:rPr>
        <w:color w:val="auto"/>
      </w:rPr>
    </w:pPr>
    <w:r w:rsidRPr="00363FE8">
      <w:rPr>
        <w:color w:val="auto"/>
      </w:rPr>
      <w:t>UNCONTROLLED WHEN PRINTED</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21DC1E9" w14:textId="37C342FA" w:rsidR="00C91941" w:rsidRDefault="00C91941" w:rsidP="00440CA0">
    <w:pPr>
      <w:pStyle w:val="Footer"/>
      <w:pBdr>
        <w:top w:val="single" w:sz="4" w:space="1" w:color="0080A2" w:themeColor="accent2"/>
      </w:pBdr>
      <w:rPr>
        <w:b/>
        <w:bCs/>
        <w:szCs w:val="16"/>
      </w:rPr>
    </w:pPr>
    <w:r>
      <w:t>Printed DD/MMMM</w:t>
    </w:r>
    <w:r>
      <w:tab/>
    </w:r>
    <w:r>
      <w:tab/>
    </w:r>
    <w:r w:rsidR="00C23385">
      <w:tab/>
    </w:r>
    <w:r w:rsidR="00C23385">
      <w:tab/>
    </w:r>
    <w:r w:rsidR="00C23385">
      <w:tab/>
    </w:r>
    <w:r w:rsidR="00C23385">
      <w:tab/>
    </w:r>
    <w:r w:rsidR="00C23385">
      <w:tab/>
    </w:r>
    <w:r w:rsidRPr="00A650E4">
      <w:rPr>
        <w:szCs w:val="16"/>
      </w:rPr>
      <w:t xml:space="preserve">Page </w:t>
    </w:r>
    <w:r w:rsidRPr="00A650E4">
      <w:rPr>
        <w:b/>
        <w:bCs/>
        <w:szCs w:val="16"/>
      </w:rPr>
      <w:fldChar w:fldCharType="begin"/>
    </w:r>
    <w:r w:rsidRPr="00A650E4">
      <w:rPr>
        <w:b/>
        <w:bCs/>
        <w:szCs w:val="16"/>
      </w:rPr>
      <w:instrText xml:space="preserve"> PAGE </w:instrText>
    </w:r>
    <w:r w:rsidRPr="00A650E4">
      <w:rPr>
        <w:b/>
        <w:bCs/>
        <w:szCs w:val="16"/>
      </w:rPr>
      <w:fldChar w:fldCharType="separate"/>
    </w:r>
    <w:r>
      <w:rPr>
        <w:b/>
        <w:bCs/>
        <w:szCs w:val="16"/>
      </w:rPr>
      <w:t>1</w:t>
    </w:r>
    <w:r w:rsidRPr="00A650E4">
      <w:rPr>
        <w:b/>
        <w:bCs/>
        <w:szCs w:val="16"/>
      </w:rPr>
      <w:fldChar w:fldCharType="end"/>
    </w:r>
    <w:r w:rsidRPr="00A650E4">
      <w:rPr>
        <w:szCs w:val="16"/>
      </w:rPr>
      <w:t xml:space="preserve"> of </w:t>
    </w:r>
    <w:r w:rsidRPr="00A650E4">
      <w:rPr>
        <w:b/>
        <w:bCs/>
        <w:szCs w:val="16"/>
      </w:rPr>
      <w:fldChar w:fldCharType="begin"/>
    </w:r>
    <w:r w:rsidRPr="00A650E4">
      <w:rPr>
        <w:b/>
        <w:bCs/>
        <w:szCs w:val="16"/>
      </w:rPr>
      <w:instrText xml:space="preserve"> NUMPAGES  </w:instrText>
    </w:r>
    <w:r w:rsidRPr="00A650E4">
      <w:rPr>
        <w:b/>
        <w:bCs/>
        <w:szCs w:val="16"/>
      </w:rPr>
      <w:fldChar w:fldCharType="separate"/>
    </w:r>
    <w:r>
      <w:rPr>
        <w:b/>
        <w:bCs/>
        <w:szCs w:val="16"/>
      </w:rPr>
      <w:t>9</w:t>
    </w:r>
    <w:r w:rsidRPr="00A650E4">
      <w:rPr>
        <w:b/>
        <w:bCs/>
        <w:szCs w:val="16"/>
      </w:rPr>
      <w:fldChar w:fldCharType="end"/>
    </w:r>
  </w:p>
  <w:p w14:paraId="6AA4BB45" w14:textId="77777777" w:rsidR="00C91941" w:rsidRPr="00440CA0" w:rsidRDefault="00C91941" w:rsidP="00440CA0">
    <w:pPr>
      <w:pStyle w:val="SecurityClassification"/>
      <w:rPr>
        <w:color w:val="auto"/>
      </w:rPr>
    </w:pPr>
    <w:r w:rsidRPr="00363FE8">
      <w:rPr>
        <w:color w:val="auto"/>
      </w:rPr>
      <w:t>UNCONTROLLED WHEN PRINTED</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0BC3ABE" w14:textId="77777777" w:rsidR="00C91941" w:rsidRDefault="00C91941" w:rsidP="00440CA0">
    <w:pPr>
      <w:pStyle w:val="Footer"/>
      <w:pBdr>
        <w:top w:val="single" w:sz="4" w:space="1" w:color="0080A2" w:themeColor="accent2"/>
      </w:pBdr>
      <w:rPr>
        <w:b/>
        <w:bCs/>
        <w:szCs w:val="16"/>
      </w:rPr>
    </w:pPr>
    <w:r>
      <w:t>Printed DD/MMMM</w:t>
    </w:r>
    <w:r>
      <w:tab/>
    </w:r>
    <w:r>
      <w:tab/>
    </w:r>
    <w:r w:rsidRPr="00A650E4">
      <w:rPr>
        <w:szCs w:val="16"/>
      </w:rPr>
      <w:t xml:space="preserve">Page </w:t>
    </w:r>
    <w:r w:rsidRPr="00A650E4">
      <w:rPr>
        <w:b/>
        <w:bCs/>
        <w:szCs w:val="16"/>
      </w:rPr>
      <w:fldChar w:fldCharType="begin"/>
    </w:r>
    <w:r w:rsidRPr="00A650E4">
      <w:rPr>
        <w:b/>
        <w:bCs/>
        <w:szCs w:val="16"/>
      </w:rPr>
      <w:instrText xml:space="preserve"> PAGE </w:instrText>
    </w:r>
    <w:r w:rsidRPr="00A650E4">
      <w:rPr>
        <w:b/>
        <w:bCs/>
        <w:szCs w:val="16"/>
      </w:rPr>
      <w:fldChar w:fldCharType="separate"/>
    </w:r>
    <w:r>
      <w:rPr>
        <w:b/>
        <w:bCs/>
        <w:szCs w:val="16"/>
      </w:rPr>
      <w:t>1</w:t>
    </w:r>
    <w:r w:rsidRPr="00A650E4">
      <w:rPr>
        <w:b/>
        <w:bCs/>
        <w:szCs w:val="16"/>
      </w:rPr>
      <w:fldChar w:fldCharType="end"/>
    </w:r>
    <w:r w:rsidRPr="00A650E4">
      <w:rPr>
        <w:szCs w:val="16"/>
      </w:rPr>
      <w:t xml:space="preserve"> of </w:t>
    </w:r>
    <w:r w:rsidRPr="00A650E4">
      <w:rPr>
        <w:b/>
        <w:bCs/>
        <w:szCs w:val="16"/>
      </w:rPr>
      <w:fldChar w:fldCharType="begin"/>
    </w:r>
    <w:r w:rsidRPr="00A650E4">
      <w:rPr>
        <w:b/>
        <w:bCs/>
        <w:szCs w:val="16"/>
      </w:rPr>
      <w:instrText xml:space="preserve"> NUMPAGES  </w:instrText>
    </w:r>
    <w:r w:rsidRPr="00A650E4">
      <w:rPr>
        <w:b/>
        <w:bCs/>
        <w:szCs w:val="16"/>
      </w:rPr>
      <w:fldChar w:fldCharType="separate"/>
    </w:r>
    <w:r>
      <w:rPr>
        <w:b/>
        <w:bCs/>
        <w:szCs w:val="16"/>
      </w:rPr>
      <w:t>9</w:t>
    </w:r>
    <w:r w:rsidRPr="00A650E4">
      <w:rPr>
        <w:b/>
        <w:bCs/>
        <w:szCs w:val="16"/>
      </w:rPr>
      <w:fldChar w:fldCharType="end"/>
    </w:r>
  </w:p>
  <w:p w14:paraId="30267A85" w14:textId="77777777" w:rsidR="00C91941" w:rsidRPr="00440CA0" w:rsidRDefault="00C91941" w:rsidP="00440CA0">
    <w:pPr>
      <w:pStyle w:val="SecurityClassification"/>
      <w:rPr>
        <w:color w:val="auto"/>
      </w:rPr>
    </w:pPr>
    <w:r w:rsidRPr="00363FE8">
      <w:rPr>
        <w:color w:val="auto"/>
      </w:rPr>
      <w:t>UNCONTROLLED WHEN PRINTED</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3A8C74F" w14:textId="77777777" w:rsidR="006460D3" w:rsidRPr="0022402E" w:rsidRDefault="006460D3" w:rsidP="0022402E">
      <w:pPr>
        <w:spacing w:before="240"/>
        <w:rPr>
          <w:lang w:val="en-US"/>
        </w:rPr>
      </w:pPr>
      <w:r w:rsidRPr="001546AD">
        <w:rPr>
          <w:color w:val="auto"/>
          <w:lang w:val="en-US"/>
        </w:rPr>
        <w:t>____</w:t>
      </w:r>
    </w:p>
  </w:footnote>
  <w:footnote w:type="continuationSeparator" w:id="0">
    <w:p w14:paraId="4F94BB38" w14:textId="77777777" w:rsidR="006460D3" w:rsidRDefault="006460D3" w:rsidP="008E21DE">
      <w:pPr>
        <w:spacing w:before="0" w:after="0"/>
      </w:pPr>
      <w:r>
        <w:continuationSeparator/>
      </w:r>
    </w:p>
    <w:p w14:paraId="17DF38B9" w14:textId="77777777" w:rsidR="006460D3" w:rsidRDefault="006460D3"/>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8E811CB" w14:textId="77777777" w:rsidR="003A157A" w:rsidRDefault="003A157A" w:rsidP="003A157A">
    <w:pPr>
      <w:pStyle w:val="Header"/>
    </w:pPr>
    <w:fldSimple w:instr=" DOCPROPERTY  Title  \* MERGEFORMAT ">
      <w:r>
        <w:t>Fatigue Management - Appendix 5 - Aerial Work Operations</w:t>
      </w:r>
    </w:fldSimple>
    <w:r>
      <w:t xml:space="preserve"> </w:t>
    </w:r>
    <w:fldSimple w:instr=" DOCPROPERTY  Version  \* MERGEFORMAT ">
      <w:r>
        <w:t>V2.0</w:t>
      </w:r>
    </w:fldSimple>
  </w:p>
  <w:p w14:paraId="6BA15A0F" w14:textId="52274DFF" w:rsidR="00363FE8" w:rsidRPr="003A157A" w:rsidRDefault="00363FE8" w:rsidP="003A157A">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3E80E1F" w14:textId="77777777" w:rsidR="0063401A" w:rsidRDefault="0063401A" w:rsidP="00825800">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C8330B" w14:textId="77777777" w:rsidR="00C91941" w:rsidRPr="003A157A" w:rsidRDefault="00C91941" w:rsidP="003A157A">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20D92BE" w14:textId="0BC85D3D" w:rsidR="009A1E31" w:rsidRDefault="003E79C3" w:rsidP="00925DE0">
    <w:pPr>
      <w:pStyle w:val="SecurityClassification"/>
      <w:spacing w:after="1800"/>
    </w:pPr>
    <w:r>
      <w:fldChar w:fldCharType="begin"/>
    </w:r>
    <w:r>
      <w:instrText xml:space="preserve"> STYLEREF  "Security Classification"  \* MERGEFORMAT </w:instrText>
    </w:r>
    <w:r>
      <w:fldChar w:fldCharType="separate"/>
    </w:r>
    <w:r>
      <w:rPr>
        <w:b w:val="0"/>
        <w:bCs/>
        <w:noProof/>
        <w:lang w:val="en-US"/>
      </w:rPr>
      <w:t>Error! No text of specified style in document.</w:t>
    </w:r>
    <w:r>
      <w:rPr>
        <w:noProof/>
      </w:rPr>
      <w:fldChar w:fldCharType="end"/>
    </w:r>
    <w:r w:rsidR="003D0AF7">
      <w:rPr>
        <w:noProof/>
      </w:rPr>
      <w:drawing>
        <wp:anchor distT="0" distB="0" distL="114300" distR="114300" simplePos="0" relativeHeight="251660288" behindDoc="1" locked="1" layoutInCell="1" allowOverlap="1" wp14:anchorId="4760EE2F" wp14:editId="6C9E5F68">
          <wp:simplePos x="0" y="0"/>
          <wp:positionH relativeFrom="page">
            <wp:align>right</wp:align>
          </wp:positionH>
          <wp:positionV relativeFrom="page">
            <wp:align>bottom</wp:align>
          </wp:positionV>
          <wp:extent cx="7559640" cy="8174880"/>
          <wp:effectExtent l="0" t="0" r="3810" b="0"/>
          <wp:wrapNone/>
          <wp:docPr id="5" name="Picture 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 name="Picture 15">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7559640" cy="8174880"/>
                  </a:xfrm>
                  <a:prstGeom prst="rect">
                    <a:avLst/>
                  </a:prstGeom>
                </pic:spPr>
              </pic:pic>
            </a:graphicData>
          </a:graphic>
          <wp14:sizeRelH relativeFrom="margin">
            <wp14:pctWidth>0</wp14:pctWidth>
          </wp14:sizeRelH>
          <wp14:sizeRelV relativeFrom="margin">
            <wp14:pctHeight>0</wp14:pctHeight>
          </wp14:sizeRelV>
        </wp:anchor>
      </w:drawing>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35347DD" w14:textId="77777777" w:rsidR="009B1C93" w:rsidRDefault="009B1C93" w:rsidP="003A157A">
    <w:pPr>
      <w:pStyle w:val="Header"/>
    </w:pPr>
    <w:fldSimple w:instr=" DOCPROPERTY  Title  \* MERGEFORMAT ">
      <w:r>
        <w:t>Fatigue Management - Appendix 5</w:t>
      </w:r>
    </w:fldSimple>
  </w:p>
  <w:p w14:paraId="7CF8B02A" w14:textId="77777777" w:rsidR="009B1C93" w:rsidRPr="003A157A" w:rsidRDefault="009B1C93" w:rsidP="003A157A">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78FD124" w14:textId="77777777" w:rsidR="00C23385" w:rsidRDefault="00C23385" w:rsidP="00C23385">
    <w:pPr>
      <w:pStyle w:val="Header"/>
    </w:pPr>
    <w:fldSimple w:instr=" DOCPROPERTY  Title  \* MERGEFORMAT ">
      <w:r>
        <w:t>Fatigue Management - Appendix 5</w:t>
      </w:r>
    </w:fldSimple>
  </w:p>
  <w:p w14:paraId="76DE1F90" w14:textId="77777777" w:rsidR="00C91941" w:rsidRPr="003A157A" w:rsidRDefault="00C91941" w:rsidP="003A157A">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14DF000" w14:textId="77777777" w:rsidR="00C23385" w:rsidRDefault="00C23385" w:rsidP="00C23385">
    <w:pPr>
      <w:pStyle w:val="Header"/>
    </w:pPr>
    <w:fldSimple w:instr=" DOCPROPERTY  Title  \* MERGEFORMAT ">
      <w:r>
        <w:t>Fatigue Management - Appendix 5</w:t>
      </w:r>
    </w:fldSimple>
  </w:p>
  <w:p w14:paraId="621CDAC7" w14:textId="77777777" w:rsidR="00C91941" w:rsidRPr="003A157A" w:rsidRDefault="00C91941" w:rsidP="003A157A">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9C90797" w14:textId="77777777" w:rsidR="00C23385" w:rsidRDefault="00C23385" w:rsidP="00C23385">
    <w:pPr>
      <w:pStyle w:val="Header"/>
    </w:pPr>
    <w:fldSimple w:instr=" DOCPROPERTY  Title  \* MERGEFORMAT ">
      <w:r>
        <w:t>Fatigue Management - Appendix 5</w:t>
      </w:r>
    </w:fldSimple>
  </w:p>
  <w:p w14:paraId="6580884C" w14:textId="77777777" w:rsidR="00C91941" w:rsidRPr="003A157A" w:rsidRDefault="00C91941" w:rsidP="003A157A">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92C9059" w14:textId="77777777" w:rsidR="00C23385" w:rsidRDefault="00C23385" w:rsidP="00C23385">
    <w:pPr>
      <w:pStyle w:val="Header"/>
    </w:pPr>
    <w:fldSimple w:instr=" DOCPROPERTY  Title  \* MERGEFORMAT ">
      <w:r>
        <w:t>Fatigue Management - Appendix 5</w:t>
      </w:r>
    </w:fldSimple>
  </w:p>
  <w:p w14:paraId="09A12991" w14:textId="77777777" w:rsidR="00C91941" w:rsidRPr="003A157A" w:rsidRDefault="00C91941" w:rsidP="003A157A">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0"/>
    <w:multiLevelType w:val="singleLevel"/>
    <w:tmpl w:val="2FE02450"/>
    <w:lvl w:ilvl="0">
      <w:start w:val="1"/>
      <w:numFmt w:val="bullet"/>
      <w:lvlText w:val=""/>
      <w:lvlJc w:val="left"/>
      <w:pPr>
        <w:tabs>
          <w:tab w:val="num" w:pos="1492"/>
        </w:tabs>
        <w:ind w:left="1492" w:hanging="360"/>
      </w:pPr>
      <w:rPr>
        <w:rFonts w:ascii="Symbol" w:hAnsi="Symbol" w:hint="default"/>
      </w:rPr>
    </w:lvl>
  </w:abstractNum>
  <w:abstractNum w:abstractNumId="1" w15:restartNumberingAfterBreak="0">
    <w:nsid w:val="FFFFFF88"/>
    <w:multiLevelType w:val="singleLevel"/>
    <w:tmpl w:val="F7E6C9F2"/>
    <w:lvl w:ilvl="0">
      <w:start w:val="1"/>
      <w:numFmt w:val="decimal"/>
      <w:lvlText w:val="%1."/>
      <w:lvlJc w:val="left"/>
      <w:pPr>
        <w:tabs>
          <w:tab w:val="num" w:pos="360"/>
        </w:tabs>
        <w:ind w:left="360" w:hanging="360"/>
      </w:pPr>
    </w:lvl>
  </w:abstractNum>
  <w:abstractNum w:abstractNumId="2" w15:restartNumberingAfterBreak="0">
    <w:nsid w:val="05E43011"/>
    <w:multiLevelType w:val="multilevel"/>
    <w:tmpl w:val="27D6BF50"/>
    <w:numStyleLink w:val="ACListaiA1"/>
  </w:abstractNum>
  <w:abstractNum w:abstractNumId="3" w15:restartNumberingAfterBreak="0">
    <w:nsid w:val="088B6CEE"/>
    <w:multiLevelType w:val="multilevel"/>
    <w:tmpl w:val="EC588D7A"/>
    <w:styleLink w:val="AnnexNumbers"/>
    <w:lvl w:ilvl="0">
      <w:start w:val="1"/>
      <w:numFmt w:val="upperLetter"/>
      <w:suff w:val="space"/>
      <w:lvlText w:val="Annex %1 –"/>
      <w:lvlJc w:val="left"/>
      <w:pPr>
        <w:ind w:left="0" w:firstLine="0"/>
      </w:pPr>
      <w:rPr>
        <w:rFonts w:hint="default"/>
      </w:rPr>
    </w:lvl>
    <w:lvl w:ilvl="1">
      <w:start w:val="1"/>
      <w:numFmt w:val="decimal"/>
      <w:lvlText w:val="%1.%2"/>
      <w:lvlJc w:val="left"/>
      <w:pPr>
        <w:ind w:left="1134" w:hanging="1134"/>
      </w:pPr>
      <w:rPr>
        <w:rFonts w:hint="default"/>
      </w:rPr>
    </w:lvl>
    <w:lvl w:ilvl="2">
      <w:start w:val="1"/>
      <w:numFmt w:val="decimal"/>
      <w:pStyle w:val="AnnexNumbered3"/>
      <w:lvlText w:val="%1.%2.%3"/>
      <w:lvlJc w:val="left"/>
      <w:pPr>
        <w:ind w:left="1134" w:hanging="1134"/>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B624FC1"/>
    <w:multiLevelType w:val="multilevel"/>
    <w:tmpl w:val="49909F16"/>
    <w:styleLink w:val="List2Numbered"/>
    <w:lvl w:ilvl="0">
      <w:start w:val="1"/>
      <w:numFmt w:val="decimal"/>
      <w:lvlText w:val="%1."/>
      <w:lvlJc w:val="left"/>
      <w:pPr>
        <w:ind w:left="340" w:hanging="340"/>
      </w:pPr>
      <w:rPr>
        <w:rFonts w:hint="default"/>
      </w:rPr>
    </w:lvl>
    <w:lvl w:ilvl="1">
      <w:start w:val="1"/>
      <w:numFmt w:val="decimal"/>
      <w:lvlText w:val="%1.%2"/>
      <w:lvlJc w:val="left"/>
      <w:pPr>
        <w:ind w:left="1021" w:hanging="681"/>
      </w:pPr>
      <w:rPr>
        <w:rFonts w:hint="default"/>
      </w:rPr>
    </w:lvl>
    <w:lvl w:ilvl="2">
      <w:start w:val="1"/>
      <w:numFmt w:val="decimal"/>
      <w:lvlText w:val="%1.%2.%3"/>
      <w:lvlJc w:val="left"/>
      <w:pPr>
        <w:ind w:left="1701" w:hanging="68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5" w15:restartNumberingAfterBreak="0">
    <w:nsid w:val="0F0148AA"/>
    <w:multiLevelType w:val="multilevel"/>
    <w:tmpl w:val="0C09001D"/>
    <w:name w:val="Appendix headings list2222222"/>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6" w15:restartNumberingAfterBreak="0">
    <w:nsid w:val="158A7A72"/>
    <w:multiLevelType w:val="multilevel"/>
    <w:tmpl w:val="BC72D000"/>
    <w:styleLink w:val="TableBullets"/>
    <w:lvl w:ilvl="0">
      <w:start w:val="1"/>
      <w:numFmt w:val="bullet"/>
      <w:pStyle w:val="Tablebullet"/>
      <w:lvlText w:val=""/>
      <w:lvlJc w:val="left"/>
      <w:pPr>
        <w:ind w:left="284" w:hanging="284"/>
      </w:pPr>
      <w:rPr>
        <w:rFonts w:ascii="Symbol" w:hAnsi="Symbol" w:hint="default"/>
        <w:color w:val="auto"/>
      </w:rPr>
    </w:lvl>
    <w:lvl w:ilvl="1">
      <w:start w:val="1"/>
      <w:numFmt w:val="bullet"/>
      <w:pStyle w:val="Tablebullet2"/>
      <w:lvlText w:val="–"/>
      <w:lvlJc w:val="left"/>
      <w:pPr>
        <w:ind w:left="568" w:hanging="284"/>
      </w:pPr>
      <w:rPr>
        <w:rFonts w:ascii="Arial" w:hAnsi="Arial" w:hint="default"/>
        <w:color w:val="auto"/>
      </w:rPr>
    </w:lvl>
    <w:lvl w:ilvl="2">
      <w:start w:val="1"/>
      <w:numFmt w:val="bullet"/>
      <w:lvlText w:val="»"/>
      <w:lvlJc w:val="left"/>
      <w:pPr>
        <w:ind w:left="852" w:hanging="284"/>
      </w:pPr>
      <w:rPr>
        <w:rFonts w:ascii="Arial" w:hAnsi="Arial" w:hint="default"/>
      </w:rPr>
    </w:lvl>
    <w:lvl w:ilvl="3">
      <w:start w:val="1"/>
      <w:numFmt w:val="bullet"/>
      <w:lvlText w:val="+"/>
      <w:lvlJc w:val="left"/>
      <w:pPr>
        <w:ind w:left="1136" w:hanging="284"/>
      </w:pPr>
      <w:rPr>
        <w:rFonts w:ascii="Arial" w:hAnsi="Arial" w:hint="default"/>
      </w:rPr>
    </w:lvl>
    <w:lvl w:ilvl="4">
      <w:start w:val="1"/>
      <w:numFmt w:val="bullet"/>
      <w:lvlText w:val=""/>
      <w:lvlJc w:val="left"/>
      <w:pPr>
        <w:ind w:left="1420" w:hanging="284"/>
      </w:pPr>
      <w:rPr>
        <w:rFonts w:ascii="Wingdings" w:hAnsi="Wingdings" w:hint="default"/>
        <w:color w:val="auto"/>
      </w:rPr>
    </w:lvl>
    <w:lvl w:ilvl="5">
      <w:start w:val="1"/>
      <w:numFmt w:val="lowerRoman"/>
      <w:lvlText w:val="(%6)"/>
      <w:lvlJc w:val="lef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left"/>
      <w:pPr>
        <w:ind w:left="2556" w:hanging="284"/>
      </w:pPr>
      <w:rPr>
        <w:rFonts w:hint="default"/>
      </w:rPr>
    </w:lvl>
  </w:abstractNum>
  <w:abstractNum w:abstractNumId="7" w15:restartNumberingAfterBreak="0">
    <w:nsid w:val="18AB159B"/>
    <w:multiLevelType w:val="hybridMultilevel"/>
    <w:tmpl w:val="2EB8AF24"/>
    <w:lvl w:ilvl="0" w:tplc="8B7EF988">
      <w:start w:val="1"/>
      <w:numFmt w:val="bullet"/>
      <w:pStyle w:val="CASADotPoint2"/>
      <w:lvlText w:val=""/>
      <w:lvlJc w:val="left"/>
      <w:pPr>
        <w:ind w:left="180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8" w15:restartNumberingAfterBreak="0">
    <w:nsid w:val="1A8F0F7B"/>
    <w:multiLevelType w:val="multilevel"/>
    <w:tmpl w:val="57A47F6E"/>
    <w:styleLink w:val="SDtablelist"/>
    <w:lvl w:ilvl="0">
      <w:start w:val="1"/>
      <w:numFmt w:val="none"/>
      <w:lvlText w:val="%1"/>
      <w:lvlJc w:val="left"/>
      <w:pPr>
        <w:ind w:left="284" w:hanging="284"/>
      </w:pPr>
      <w:rPr>
        <w:rFonts w:hint="default"/>
      </w:rPr>
    </w:lvl>
    <w:lvl w:ilvl="1">
      <w:start w:val="1"/>
      <w:numFmt w:val="decimal"/>
      <w:lvlText w:val="%2."/>
      <w:lvlJc w:val="left"/>
      <w:pPr>
        <w:ind w:left="284" w:hanging="284"/>
      </w:pPr>
      <w:rPr>
        <w:rFonts w:hint="default"/>
      </w:rPr>
    </w:lvl>
    <w:lvl w:ilvl="2">
      <w:start w:val="1"/>
      <w:numFmt w:val="lowerLetter"/>
      <w:lvlText w:val="%3."/>
      <w:lvlJc w:val="left"/>
      <w:pPr>
        <w:ind w:left="851" w:hanging="284"/>
      </w:pPr>
      <w:rPr>
        <w:rFonts w:hint="default"/>
      </w:rPr>
    </w:lvl>
    <w:lvl w:ilvl="3">
      <w:start w:val="1"/>
      <w:numFmt w:val="lowerRoman"/>
      <w:lvlText w:val="%4."/>
      <w:lvlJc w:val="left"/>
      <w:pPr>
        <w:ind w:left="1134" w:hanging="283"/>
      </w:pPr>
      <w:rPr>
        <w:rFonts w:hint="default"/>
      </w:rPr>
    </w:lvl>
    <w:lvl w:ilvl="4">
      <w:start w:val="1"/>
      <w:numFmt w:val="lowerLetter"/>
      <w:lvlText w:val="(%5)"/>
      <w:lvlJc w:val="left"/>
      <w:pPr>
        <w:ind w:left="1418" w:hanging="284"/>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9" w15:restartNumberingAfterBreak="0">
    <w:nsid w:val="1C19155C"/>
    <w:multiLevelType w:val="multilevel"/>
    <w:tmpl w:val="4D26FDF8"/>
    <w:numStyleLink w:val="AppendixList"/>
  </w:abstractNum>
  <w:abstractNum w:abstractNumId="10" w15:restartNumberingAfterBreak="0">
    <w:nsid w:val="1C8A0942"/>
    <w:multiLevelType w:val="multilevel"/>
    <w:tmpl w:val="749E2B62"/>
    <w:lvl w:ilvl="0">
      <w:start w:val="1"/>
      <w:numFmt w:val="decimal"/>
      <w:lvlText w:val="%1"/>
      <w:lvlJc w:val="left"/>
      <w:pPr>
        <w:ind w:left="851" w:hanging="851"/>
      </w:pPr>
      <w:rPr>
        <w:rFonts w:hint="default"/>
      </w:rPr>
    </w:lvl>
    <w:lvl w:ilvl="1">
      <w:start w:val="1"/>
      <w:numFmt w:val="decimal"/>
      <w:lvlText w:val="%1.%2"/>
      <w:lvlJc w:val="left"/>
      <w:pPr>
        <w:tabs>
          <w:tab w:val="num" w:pos="794"/>
        </w:tabs>
        <w:ind w:left="851" w:hanging="851"/>
      </w:pPr>
      <w:rPr>
        <w:rFonts w:hint="default"/>
      </w:rPr>
    </w:lvl>
    <w:lvl w:ilvl="2">
      <w:start w:val="1"/>
      <w:numFmt w:val="decimal"/>
      <w:lvlText w:val="%1.%2.%3"/>
      <w:lvlJc w:val="left"/>
      <w:pPr>
        <w:tabs>
          <w:tab w:val="num" w:pos="794"/>
        </w:tabs>
        <w:ind w:left="851" w:hanging="851"/>
      </w:pPr>
      <w:rPr>
        <w:rFonts w:hint="default"/>
      </w:rPr>
    </w:lvl>
    <w:lvl w:ilvl="3">
      <w:start w:val="1"/>
      <w:numFmt w:val="decimal"/>
      <w:lvlText w:val="%1.%2.%3.%4"/>
      <w:lvlJc w:val="left"/>
      <w:pPr>
        <w:ind w:left="851" w:hanging="851"/>
      </w:pPr>
      <w:rPr>
        <w:rFonts w:hint="default"/>
      </w:rPr>
    </w:lvl>
    <w:lvl w:ilvl="4">
      <w:start w:val="1"/>
      <w:numFmt w:val="decimal"/>
      <w:lvlText w:val="%1.%2.%3.%4.%5"/>
      <w:lvlJc w:val="left"/>
      <w:pPr>
        <w:ind w:left="0" w:firstLine="0"/>
      </w:pPr>
      <w:rPr>
        <w:rFonts w:hint="default"/>
      </w:rPr>
    </w:lvl>
    <w:lvl w:ilvl="5">
      <w:start w:val="1"/>
      <w:numFmt w:val="upperLetter"/>
      <w:lvlRestart w:val="0"/>
      <w:lvlText w:val="Appendix %6"/>
      <w:lvlJc w:val="left"/>
      <w:pPr>
        <w:ind w:left="0" w:firstLine="0"/>
      </w:pPr>
      <w:rPr>
        <w:rFonts w:ascii="Arial Bold" w:hAnsi="Arial Bold" w:hint="default"/>
        <w:bCs w:val="0"/>
        <w:i w:val="0"/>
        <w:iCs w:val="0"/>
        <w:caps w:val="0"/>
        <w:smallCaps w:val="0"/>
        <w:strike w:val="0"/>
        <w:dstrike w:val="0"/>
        <w:noProof w:val="0"/>
        <w:vanish w:val="0"/>
        <w:color w:val="023E5C" w:themeColor="text2"/>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6">
      <w:start w:val="1"/>
      <w:numFmt w:val="decimal"/>
      <w:lvlText w:val="%6.%7"/>
      <w:lvlJc w:val="left"/>
      <w:pPr>
        <w:tabs>
          <w:tab w:val="num" w:pos="851"/>
        </w:tabs>
        <w:ind w:left="851" w:hanging="851"/>
      </w:pPr>
      <w:rPr>
        <w:rFonts w:hint="default"/>
      </w:rPr>
    </w:lvl>
    <w:lvl w:ilvl="7">
      <w:start w:val="1"/>
      <w:numFmt w:val="decimal"/>
      <w:lvlText w:val="%6.%7.%8"/>
      <w:lvlJc w:val="left"/>
      <w:pPr>
        <w:tabs>
          <w:tab w:val="num" w:pos="851"/>
        </w:tabs>
        <w:ind w:left="851" w:hanging="851"/>
      </w:pPr>
      <w:rPr>
        <w:rFonts w:hint="default"/>
      </w:rPr>
    </w:lvl>
    <w:lvl w:ilvl="8">
      <w:start w:val="1"/>
      <w:numFmt w:val="decimal"/>
      <w:lvlText w:val="%6.%7.%8.%9"/>
      <w:lvlJc w:val="left"/>
      <w:pPr>
        <w:tabs>
          <w:tab w:val="num" w:pos="851"/>
        </w:tabs>
        <w:ind w:left="851" w:hanging="851"/>
      </w:pPr>
      <w:rPr>
        <w:rFonts w:hint="default"/>
      </w:rPr>
    </w:lvl>
  </w:abstractNum>
  <w:abstractNum w:abstractNumId="11" w15:restartNumberingAfterBreak="0">
    <w:nsid w:val="1CC862E1"/>
    <w:multiLevelType w:val="multilevel"/>
    <w:tmpl w:val="C284D0B0"/>
    <w:styleLink w:val="FigureNumbers"/>
    <w:lvl w:ilvl="0">
      <w:start w:val="1"/>
      <w:numFmt w:val="decimal"/>
      <w:pStyle w:val="FigureTitle"/>
      <w:lvlText w:val="Figure %1."/>
      <w:lvlJc w:val="left"/>
      <w:pPr>
        <w:ind w:left="1134" w:hanging="1134"/>
      </w:pPr>
      <w:rPr>
        <w:rFonts w:hint="default"/>
        <w:b/>
        <w:i w:val="0"/>
        <w:caps w:val="0"/>
        <w:color w:val="023E5C" w:themeColor="text2"/>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2" w15:restartNumberingAfterBreak="0">
    <w:nsid w:val="1D9A5394"/>
    <w:multiLevelType w:val="multilevel"/>
    <w:tmpl w:val="69BE1636"/>
    <w:styleLink w:val="SDbulletlist"/>
    <w:lvl w:ilvl="0">
      <w:start w:val="1"/>
      <w:numFmt w:val="bullet"/>
      <w:pStyle w:val="ListBullet"/>
      <w:lvlText w:val=""/>
      <w:lvlJc w:val="left"/>
      <w:pPr>
        <w:ind w:left="284" w:hanging="284"/>
      </w:pPr>
      <w:rPr>
        <w:rFonts w:ascii="Symbol" w:hAnsi="Symbol" w:hint="default"/>
      </w:rPr>
    </w:lvl>
    <w:lvl w:ilvl="1">
      <w:numFmt w:val="bullet"/>
      <w:pStyle w:val="ListBullet2"/>
      <w:lvlText w:val="–"/>
      <w:lvlJc w:val="left"/>
      <w:pPr>
        <w:ind w:left="568" w:hanging="284"/>
      </w:pPr>
      <w:rPr>
        <w:rFonts w:ascii="Arial" w:hAnsi="Arial" w:hint="default"/>
        <w:color w:val="auto"/>
      </w:rPr>
    </w:lvl>
    <w:lvl w:ilvl="2">
      <w:numFmt w:val="bullet"/>
      <w:pStyle w:val="ListBullet3"/>
      <w:lvlText w:val="»"/>
      <w:lvlJc w:val="left"/>
      <w:pPr>
        <w:ind w:left="852" w:hanging="284"/>
      </w:pPr>
      <w:rPr>
        <w:rFonts w:ascii="Arial" w:hAnsi="Arial" w:hint="default"/>
      </w:rPr>
    </w:lvl>
    <w:lvl w:ilvl="3">
      <w:numFmt w:val="bullet"/>
      <w:pStyle w:val="ListBullet4"/>
      <w:lvlText w:val="+"/>
      <w:lvlJc w:val="left"/>
      <w:pPr>
        <w:ind w:left="1136" w:hanging="284"/>
      </w:pPr>
      <w:rPr>
        <w:rFonts w:ascii="Arial" w:hAnsi="Arial" w:hint="default"/>
      </w:rPr>
    </w:lvl>
    <w:lvl w:ilvl="4">
      <w:numFmt w:val="bullet"/>
      <w:pStyle w:val="ListBullet5"/>
      <w:lvlText w:val=""/>
      <w:lvlJc w:val="left"/>
      <w:pPr>
        <w:ind w:left="1420" w:hanging="284"/>
      </w:pPr>
      <w:rPr>
        <w:rFonts w:ascii="Symbol" w:hAnsi="Symbol" w:hint="default"/>
        <w:color w:val="auto"/>
      </w:rPr>
    </w:lvl>
    <w:lvl w:ilvl="5">
      <w:numFmt w:val="bullet"/>
      <w:lvlText w:val="–"/>
      <w:lvlJc w:val="left"/>
      <w:pPr>
        <w:ind w:left="1704" w:hanging="284"/>
      </w:pPr>
      <w:rPr>
        <w:rFonts w:ascii="Arial" w:hAnsi="Arial" w:hint="default"/>
        <w:color w:val="auto"/>
      </w:rPr>
    </w:lvl>
    <w:lvl w:ilvl="6">
      <w:numFmt w:val="bullet"/>
      <w:lvlText w:val="»"/>
      <w:lvlJc w:val="left"/>
      <w:pPr>
        <w:tabs>
          <w:tab w:val="num" w:pos="2064"/>
        </w:tabs>
        <w:ind w:left="1988" w:hanging="284"/>
      </w:pPr>
      <w:rPr>
        <w:rFonts w:ascii="Arial" w:hAnsi="Arial" w:hint="default"/>
      </w:rPr>
    </w:lvl>
    <w:lvl w:ilvl="7">
      <w:numFmt w:val="bullet"/>
      <w:lvlText w:val="+"/>
      <w:lvlJc w:val="left"/>
      <w:pPr>
        <w:tabs>
          <w:tab w:val="num" w:pos="2348"/>
        </w:tabs>
        <w:ind w:left="2272" w:hanging="284"/>
      </w:pPr>
      <w:rPr>
        <w:rFonts w:ascii="Arial" w:hAnsi="Arial" w:hint="default"/>
      </w:rPr>
    </w:lvl>
    <w:lvl w:ilvl="8">
      <w:numFmt w:val="bullet"/>
      <w:lvlText w:val=""/>
      <w:lvlJc w:val="left"/>
      <w:pPr>
        <w:tabs>
          <w:tab w:val="num" w:pos="2632"/>
        </w:tabs>
        <w:ind w:left="2556" w:hanging="284"/>
      </w:pPr>
      <w:rPr>
        <w:rFonts w:ascii="Wingdings" w:hAnsi="Wingdings" w:hint="default"/>
        <w:color w:val="auto"/>
      </w:rPr>
    </w:lvl>
  </w:abstractNum>
  <w:abstractNum w:abstractNumId="13" w15:restartNumberingAfterBreak="0">
    <w:nsid w:val="20336ADE"/>
    <w:multiLevelType w:val="multilevel"/>
    <w:tmpl w:val="131EEC6C"/>
    <w:styleLink w:val="TableNumbers"/>
    <w:lvl w:ilvl="0">
      <w:start w:val="1"/>
      <w:numFmt w:val="decimal"/>
      <w:pStyle w:val="TableTitle"/>
      <w:lvlText w:val="Table %1."/>
      <w:lvlJc w:val="left"/>
      <w:pPr>
        <w:ind w:left="1134" w:hanging="1134"/>
      </w:pPr>
      <w:rPr>
        <w:rFonts w:hint="default"/>
        <w:b/>
        <w:i w:val="0"/>
        <w:caps w:val="0"/>
        <w:color w:val="023E5C" w:themeColor="text2"/>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4" w15:restartNumberingAfterBreak="0">
    <w:nsid w:val="23F92F27"/>
    <w:multiLevelType w:val="multilevel"/>
    <w:tmpl w:val="E7AE98CC"/>
    <w:lvl w:ilvl="0">
      <w:start w:val="1"/>
      <w:numFmt w:val="decimal"/>
      <w:lvlText w:val="%1."/>
      <w:lvlJc w:val="left"/>
      <w:pPr>
        <w:ind w:left="360" w:hanging="360"/>
      </w:pPr>
    </w:lvl>
    <w:lvl w:ilvl="1">
      <w:start w:val="6"/>
      <w:numFmt w:val="decimal"/>
      <w:isLgl/>
      <w:lvlText w:val="%1.%2"/>
      <w:lvlJc w:val="left"/>
      <w:pPr>
        <w:ind w:left="360" w:hanging="360"/>
      </w:pPr>
      <w:rPr>
        <w:rFonts w:hint="default"/>
      </w:rPr>
    </w:lvl>
    <w:lvl w:ilvl="2">
      <w:start w:val="1"/>
      <w:numFmt w:val="decimal"/>
      <w:isLgl/>
      <w:lvlText w:val="%1.%2.%3"/>
      <w:lvlJc w:val="left"/>
      <w:pPr>
        <w:ind w:left="720" w:hanging="720"/>
      </w:pPr>
      <w:rPr>
        <w:rFonts w:hint="default"/>
      </w:rPr>
    </w:lvl>
    <w:lvl w:ilvl="3">
      <w:start w:val="1"/>
      <w:numFmt w:val="decimal"/>
      <w:isLgl/>
      <w:lvlText w:val="%1.%2.%3.%4"/>
      <w:lvlJc w:val="left"/>
      <w:pPr>
        <w:ind w:left="720" w:hanging="720"/>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080" w:hanging="1080"/>
      </w:pPr>
      <w:rPr>
        <w:rFonts w:hint="default"/>
      </w:rPr>
    </w:lvl>
    <w:lvl w:ilvl="6">
      <w:start w:val="1"/>
      <w:numFmt w:val="decimal"/>
      <w:isLgl/>
      <w:lvlText w:val="%1.%2.%3.%4.%5.%6.%7"/>
      <w:lvlJc w:val="left"/>
      <w:pPr>
        <w:ind w:left="1440" w:hanging="1440"/>
      </w:pPr>
      <w:rPr>
        <w:rFonts w:hint="default"/>
      </w:rPr>
    </w:lvl>
    <w:lvl w:ilvl="7">
      <w:start w:val="1"/>
      <w:numFmt w:val="decimal"/>
      <w:isLgl/>
      <w:lvlText w:val="%1.%2.%3.%4.%5.%6.%7.%8"/>
      <w:lvlJc w:val="left"/>
      <w:pPr>
        <w:ind w:left="1440" w:hanging="1440"/>
      </w:pPr>
      <w:rPr>
        <w:rFonts w:hint="default"/>
      </w:rPr>
    </w:lvl>
    <w:lvl w:ilvl="8">
      <w:start w:val="1"/>
      <w:numFmt w:val="decimal"/>
      <w:isLgl/>
      <w:lvlText w:val="%1.%2.%3.%4.%5.%6.%7.%8.%9"/>
      <w:lvlJc w:val="left"/>
      <w:pPr>
        <w:ind w:left="1800" w:hanging="1800"/>
      </w:pPr>
      <w:rPr>
        <w:rFonts w:hint="default"/>
      </w:rPr>
    </w:lvl>
  </w:abstractNum>
  <w:abstractNum w:abstractNumId="15" w15:restartNumberingAfterBreak="0">
    <w:nsid w:val="27F64226"/>
    <w:multiLevelType w:val="multilevel"/>
    <w:tmpl w:val="F47CFCCE"/>
    <w:styleLink w:val="ExampleBoxBullets"/>
    <w:lvl w:ilvl="0">
      <w:start w:val="1"/>
      <w:numFmt w:val="bullet"/>
      <w:pStyle w:val="ExampleBoxBullet"/>
      <w:lvlText w:val=""/>
      <w:lvlJc w:val="left"/>
      <w:pPr>
        <w:tabs>
          <w:tab w:val="num" w:pos="284"/>
        </w:tabs>
        <w:ind w:left="567" w:hanging="283"/>
      </w:pPr>
      <w:rPr>
        <w:rFonts w:ascii="Symbol" w:hAnsi="Symbol" w:hint="default"/>
        <w:color w:val="auto"/>
      </w:rPr>
    </w:lvl>
    <w:lvl w:ilvl="1">
      <w:start w:val="1"/>
      <w:numFmt w:val="bullet"/>
      <w:lvlText w:val=""/>
      <w:lvlJc w:val="left"/>
      <w:pPr>
        <w:tabs>
          <w:tab w:val="num" w:pos="284"/>
        </w:tabs>
        <w:ind w:left="567" w:hanging="283"/>
      </w:pPr>
      <w:rPr>
        <w:rFonts w:ascii="Symbol" w:hAnsi="Symbol" w:hint="default"/>
        <w:color w:val="auto"/>
      </w:rPr>
    </w:lvl>
    <w:lvl w:ilvl="2">
      <w:start w:val="1"/>
      <w:numFmt w:val="bullet"/>
      <w:lvlText w:val="–"/>
      <w:lvlJc w:val="left"/>
      <w:pPr>
        <w:ind w:left="624" w:hanging="340"/>
      </w:pPr>
      <w:rPr>
        <w:rFonts w:ascii="Arial" w:hAnsi="Arial" w:hint="default"/>
        <w:color w:val="023E5C" w:themeColor="text2"/>
      </w:rPr>
    </w:lvl>
    <w:lvl w:ilvl="3">
      <w:start w:val="1"/>
      <w:numFmt w:val="bullet"/>
      <w:lvlText w:val="»"/>
      <w:lvlJc w:val="left"/>
      <w:pPr>
        <w:ind w:left="794" w:hanging="510"/>
      </w:pPr>
      <w:rPr>
        <w:rFonts w:ascii="Arial" w:hAnsi="Arial" w:hint="default"/>
        <w:color w:val="023E5C" w:themeColor="text2"/>
      </w:rPr>
    </w:lvl>
    <w:lvl w:ilvl="4">
      <w:start w:val="1"/>
      <w:numFmt w:val="lowerLetter"/>
      <w:lvlText w:val="(%5)"/>
      <w:lvlJc w:val="left"/>
      <w:pPr>
        <w:ind w:left="850" w:hanging="170"/>
      </w:pPr>
      <w:rPr>
        <w:rFonts w:hint="default"/>
      </w:rPr>
    </w:lvl>
    <w:lvl w:ilvl="5">
      <w:start w:val="1"/>
      <w:numFmt w:val="lowerRoman"/>
      <w:lvlText w:val="(%6)"/>
      <w:lvlJc w:val="left"/>
      <w:pPr>
        <w:ind w:left="1020" w:hanging="170"/>
      </w:pPr>
      <w:rPr>
        <w:rFonts w:hint="default"/>
      </w:rPr>
    </w:lvl>
    <w:lvl w:ilvl="6">
      <w:start w:val="1"/>
      <w:numFmt w:val="decimal"/>
      <w:lvlText w:val="%7."/>
      <w:lvlJc w:val="left"/>
      <w:pPr>
        <w:ind w:left="1190" w:hanging="170"/>
      </w:pPr>
      <w:rPr>
        <w:rFonts w:hint="default"/>
      </w:rPr>
    </w:lvl>
    <w:lvl w:ilvl="7">
      <w:start w:val="1"/>
      <w:numFmt w:val="lowerLetter"/>
      <w:lvlText w:val="%8."/>
      <w:lvlJc w:val="left"/>
      <w:pPr>
        <w:ind w:left="1360" w:hanging="170"/>
      </w:pPr>
      <w:rPr>
        <w:rFonts w:hint="default"/>
      </w:rPr>
    </w:lvl>
    <w:lvl w:ilvl="8">
      <w:start w:val="1"/>
      <w:numFmt w:val="lowerRoman"/>
      <w:lvlText w:val="%9."/>
      <w:lvlJc w:val="left"/>
      <w:pPr>
        <w:ind w:left="1530" w:hanging="170"/>
      </w:pPr>
      <w:rPr>
        <w:rFonts w:hint="default"/>
      </w:rPr>
    </w:lvl>
  </w:abstractNum>
  <w:abstractNum w:abstractNumId="16" w15:restartNumberingAfterBreak="0">
    <w:nsid w:val="2AE26146"/>
    <w:multiLevelType w:val="multilevel"/>
    <w:tmpl w:val="13B2010E"/>
    <w:numStyleLink w:val="NumberedHeadings"/>
  </w:abstractNum>
  <w:abstractNum w:abstractNumId="17" w15:restartNumberingAfterBreak="0">
    <w:nsid w:val="2CE80DD9"/>
    <w:multiLevelType w:val="multilevel"/>
    <w:tmpl w:val="8744E50C"/>
    <w:styleLink w:val="NPRMListaiA1"/>
    <w:lvl w:ilvl="0">
      <w:start w:val="1"/>
      <w:numFmt w:val="none"/>
      <w:pStyle w:val="ListNumber"/>
      <w:suff w:val="nothing"/>
      <w:lvlText w:val="%1"/>
      <w:lvlJc w:val="left"/>
      <w:pPr>
        <w:ind w:left="0" w:firstLine="0"/>
      </w:pPr>
      <w:rPr>
        <w:rFonts w:hint="default"/>
      </w:rPr>
    </w:lvl>
    <w:lvl w:ilvl="1">
      <w:start w:val="1"/>
      <w:numFmt w:val="lowerLetter"/>
      <w:pStyle w:val="ListNumber2"/>
      <w:lvlText w:val="%2."/>
      <w:lvlJc w:val="left"/>
      <w:pPr>
        <w:ind w:left="568" w:hanging="284"/>
      </w:pPr>
      <w:rPr>
        <w:rFonts w:hint="default"/>
      </w:rPr>
    </w:lvl>
    <w:lvl w:ilvl="2">
      <w:start w:val="1"/>
      <w:numFmt w:val="lowerRoman"/>
      <w:pStyle w:val="ListNumber3"/>
      <w:lvlText w:val="%3."/>
      <w:lvlJc w:val="left"/>
      <w:pPr>
        <w:ind w:left="852" w:hanging="284"/>
      </w:pPr>
      <w:rPr>
        <w:rFonts w:hint="default"/>
      </w:rPr>
    </w:lvl>
    <w:lvl w:ilvl="3">
      <w:start w:val="1"/>
      <w:numFmt w:val="upperLetter"/>
      <w:pStyle w:val="ListNumber4"/>
      <w:lvlText w:val="%4."/>
      <w:lvlJc w:val="left"/>
      <w:pPr>
        <w:ind w:left="1136" w:hanging="284"/>
      </w:pPr>
      <w:rPr>
        <w:rFonts w:hint="default"/>
      </w:rPr>
    </w:lvl>
    <w:lvl w:ilvl="4">
      <w:start w:val="1"/>
      <w:numFmt w:val="decimal"/>
      <w:pStyle w:val="ListNumber5"/>
      <w:lvlText w:val="%5."/>
      <w:lvlJc w:val="left"/>
      <w:pPr>
        <w:ind w:left="1420" w:hanging="284"/>
      </w:pPr>
      <w:rPr>
        <w:rFonts w:hint="default"/>
      </w:rPr>
    </w:lvl>
    <w:lvl w:ilvl="5">
      <w:start w:val="1"/>
      <w:numFmt w:val="bullet"/>
      <w:lvlText w:val=""/>
      <w:lvlJc w:val="left"/>
      <w:pPr>
        <w:ind w:left="1704" w:hanging="284"/>
      </w:pPr>
      <w:rPr>
        <w:rFonts w:ascii="Symbol" w:hAnsi="Symbol" w:hint="default"/>
        <w:color w:val="auto"/>
      </w:rPr>
    </w:lvl>
    <w:lvl w:ilvl="6">
      <w:start w:val="1"/>
      <w:numFmt w:val="bullet"/>
      <w:lvlText w:val="–"/>
      <w:lvlJc w:val="left"/>
      <w:pPr>
        <w:ind w:left="1988" w:hanging="284"/>
      </w:pPr>
      <w:rPr>
        <w:rFonts w:ascii="Arial" w:hAnsi="Arial" w:hint="default"/>
        <w:color w:val="auto"/>
      </w:rPr>
    </w:lvl>
    <w:lvl w:ilvl="7">
      <w:start w:val="1"/>
      <w:numFmt w:val="bullet"/>
      <w:lvlText w:val="»"/>
      <w:lvlJc w:val="left"/>
      <w:pPr>
        <w:ind w:left="2272" w:hanging="284"/>
      </w:pPr>
      <w:rPr>
        <w:rFonts w:ascii="Arial" w:hAnsi="Arial" w:hint="default"/>
      </w:rPr>
    </w:lvl>
    <w:lvl w:ilvl="8">
      <w:start w:val="1"/>
      <w:numFmt w:val="lowerRoman"/>
      <w:lvlText w:val="%9."/>
      <w:lvlJc w:val="left"/>
      <w:pPr>
        <w:ind w:left="2556" w:hanging="284"/>
      </w:pPr>
      <w:rPr>
        <w:rFonts w:hint="default"/>
      </w:rPr>
    </w:lvl>
  </w:abstractNum>
  <w:abstractNum w:abstractNumId="18" w15:restartNumberingAfterBreak="0">
    <w:nsid w:val="2D890E47"/>
    <w:multiLevelType w:val="hybridMultilevel"/>
    <w:tmpl w:val="53B83F20"/>
    <w:lvl w:ilvl="0" w:tplc="6B982C78">
      <w:start w:val="1"/>
      <w:numFmt w:val="decimal"/>
      <w:pStyle w:val="SourceNotesNumbered"/>
      <w:lvlText w:val="%1."/>
      <w:lvlJc w:val="left"/>
      <w:pPr>
        <w:ind w:left="720" w:hanging="360"/>
      </w:pPr>
      <w:rPr>
        <w:rFonts w:hint="default"/>
        <w:caps w:val="0"/>
        <w:vanish w:val="0"/>
        <w:color w:val="000000" w:themeColor="text1"/>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9" w15:restartNumberingAfterBreak="0">
    <w:nsid w:val="31316138"/>
    <w:multiLevelType w:val="multilevel"/>
    <w:tmpl w:val="A3380760"/>
    <w:numStyleLink w:val="List1Legal"/>
  </w:abstractNum>
  <w:abstractNum w:abstractNumId="20" w15:restartNumberingAfterBreak="0">
    <w:nsid w:val="31A8391D"/>
    <w:multiLevelType w:val="multilevel"/>
    <w:tmpl w:val="C284D0B0"/>
    <w:numStyleLink w:val="FigureNumbers"/>
  </w:abstractNum>
  <w:abstractNum w:abstractNumId="21" w15:restartNumberingAfterBreak="0">
    <w:nsid w:val="374F11D6"/>
    <w:multiLevelType w:val="multilevel"/>
    <w:tmpl w:val="131EEC6C"/>
    <w:numStyleLink w:val="TableNumbers"/>
  </w:abstractNum>
  <w:abstractNum w:abstractNumId="22" w15:restartNumberingAfterBreak="0">
    <w:nsid w:val="37FA238A"/>
    <w:multiLevelType w:val="multilevel"/>
    <w:tmpl w:val="4D26FDF8"/>
    <w:styleLink w:val="AppendixList"/>
    <w:lvl w:ilvl="0">
      <w:start w:val="1"/>
      <w:numFmt w:val="upperLetter"/>
      <w:pStyle w:val="AppendixHeading1"/>
      <w:lvlText w:val="Appendix %1"/>
      <w:lvlJc w:val="left"/>
      <w:pPr>
        <w:ind w:left="0" w:firstLine="0"/>
      </w:pPr>
      <w:rPr>
        <w:rFonts w:hint="default"/>
      </w:rPr>
    </w:lvl>
    <w:lvl w:ilvl="1">
      <w:start w:val="1"/>
      <w:numFmt w:val="decimal"/>
      <w:pStyle w:val="AppendixHeading2"/>
      <w:lvlText w:val="%1.%2"/>
      <w:lvlJc w:val="left"/>
      <w:pPr>
        <w:ind w:left="1134" w:hanging="1134"/>
      </w:pPr>
      <w:rPr>
        <w:rFonts w:hint="default"/>
      </w:rPr>
    </w:lvl>
    <w:lvl w:ilvl="2">
      <w:start w:val="1"/>
      <w:numFmt w:val="decimal"/>
      <w:pStyle w:val="AppendixHeading3"/>
      <w:lvlText w:val="%1.%2.%3"/>
      <w:lvlJc w:val="left"/>
      <w:pPr>
        <w:ind w:left="1134" w:hanging="1134"/>
      </w:pPr>
      <w:rPr>
        <w:rFonts w:hint="default"/>
      </w:rPr>
    </w:lvl>
    <w:lvl w:ilvl="3">
      <w:start w:val="1"/>
      <w:numFmt w:val="decimal"/>
      <w:pStyle w:val="AppendixHeading4"/>
      <w:lvlText w:val="%1.%2.%3.%4"/>
      <w:lvlJc w:val="left"/>
      <w:pPr>
        <w:ind w:left="1134" w:hanging="1134"/>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41D83F71"/>
    <w:multiLevelType w:val="hybridMultilevel"/>
    <w:tmpl w:val="0FE87730"/>
    <w:lvl w:ilvl="0" w:tplc="A1FCD08C">
      <w:start w:val="3"/>
      <w:numFmt w:val="decimal"/>
      <w:lvlText w:val="%1."/>
      <w:lvlJc w:val="left"/>
      <w:pPr>
        <w:tabs>
          <w:tab w:val="num" w:pos="720"/>
        </w:tabs>
        <w:ind w:left="720" w:hanging="360"/>
      </w:pPr>
    </w:lvl>
    <w:lvl w:ilvl="1" w:tplc="397829BC" w:tentative="1">
      <w:start w:val="1"/>
      <w:numFmt w:val="decimal"/>
      <w:lvlText w:val="%2."/>
      <w:lvlJc w:val="left"/>
      <w:pPr>
        <w:tabs>
          <w:tab w:val="num" w:pos="1440"/>
        </w:tabs>
        <w:ind w:left="1440" w:hanging="360"/>
      </w:pPr>
    </w:lvl>
    <w:lvl w:ilvl="2" w:tplc="5ABA20D4" w:tentative="1">
      <w:start w:val="1"/>
      <w:numFmt w:val="decimal"/>
      <w:lvlText w:val="%3."/>
      <w:lvlJc w:val="left"/>
      <w:pPr>
        <w:tabs>
          <w:tab w:val="num" w:pos="2160"/>
        </w:tabs>
        <w:ind w:left="2160" w:hanging="360"/>
      </w:pPr>
    </w:lvl>
    <w:lvl w:ilvl="3" w:tplc="DDD60804" w:tentative="1">
      <w:start w:val="1"/>
      <w:numFmt w:val="decimal"/>
      <w:lvlText w:val="%4."/>
      <w:lvlJc w:val="left"/>
      <w:pPr>
        <w:tabs>
          <w:tab w:val="num" w:pos="2880"/>
        </w:tabs>
        <w:ind w:left="2880" w:hanging="360"/>
      </w:pPr>
    </w:lvl>
    <w:lvl w:ilvl="4" w:tplc="BBECF0B6" w:tentative="1">
      <w:start w:val="1"/>
      <w:numFmt w:val="decimal"/>
      <w:lvlText w:val="%5."/>
      <w:lvlJc w:val="left"/>
      <w:pPr>
        <w:tabs>
          <w:tab w:val="num" w:pos="3600"/>
        </w:tabs>
        <w:ind w:left="3600" w:hanging="360"/>
      </w:pPr>
    </w:lvl>
    <w:lvl w:ilvl="5" w:tplc="FD82216C" w:tentative="1">
      <w:start w:val="1"/>
      <w:numFmt w:val="decimal"/>
      <w:lvlText w:val="%6."/>
      <w:lvlJc w:val="left"/>
      <w:pPr>
        <w:tabs>
          <w:tab w:val="num" w:pos="4320"/>
        </w:tabs>
        <w:ind w:left="4320" w:hanging="360"/>
      </w:pPr>
    </w:lvl>
    <w:lvl w:ilvl="6" w:tplc="B62C2AB2" w:tentative="1">
      <w:start w:val="1"/>
      <w:numFmt w:val="decimal"/>
      <w:lvlText w:val="%7."/>
      <w:lvlJc w:val="left"/>
      <w:pPr>
        <w:tabs>
          <w:tab w:val="num" w:pos="5040"/>
        </w:tabs>
        <w:ind w:left="5040" w:hanging="360"/>
      </w:pPr>
    </w:lvl>
    <w:lvl w:ilvl="7" w:tplc="75360C38" w:tentative="1">
      <w:start w:val="1"/>
      <w:numFmt w:val="decimal"/>
      <w:lvlText w:val="%8."/>
      <w:lvlJc w:val="left"/>
      <w:pPr>
        <w:tabs>
          <w:tab w:val="num" w:pos="5760"/>
        </w:tabs>
        <w:ind w:left="5760" w:hanging="360"/>
      </w:pPr>
    </w:lvl>
    <w:lvl w:ilvl="8" w:tplc="3BEAFA60" w:tentative="1">
      <w:start w:val="1"/>
      <w:numFmt w:val="decimal"/>
      <w:lvlText w:val="%9."/>
      <w:lvlJc w:val="left"/>
      <w:pPr>
        <w:tabs>
          <w:tab w:val="num" w:pos="6480"/>
        </w:tabs>
        <w:ind w:left="6480" w:hanging="360"/>
      </w:pPr>
    </w:lvl>
  </w:abstractNum>
  <w:abstractNum w:abstractNumId="24" w15:restartNumberingAfterBreak="0">
    <w:nsid w:val="46F55FB4"/>
    <w:multiLevelType w:val="multilevel"/>
    <w:tmpl w:val="CA34E4BA"/>
    <w:styleLink w:val="TablelistAC"/>
    <w:lvl w:ilvl="0">
      <w:start w:val="1"/>
      <w:numFmt w:val="none"/>
      <w:pStyle w:val="tablelistAC1"/>
      <w:lvlText w:val="%1"/>
      <w:lvlJc w:val="left"/>
      <w:pPr>
        <w:ind w:left="0" w:firstLine="0"/>
      </w:pPr>
      <w:rPr>
        <w:rFonts w:hint="default"/>
      </w:rPr>
    </w:lvl>
    <w:lvl w:ilvl="1">
      <w:start w:val="1"/>
      <w:numFmt w:val="decimal"/>
      <w:pStyle w:val="tablelistAC2"/>
      <w:lvlText w:val="%2."/>
      <w:lvlJc w:val="left"/>
      <w:pPr>
        <w:ind w:left="284" w:hanging="284"/>
      </w:pPr>
      <w:rPr>
        <w:rFonts w:hint="default"/>
      </w:rPr>
    </w:lvl>
    <w:lvl w:ilvl="2">
      <w:start w:val="1"/>
      <w:numFmt w:val="lowerLetter"/>
      <w:pStyle w:val="tablelistAC3"/>
      <w:lvlText w:val="%3."/>
      <w:lvlJc w:val="left"/>
      <w:pPr>
        <w:ind w:left="568" w:hanging="284"/>
      </w:pPr>
      <w:rPr>
        <w:rFonts w:hint="default"/>
      </w:rPr>
    </w:lvl>
    <w:lvl w:ilvl="3">
      <w:start w:val="1"/>
      <w:numFmt w:val="lowerRoman"/>
      <w:pStyle w:val="tablelistAC4"/>
      <w:lvlText w:val="%4."/>
      <w:lvlJc w:val="left"/>
      <w:pPr>
        <w:ind w:left="852" w:hanging="285"/>
      </w:pPr>
      <w:rPr>
        <w:rFonts w:hint="default"/>
      </w:rPr>
    </w:lvl>
    <w:lvl w:ilvl="4">
      <w:start w:val="1"/>
      <w:numFmt w:val="upperLetter"/>
      <w:lvlText w:val="%5."/>
      <w:lvlJc w:val="left"/>
      <w:pPr>
        <w:ind w:left="1136" w:hanging="285"/>
      </w:pPr>
      <w:rPr>
        <w:rFonts w:hint="default"/>
      </w:rPr>
    </w:lvl>
    <w:lvl w:ilvl="5">
      <w:start w:val="1"/>
      <w:numFmt w:val="bullet"/>
      <w:lvlText w:val=""/>
      <w:lvlJc w:val="left"/>
      <w:pPr>
        <w:ind w:left="1420" w:hanging="286"/>
      </w:pPr>
      <w:rPr>
        <w:rFonts w:ascii="Symbol" w:hAnsi="Symbol" w:hint="default"/>
      </w:rPr>
    </w:lvl>
    <w:lvl w:ilvl="6">
      <w:start w:val="1"/>
      <w:numFmt w:val="bullet"/>
      <w:lvlText w:val="–"/>
      <w:lvlJc w:val="left"/>
      <w:pPr>
        <w:ind w:left="1701" w:hanging="283"/>
      </w:pPr>
      <w:rPr>
        <w:rFonts w:ascii="Arial" w:hAnsi="Arial" w:hint="default"/>
        <w:color w:val="auto"/>
      </w:rPr>
    </w:lvl>
    <w:lvl w:ilvl="7">
      <w:start w:val="1"/>
      <w:numFmt w:val="bullet"/>
      <w:lvlText w:val="»"/>
      <w:lvlJc w:val="left"/>
      <w:pPr>
        <w:ind w:left="1988" w:firstLine="0"/>
      </w:pPr>
      <w:rPr>
        <w:rFonts w:ascii="Arial" w:hAnsi="Arial" w:hint="default"/>
      </w:rPr>
    </w:lvl>
    <w:lvl w:ilvl="8">
      <w:start w:val="1"/>
      <w:numFmt w:val="bullet"/>
      <w:lvlText w:val="+"/>
      <w:lvlJc w:val="left"/>
      <w:pPr>
        <w:ind w:left="2272" w:firstLine="0"/>
      </w:pPr>
      <w:rPr>
        <w:rFonts w:ascii="Arial" w:hAnsi="Arial" w:hint="default"/>
      </w:rPr>
    </w:lvl>
  </w:abstractNum>
  <w:abstractNum w:abstractNumId="25" w15:restartNumberingAfterBreak="0">
    <w:nsid w:val="4A9F7B60"/>
    <w:multiLevelType w:val="singleLevel"/>
    <w:tmpl w:val="A81E2D50"/>
    <w:lvl w:ilvl="0">
      <w:start w:val="1"/>
      <w:numFmt w:val="bullet"/>
      <w:lvlText w:val=""/>
      <w:lvlJc w:val="left"/>
      <w:pPr>
        <w:tabs>
          <w:tab w:val="num" w:pos="1559"/>
        </w:tabs>
        <w:ind w:left="1559" w:hanging="425"/>
      </w:pPr>
      <w:rPr>
        <w:rFonts w:ascii="ZapfDingbats" w:hAnsi="ZapfDingbats" w:hint="default"/>
        <w:sz w:val="12"/>
      </w:rPr>
    </w:lvl>
  </w:abstractNum>
  <w:abstractNum w:abstractNumId="26" w15:restartNumberingAfterBreak="0">
    <w:nsid w:val="51531AEA"/>
    <w:multiLevelType w:val="multilevel"/>
    <w:tmpl w:val="02CEE1AA"/>
    <w:styleLink w:val="AnnexHeadingList"/>
    <w:lvl w:ilvl="0">
      <w:start w:val="1"/>
      <w:numFmt w:val="upperLetter"/>
      <w:pStyle w:val="Annexidentifier"/>
      <w:lvlText w:val="Annex %1"/>
      <w:lvlJc w:val="left"/>
      <w:pPr>
        <w:ind w:left="0" w:firstLine="0"/>
      </w:pPr>
      <w:rPr>
        <w:rFonts w:hint="default"/>
      </w:rPr>
    </w:lvl>
    <w:lvl w:ilvl="1">
      <w:start w:val="1"/>
      <w:numFmt w:val="decimal"/>
      <w:pStyle w:val="Annexidentifier2numbered"/>
      <w:lvlText w:val="%1.%2"/>
      <w:lvlJc w:val="left"/>
      <w:pPr>
        <w:ind w:left="1134" w:hanging="1134"/>
      </w:pPr>
      <w:rPr>
        <w:rFonts w:hint="default"/>
      </w:rPr>
    </w:lvl>
    <w:lvl w:ilvl="2">
      <w:start w:val="1"/>
      <w:numFmt w:val="decimal"/>
      <w:pStyle w:val="Annexidentifier3numbered"/>
      <w:lvlText w:val="%1.%2.%3"/>
      <w:lvlJc w:val="left"/>
      <w:pPr>
        <w:ind w:left="1134" w:hanging="1134"/>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7" w15:restartNumberingAfterBreak="0">
    <w:nsid w:val="535249AF"/>
    <w:multiLevelType w:val="multilevel"/>
    <w:tmpl w:val="945E4078"/>
    <w:styleLink w:val="AppendixNumbers"/>
    <w:lvl w:ilvl="0">
      <w:start w:val="1"/>
      <w:numFmt w:val="upperLetter"/>
      <w:suff w:val="space"/>
      <w:lvlText w:val="Appendix %1 –"/>
      <w:lvlJc w:val="left"/>
      <w:pPr>
        <w:ind w:left="5104" w:firstLine="0"/>
      </w:pPr>
      <w:rPr>
        <w:rFonts w:hint="default"/>
      </w:rPr>
    </w:lvl>
    <w:lvl w:ilvl="1">
      <w:start w:val="1"/>
      <w:numFmt w:val="decimal"/>
      <w:pStyle w:val="AppendixNumbered2"/>
      <w:lvlText w:val="%1.%2"/>
      <w:lvlJc w:val="left"/>
      <w:pPr>
        <w:ind w:left="1560" w:hanging="1134"/>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28" w15:restartNumberingAfterBreak="0">
    <w:nsid w:val="56DB5F4C"/>
    <w:multiLevelType w:val="multilevel"/>
    <w:tmpl w:val="13B2010E"/>
    <w:styleLink w:val="NumberedHeadings"/>
    <w:lvl w:ilvl="0">
      <w:start w:val="1"/>
      <w:numFmt w:val="decimal"/>
      <w:pStyle w:val="Heading1"/>
      <w:lvlText w:val="%1"/>
      <w:lvlJc w:val="left"/>
      <w:pPr>
        <w:ind w:left="1134" w:hanging="1134"/>
      </w:pPr>
      <w:rPr>
        <w:rFonts w:hint="default"/>
      </w:rPr>
    </w:lvl>
    <w:lvl w:ilvl="1">
      <w:start w:val="1"/>
      <w:numFmt w:val="decimal"/>
      <w:pStyle w:val="Heading2"/>
      <w:lvlText w:val="%1.%2"/>
      <w:lvlJc w:val="left"/>
      <w:pPr>
        <w:ind w:left="1134" w:hanging="1134"/>
      </w:pPr>
      <w:rPr>
        <w:rFonts w:hint="default"/>
      </w:rPr>
    </w:lvl>
    <w:lvl w:ilvl="2">
      <w:start w:val="1"/>
      <w:numFmt w:val="decimal"/>
      <w:pStyle w:val="Heading3"/>
      <w:lvlText w:val="%1.%2.%3"/>
      <w:lvlJc w:val="left"/>
      <w:pPr>
        <w:ind w:left="1134" w:hanging="1134"/>
      </w:pPr>
      <w:rPr>
        <w:rFonts w:hint="default"/>
      </w:rPr>
    </w:lvl>
    <w:lvl w:ilvl="3">
      <w:start w:val="1"/>
      <w:numFmt w:val="decimal"/>
      <w:pStyle w:val="Heading4"/>
      <w:lvlText w:val="%1.%2.%3.%4"/>
      <w:lvlJc w:val="left"/>
      <w:pPr>
        <w:ind w:left="1134" w:hanging="1134"/>
      </w:pPr>
      <w:rPr>
        <w:rFonts w:hint="default"/>
      </w:rPr>
    </w:lvl>
    <w:lvl w:ilvl="4">
      <w:start w:val="1"/>
      <w:numFmt w:val="decimal"/>
      <w:pStyle w:val="Heading5"/>
      <w:lvlText w:val="%1.%2.%3.%4.%5"/>
      <w:lvlJc w:val="left"/>
      <w:pPr>
        <w:ind w:left="1418" w:hanging="1418"/>
      </w:pPr>
      <w:rPr>
        <w:rFonts w:hint="default"/>
      </w:rPr>
    </w:lvl>
    <w:lvl w:ilvl="5">
      <w:start w:val="1"/>
      <w:numFmt w:val="lowerRoman"/>
      <w:lvlText w:val="(%6)"/>
      <w:lvlJc w:val="left"/>
      <w:pPr>
        <w:ind w:left="1134" w:hanging="1134"/>
      </w:pPr>
      <w:rPr>
        <w:rFonts w:hint="default"/>
      </w:rPr>
    </w:lvl>
    <w:lvl w:ilvl="6">
      <w:start w:val="1"/>
      <w:numFmt w:val="decimal"/>
      <w:lvlText w:val="%7."/>
      <w:lvlJc w:val="left"/>
      <w:pPr>
        <w:ind w:left="1134" w:hanging="1134"/>
      </w:pPr>
      <w:rPr>
        <w:rFonts w:hint="default"/>
      </w:rPr>
    </w:lvl>
    <w:lvl w:ilvl="7">
      <w:start w:val="1"/>
      <w:numFmt w:val="lowerLetter"/>
      <w:lvlText w:val="%8."/>
      <w:lvlJc w:val="left"/>
      <w:pPr>
        <w:ind w:left="1134" w:hanging="1134"/>
      </w:pPr>
      <w:rPr>
        <w:rFonts w:hint="default"/>
      </w:rPr>
    </w:lvl>
    <w:lvl w:ilvl="8">
      <w:start w:val="1"/>
      <w:numFmt w:val="lowerRoman"/>
      <w:lvlText w:val="%9."/>
      <w:lvlJc w:val="left"/>
      <w:pPr>
        <w:ind w:left="1134" w:hanging="1134"/>
      </w:pPr>
      <w:rPr>
        <w:rFonts w:hint="default"/>
      </w:rPr>
    </w:lvl>
  </w:abstractNum>
  <w:abstractNum w:abstractNumId="29" w15:restartNumberingAfterBreak="0">
    <w:nsid w:val="59794637"/>
    <w:multiLevelType w:val="multilevel"/>
    <w:tmpl w:val="27D6BF50"/>
    <w:styleLink w:val="ACListaiA1"/>
    <w:lvl w:ilvl="0">
      <w:start w:val="1"/>
      <w:numFmt w:val="none"/>
      <w:pStyle w:val="List"/>
      <w:suff w:val="nothing"/>
      <w:lvlText w:val="%1"/>
      <w:lvlJc w:val="left"/>
      <w:pPr>
        <w:ind w:left="567" w:firstLine="0"/>
      </w:pPr>
      <w:rPr>
        <w:rFonts w:hint="default"/>
      </w:rPr>
    </w:lvl>
    <w:lvl w:ilvl="1">
      <w:start w:val="1"/>
      <w:numFmt w:val="lowerLetter"/>
      <w:pStyle w:val="List2"/>
      <w:lvlText w:val="%2."/>
      <w:lvlJc w:val="left"/>
      <w:pPr>
        <w:tabs>
          <w:tab w:val="num" w:pos="1135"/>
        </w:tabs>
        <w:ind w:left="1135" w:hanging="284"/>
      </w:pPr>
      <w:rPr>
        <w:rFonts w:hint="default"/>
      </w:rPr>
    </w:lvl>
    <w:lvl w:ilvl="2">
      <w:start w:val="1"/>
      <w:numFmt w:val="lowerRoman"/>
      <w:pStyle w:val="List3"/>
      <w:lvlText w:val="%3."/>
      <w:lvlJc w:val="left"/>
      <w:pPr>
        <w:tabs>
          <w:tab w:val="num" w:pos="1419"/>
        </w:tabs>
        <w:ind w:left="1419" w:hanging="284"/>
      </w:pPr>
      <w:rPr>
        <w:rFonts w:hint="default"/>
      </w:rPr>
    </w:lvl>
    <w:lvl w:ilvl="3">
      <w:start w:val="1"/>
      <w:numFmt w:val="upperLetter"/>
      <w:pStyle w:val="List4"/>
      <w:lvlText w:val="%4"/>
      <w:lvlJc w:val="left"/>
      <w:pPr>
        <w:tabs>
          <w:tab w:val="num" w:pos="1703"/>
        </w:tabs>
        <w:ind w:left="1703" w:hanging="284"/>
      </w:pPr>
      <w:rPr>
        <w:rFonts w:hint="default"/>
      </w:rPr>
    </w:lvl>
    <w:lvl w:ilvl="4">
      <w:start w:val="1"/>
      <w:numFmt w:val="decimal"/>
      <w:pStyle w:val="List5"/>
      <w:lvlText w:val="%5."/>
      <w:lvlJc w:val="left"/>
      <w:pPr>
        <w:tabs>
          <w:tab w:val="num" w:pos="1987"/>
        </w:tabs>
        <w:ind w:left="1987" w:hanging="284"/>
      </w:pPr>
      <w:rPr>
        <w:rFonts w:hint="default"/>
      </w:rPr>
    </w:lvl>
    <w:lvl w:ilvl="5">
      <w:start w:val="1"/>
      <w:numFmt w:val="bullet"/>
      <w:lvlText w:val=""/>
      <w:lvlJc w:val="left"/>
      <w:pPr>
        <w:tabs>
          <w:tab w:val="num" w:pos="2271"/>
        </w:tabs>
        <w:ind w:left="2271" w:hanging="284"/>
      </w:pPr>
      <w:rPr>
        <w:rFonts w:ascii="Symbol" w:hAnsi="Symbol" w:hint="default"/>
        <w:color w:val="auto"/>
      </w:rPr>
    </w:lvl>
    <w:lvl w:ilvl="6">
      <w:start w:val="1"/>
      <w:numFmt w:val="bullet"/>
      <w:lvlText w:val="–"/>
      <w:lvlJc w:val="left"/>
      <w:pPr>
        <w:tabs>
          <w:tab w:val="num" w:pos="2555"/>
        </w:tabs>
        <w:ind w:left="2555" w:hanging="284"/>
      </w:pPr>
      <w:rPr>
        <w:rFonts w:ascii="Arial" w:hAnsi="Arial" w:hint="default"/>
        <w:color w:val="auto"/>
      </w:rPr>
    </w:lvl>
    <w:lvl w:ilvl="7">
      <w:start w:val="1"/>
      <w:numFmt w:val="bullet"/>
      <w:lvlText w:val="»"/>
      <w:lvlJc w:val="left"/>
      <w:pPr>
        <w:tabs>
          <w:tab w:val="num" w:pos="2839"/>
        </w:tabs>
        <w:ind w:left="2839" w:hanging="284"/>
      </w:pPr>
      <w:rPr>
        <w:rFonts w:ascii="Arial" w:hAnsi="Arial" w:hint="default"/>
      </w:rPr>
    </w:lvl>
    <w:lvl w:ilvl="8">
      <w:start w:val="1"/>
      <w:numFmt w:val="lowerRoman"/>
      <w:lvlText w:val="%9."/>
      <w:lvlJc w:val="left"/>
      <w:pPr>
        <w:tabs>
          <w:tab w:val="num" w:pos="3123"/>
        </w:tabs>
        <w:ind w:left="3123" w:hanging="284"/>
      </w:pPr>
      <w:rPr>
        <w:rFonts w:hint="default"/>
      </w:rPr>
    </w:lvl>
  </w:abstractNum>
  <w:abstractNum w:abstractNumId="30" w15:restartNumberingAfterBreak="0">
    <w:nsid w:val="5B7728AC"/>
    <w:multiLevelType w:val="multilevel"/>
    <w:tmpl w:val="A3380760"/>
    <w:styleLink w:val="List1Legal"/>
    <w:lvl w:ilvl="0">
      <w:start w:val="1"/>
      <w:numFmt w:val="decimal"/>
      <w:lvlText w:val="%1."/>
      <w:lvlJc w:val="left"/>
      <w:pPr>
        <w:ind w:left="340" w:hanging="340"/>
      </w:pPr>
      <w:rPr>
        <w:rFonts w:hint="default"/>
        <w:b w:val="0"/>
        <w:i w:val="0"/>
        <w:color w:val="auto"/>
      </w:rPr>
    </w:lvl>
    <w:lvl w:ilvl="1">
      <w:start w:val="1"/>
      <w:numFmt w:val="lowerLetter"/>
      <w:lvlText w:val="%2."/>
      <w:lvlJc w:val="left"/>
      <w:pPr>
        <w:ind w:left="680" w:hanging="340"/>
      </w:pPr>
      <w:rPr>
        <w:rFonts w:hint="default"/>
      </w:rPr>
    </w:lvl>
    <w:lvl w:ilvl="2">
      <w:start w:val="1"/>
      <w:numFmt w:val="lowerRoman"/>
      <w:lvlText w:val="%3."/>
      <w:lvlJc w:val="left"/>
      <w:pPr>
        <w:ind w:left="1020" w:hanging="340"/>
      </w:pPr>
      <w:rPr>
        <w:rFonts w:hint="default"/>
      </w:rPr>
    </w:lvl>
    <w:lvl w:ilvl="3">
      <w:start w:val="1"/>
      <w:numFmt w:val="decimal"/>
      <w:lvlText w:val="(%4)"/>
      <w:lvlJc w:val="left"/>
      <w:pPr>
        <w:ind w:left="1360" w:hanging="340"/>
      </w:pPr>
      <w:rPr>
        <w:rFonts w:hint="default"/>
      </w:rPr>
    </w:lvl>
    <w:lvl w:ilvl="4">
      <w:start w:val="1"/>
      <w:numFmt w:val="lowerLetter"/>
      <w:lvlText w:val="(%5)"/>
      <w:lvlJc w:val="left"/>
      <w:pPr>
        <w:ind w:left="1700" w:hanging="340"/>
      </w:pPr>
      <w:rPr>
        <w:rFonts w:hint="default"/>
      </w:rPr>
    </w:lvl>
    <w:lvl w:ilvl="5">
      <w:start w:val="1"/>
      <w:numFmt w:val="lowerRoman"/>
      <w:lvlText w:val="(%6)"/>
      <w:lvlJc w:val="lef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left"/>
      <w:pPr>
        <w:ind w:left="3060" w:hanging="340"/>
      </w:pPr>
      <w:rPr>
        <w:rFonts w:hint="default"/>
      </w:rPr>
    </w:lvl>
  </w:abstractNum>
  <w:abstractNum w:abstractNumId="31" w15:restartNumberingAfterBreak="0">
    <w:nsid w:val="65F53007"/>
    <w:multiLevelType w:val="hybridMultilevel"/>
    <w:tmpl w:val="5772127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2" w15:restartNumberingAfterBreak="0">
    <w:nsid w:val="67F61808"/>
    <w:multiLevelType w:val="multilevel"/>
    <w:tmpl w:val="D5E070CC"/>
    <w:styleLink w:val="WarningBoxBullets"/>
    <w:lvl w:ilvl="0">
      <w:start w:val="1"/>
      <w:numFmt w:val="bullet"/>
      <w:pStyle w:val="WarningBoxBullet"/>
      <w:lvlText w:val=""/>
      <w:lvlJc w:val="left"/>
      <w:pPr>
        <w:ind w:left="567" w:hanging="283"/>
      </w:pPr>
      <w:rPr>
        <w:rFonts w:ascii="Symbol" w:hAnsi="Symbol" w:hint="default"/>
        <w:color w:val="auto"/>
      </w:rPr>
    </w:lvl>
    <w:lvl w:ilvl="1">
      <w:start w:val="1"/>
      <w:numFmt w:val="bullet"/>
      <w:lvlText w:val="–"/>
      <w:lvlJc w:val="left"/>
      <w:pPr>
        <w:ind w:left="851" w:hanging="283"/>
      </w:pPr>
      <w:rPr>
        <w:rFonts w:ascii="Arial" w:hAnsi="Arial" w:hint="default"/>
        <w:color w:val="auto"/>
      </w:rPr>
    </w:lvl>
    <w:lvl w:ilvl="2">
      <w:start w:val="1"/>
      <w:numFmt w:val="bullet"/>
      <w:lvlText w:val="»"/>
      <w:lvlJc w:val="left"/>
      <w:pPr>
        <w:ind w:left="1135" w:hanging="283"/>
      </w:pPr>
      <w:rPr>
        <w:rFonts w:ascii="Arial" w:hAnsi="Arial" w:hint="default"/>
        <w:color w:val="auto"/>
      </w:rPr>
    </w:lvl>
    <w:lvl w:ilvl="3">
      <w:start w:val="1"/>
      <w:numFmt w:val="decimal"/>
      <w:lvlText w:val="(%4)"/>
      <w:lvlJc w:val="left"/>
      <w:pPr>
        <w:ind w:left="1419" w:hanging="283"/>
      </w:pPr>
      <w:rPr>
        <w:rFonts w:hint="default"/>
      </w:rPr>
    </w:lvl>
    <w:lvl w:ilvl="4">
      <w:start w:val="1"/>
      <w:numFmt w:val="lowerLetter"/>
      <w:lvlText w:val="(%5)"/>
      <w:lvlJc w:val="left"/>
      <w:pPr>
        <w:ind w:left="1703" w:hanging="283"/>
      </w:pPr>
      <w:rPr>
        <w:rFonts w:hint="default"/>
      </w:rPr>
    </w:lvl>
    <w:lvl w:ilvl="5">
      <w:start w:val="1"/>
      <w:numFmt w:val="lowerRoman"/>
      <w:lvlText w:val="(%6)"/>
      <w:lvlJc w:val="left"/>
      <w:pPr>
        <w:ind w:left="1987" w:hanging="283"/>
      </w:pPr>
      <w:rPr>
        <w:rFonts w:hint="default"/>
      </w:rPr>
    </w:lvl>
    <w:lvl w:ilvl="6">
      <w:start w:val="1"/>
      <w:numFmt w:val="decimal"/>
      <w:lvlText w:val="%7."/>
      <w:lvlJc w:val="left"/>
      <w:pPr>
        <w:ind w:left="2271" w:hanging="283"/>
      </w:pPr>
      <w:rPr>
        <w:rFonts w:hint="default"/>
      </w:rPr>
    </w:lvl>
    <w:lvl w:ilvl="7">
      <w:start w:val="1"/>
      <w:numFmt w:val="lowerLetter"/>
      <w:lvlText w:val="%8."/>
      <w:lvlJc w:val="left"/>
      <w:pPr>
        <w:ind w:left="2555" w:hanging="283"/>
      </w:pPr>
      <w:rPr>
        <w:rFonts w:hint="default"/>
      </w:rPr>
    </w:lvl>
    <w:lvl w:ilvl="8">
      <w:start w:val="1"/>
      <w:numFmt w:val="lowerRoman"/>
      <w:lvlText w:val="%9."/>
      <w:lvlJc w:val="left"/>
      <w:pPr>
        <w:ind w:left="2839" w:hanging="283"/>
      </w:pPr>
      <w:rPr>
        <w:rFonts w:hint="default"/>
      </w:rPr>
    </w:lvl>
  </w:abstractNum>
  <w:abstractNum w:abstractNumId="33" w15:restartNumberingAfterBreak="0">
    <w:nsid w:val="686D589A"/>
    <w:multiLevelType w:val="hybridMultilevel"/>
    <w:tmpl w:val="EFB45A00"/>
    <w:lvl w:ilvl="0" w:tplc="033A41A2">
      <w:start w:val="1"/>
      <w:numFmt w:val="bullet"/>
      <w:pStyle w:val="CASADotPoint1"/>
      <w:lvlText w:val=""/>
      <w:lvlJc w:val="left"/>
      <w:pPr>
        <w:ind w:left="1080" w:hanging="360"/>
      </w:pPr>
      <w:rPr>
        <w:rFonts w:ascii="Symbol" w:hAnsi="Symbol" w:hint="default"/>
      </w:rPr>
    </w:lvl>
    <w:lvl w:ilvl="1" w:tplc="0C090003">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34" w15:restartNumberingAfterBreak="0">
    <w:nsid w:val="6A481094"/>
    <w:multiLevelType w:val="hybridMultilevel"/>
    <w:tmpl w:val="9078E700"/>
    <w:lvl w:ilvl="0" w:tplc="E948FA50">
      <w:start w:val="1"/>
      <w:numFmt w:val="decimal"/>
      <w:lvlText w:val="%1."/>
      <w:lvlJc w:val="left"/>
      <w:pPr>
        <w:tabs>
          <w:tab w:val="num" w:pos="720"/>
        </w:tabs>
        <w:ind w:left="720" w:hanging="360"/>
      </w:pPr>
      <w:rPr>
        <w:rFonts w:hint="default"/>
        <w:sz w:val="20"/>
      </w:rPr>
    </w:lvl>
    <w:lvl w:ilvl="1" w:tplc="6BFAF67E" w:tentative="1">
      <w:start w:val="1"/>
      <w:numFmt w:val="bullet"/>
      <w:lvlText w:val=""/>
      <w:lvlJc w:val="left"/>
      <w:pPr>
        <w:tabs>
          <w:tab w:val="num" w:pos="1440"/>
        </w:tabs>
        <w:ind w:left="1440" w:hanging="360"/>
      </w:pPr>
      <w:rPr>
        <w:rFonts w:ascii="Symbol" w:hAnsi="Symbol" w:hint="default"/>
        <w:sz w:val="20"/>
      </w:rPr>
    </w:lvl>
    <w:lvl w:ilvl="2" w:tplc="F1F27B98" w:tentative="1">
      <w:start w:val="1"/>
      <w:numFmt w:val="bullet"/>
      <w:lvlText w:val=""/>
      <w:lvlJc w:val="left"/>
      <w:pPr>
        <w:tabs>
          <w:tab w:val="num" w:pos="2160"/>
        </w:tabs>
        <w:ind w:left="2160" w:hanging="360"/>
      </w:pPr>
      <w:rPr>
        <w:rFonts w:ascii="Symbol" w:hAnsi="Symbol" w:hint="default"/>
        <w:sz w:val="20"/>
      </w:rPr>
    </w:lvl>
    <w:lvl w:ilvl="3" w:tplc="FF7E4FB4" w:tentative="1">
      <w:start w:val="1"/>
      <w:numFmt w:val="bullet"/>
      <w:lvlText w:val=""/>
      <w:lvlJc w:val="left"/>
      <w:pPr>
        <w:tabs>
          <w:tab w:val="num" w:pos="2880"/>
        </w:tabs>
        <w:ind w:left="2880" w:hanging="360"/>
      </w:pPr>
      <w:rPr>
        <w:rFonts w:ascii="Symbol" w:hAnsi="Symbol" w:hint="default"/>
        <w:sz w:val="20"/>
      </w:rPr>
    </w:lvl>
    <w:lvl w:ilvl="4" w:tplc="FAF070A6" w:tentative="1">
      <w:start w:val="1"/>
      <w:numFmt w:val="bullet"/>
      <w:lvlText w:val=""/>
      <w:lvlJc w:val="left"/>
      <w:pPr>
        <w:tabs>
          <w:tab w:val="num" w:pos="3600"/>
        </w:tabs>
        <w:ind w:left="3600" w:hanging="360"/>
      </w:pPr>
      <w:rPr>
        <w:rFonts w:ascii="Symbol" w:hAnsi="Symbol" w:hint="default"/>
        <w:sz w:val="20"/>
      </w:rPr>
    </w:lvl>
    <w:lvl w:ilvl="5" w:tplc="0D3E82B8" w:tentative="1">
      <w:start w:val="1"/>
      <w:numFmt w:val="bullet"/>
      <w:lvlText w:val=""/>
      <w:lvlJc w:val="left"/>
      <w:pPr>
        <w:tabs>
          <w:tab w:val="num" w:pos="4320"/>
        </w:tabs>
        <w:ind w:left="4320" w:hanging="360"/>
      </w:pPr>
      <w:rPr>
        <w:rFonts w:ascii="Symbol" w:hAnsi="Symbol" w:hint="default"/>
        <w:sz w:val="20"/>
      </w:rPr>
    </w:lvl>
    <w:lvl w:ilvl="6" w:tplc="6BF862B8" w:tentative="1">
      <w:start w:val="1"/>
      <w:numFmt w:val="bullet"/>
      <w:lvlText w:val=""/>
      <w:lvlJc w:val="left"/>
      <w:pPr>
        <w:tabs>
          <w:tab w:val="num" w:pos="5040"/>
        </w:tabs>
        <w:ind w:left="5040" w:hanging="360"/>
      </w:pPr>
      <w:rPr>
        <w:rFonts w:ascii="Symbol" w:hAnsi="Symbol" w:hint="default"/>
        <w:sz w:val="20"/>
      </w:rPr>
    </w:lvl>
    <w:lvl w:ilvl="7" w:tplc="B052C7D8" w:tentative="1">
      <w:start w:val="1"/>
      <w:numFmt w:val="bullet"/>
      <w:lvlText w:val=""/>
      <w:lvlJc w:val="left"/>
      <w:pPr>
        <w:tabs>
          <w:tab w:val="num" w:pos="5760"/>
        </w:tabs>
        <w:ind w:left="5760" w:hanging="360"/>
      </w:pPr>
      <w:rPr>
        <w:rFonts w:ascii="Symbol" w:hAnsi="Symbol" w:hint="default"/>
        <w:sz w:val="20"/>
      </w:rPr>
    </w:lvl>
    <w:lvl w:ilvl="8" w:tplc="22D252C8" w:tentative="1">
      <w:start w:val="1"/>
      <w:numFmt w:val="bullet"/>
      <w:lvlText w:val=""/>
      <w:lvlJc w:val="left"/>
      <w:pPr>
        <w:tabs>
          <w:tab w:val="num" w:pos="6480"/>
        </w:tabs>
        <w:ind w:left="6480" w:hanging="360"/>
      </w:pPr>
      <w:rPr>
        <w:rFonts w:ascii="Symbol" w:hAnsi="Symbol" w:hint="default"/>
        <w:sz w:val="20"/>
      </w:rPr>
    </w:lvl>
  </w:abstractNum>
  <w:abstractNum w:abstractNumId="35" w15:restartNumberingAfterBreak="0">
    <w:nsid w:val="6F6F3CD2"/>
    <w:multiLevelType w:val="multilevel"/>
    <w:tmpl w:val="02CEE1AA"/>
    <w:numStyleLink w:val="AnnexHeadingList"/>
  </w:abstractNum>
  <w:abstractNum w:abstractNumId="36" w15:restartNumberingAfterBreak="0">
    <w:nsid w:val="72933A47"/>
    <w:multiLevelType w:val="multilevel"/>
    <w:tmpl w:val="57DE6570"/>
    <w:styleLink w:val="NotesBoxBullets"/>
    <w:lvl w:ilvl="0">
      <w:start w:val="1"/>
      <w:numFmt w:val="bullet"/>
      <w:pStyle w:val="NotesBoxBullet"/>
      <w:lvlText w:val=""/>
      <w:lvlJc w:val="left"/>
      <w:pPr>
        <w:ind w:left="567" w:hanging="283"/>
      </w:pPr>
      <w:rPr>
        <w:rFonts w:ascii="Symbol" w:hAnsi="Symbol" w:hint="default"/>
        <w:color w:val="auto"/>
      </w:rPr>
    </w:lvl>
    <w:lvl w:ilvl="1">
      <w:start w:val="1"/>
      <w:numFmt w:val="bullet"/>
      <w:lvlText w:val="–"/>
      <w:lvlJc w:val="left"/>
      <w:pPr>
        <w:ind w:left="851" w:hanging="283"/>
      </w:pPr>
      <w:rPr>
        <w:rFonts w:ascii="Arial" w:hAnsi="Arial" w:hint="default"/>
        <w:color w:val="auto"/>
      </w:rPr>
    </w:lvl>
    <w:lvl w:ilvl="2">
      <w:start w:val="1"/>
      <w:numFmt w:val="bullet"/>
      <w:lvlText w:val="»"/>
      <w:lvlJc w:val="left"/>
      <w:pPr>
        <w:ind w:left="1135" w:hanging="283"/>
      </w:pPr>
      <w:rPr>
        <w:rFonts w:ascii="Arial" w:hAnsi="Arial" w:hint="default"/>
        <w:color w:val="auto"/>
      </w:rPr>
    </w:lvl>
    <w:lvl w:ilvl="3">
      <w:start w:val="1"/>
      <w:numFmt w:val="decimal"/>
      <w:lvlText w:val="(%4)"/>
      <w:lvlJc w:val="left"/>
      <w:pPr>
        <w:ind w:left="1419" w:hanging="283"/>
      </w:pPr>
      <w:rPr>
        <w:rFonts w:hint="default"/>
      </w:rPr>
    </w:lvl>
    <w:lvl w:ilvl="4">
      <w:start w:val="1"/>
      <w:numFmt w:val="lowerLetter"/>
      <w:lvlText w:val="(%5)"/>
      <w:lvlJc w:val="left"/>
      <w:pPr>
        <w:ind w:left="1703" w:hanging="283"/>
      </w:pPr>
      <w:rPr>
        <w:rFonts w:hint="default"/>
      </w:rPr>
    </w:lvl>
    <w:lvl w:ilvl="5">
      <w:start w:val="1"/>
      <w:numFmt w:val="lowerRoman"/>
      <w:lvlText w:val="(%6)"/>
      <w:lvlJc w:val="left"/>
      <w:pPr>
        <w:ind w:left="1987" w:hanging="283"/>
      </w:pPr>
      <w:rPr>
        <w:rFonts w:hint="default"/>
      </w:rPr>
    </w:lvl>
    <w:lvl w:ilvl="6">
      <w:start w:val="1"/>
      <w:numFmt w:val="decimal"/>
      <w:lvlText w:val="%7."/>
      <w:lvlJc w:val="left"/>
      <w:pPr>
        <w:ind w:left="2271" w:hanging="283"/>
      </w:pPr>
      <w:rPr>
        <w:rFonts w:hint="default"/>
      </w:rPr>
    </w:lvl>
    <w:lvl w:ilvl="7">
      <w:start w:val="1"/>
      <w:numFmt w:val="lowerLetter"/>
      <w:lvlText w:val="%8."/>
      <w:lvlJc w:val="left"/>
      <w:pPr>
        <w:ind w:left="2555" w:hanging="283"/>
      </w:pPr>
      <w:rPr>
        <w:rFonts w:hint="default"/>
      </w:rPr>
    </w:lvl>
    <w:lvl w:ilvl="8">
      <w:start w:val="1"/>
      <w:numFmt w:val="lowerRoman"/>
      <w:lvlText w:val="%9."/>
      <w:lvlJc w:val="left"/>
      <w:pPr>
        <w:ind w:left="2839" w:hanging="283"/>
      </w:pPr>
      <w:rPr>
        <w:rFonts w:hint="default"/>
      </w:rPr>
    </w:lvl>
  </w:abstractNum>
  <w:abstractNum w:abstractNumId="37" w15:restartNumberingAfterBreak="0">
    <w:nsid w:val="738A4D83"/>
    <w:multiLevelType w:val="multilevel"/>
    <w:tmpl w:val="C6761868"/>
    <w:styleLink w:val="DefaultBullets"/>
    <w:lvl w:ilvl="0">
      <w:start w:val="1"/>
      <w:numFmt w:val="bullet"/>
      <w:pStyle w:val="Bullet1"/>
      <w:lvlText w:val=""/>
      <w:lvlJc w:val="left"/>
      <w:pPr>
        <w:ind w:left="340" w:hanging="340"/>
      </w:pPr>
      <w:rPr>
        <w:rFonts w:ascii="Symbol" w:hAnsi="Symbol" w:hint="default"/>
        <w:color w:val="auto"/>
      </w:rPr>
    </w:lvl>
    <w:lvl w:ilvl="1">
      <w:start w:val="1"/>
      <w:numFmt w:val="bullet"/>
      <w:pStyle w:val="Bullet2"/>
      <w:lvlText w:val="–"/>
      <w:lvlJc w:val="left"/>
      <w:pPr>
        <w:ind w:left="680" w:hanging="340"/>
      </w:pPr>
      <w:rPr>
        <w:rFonts w:ascii="Arial" w:hAnsi="Arial" w:hint="default"/>
        <w:color w:val="auto"/>
      </w:rPr>
    </w:lvl>
    <w:lvl w:ilvl="2">
      <w:start w:val="1"/>
      <w:numFmt w:val="bullet"/>
      <w:pStyle w:val="Bullet3"/>
      <w:lvlText w:val="o"/>
      <w:lvlJc w:val="left"/>
      <w:pPr>
        <w:ind w:left="1040" w:hanging="360"/>
      </w:pPr>
      <w:rPr>
        <w:rFonts w:ascii="Courier New" w:hAnsi="Courier New" w:cs="Courier New" w:hint="default"/>
      </w:rPr>
    </w:lvl>
    <w:lvl w:ilvl="3">
      <w:start w:val="1"/>
      <w:numFmt w:val="decimal"/>
      <w:lvlText w:val="(%4)"/>
      <w:lvlJc w:val="left"/>
      <w:pPr>
        <w:ind w:left="1360" w:hanging="340"/>
      </w:pPr>
      <w:rPr>
        <w:rFonts w:hint="default"/>
      </w:rPr>
    </w:lvl>
    <w:lvl w:ilvl="4">
      <w:start w:val="1"/>
      <w:numFmt w:val="lowerLetter"/>
      <w:lvlText w:val="(%5)"/>
      <w:lvlJc w:val="left"/>
      <w:pPr>
        <w:ind w:left="1700" w:hanging="340"/>
      </w:pPr>
      <w:rPr>
        <w:rFonts w:hint="default"/>
      </w:rPr>
    </w:lvl>
    <w:lvl w:ilvl="5">
      <w:start w:val="1"/>
      <w:numFmt w:val="lowerRoman"/>
      <w:lvlText w:val="(%6)"/>
      <w:lvlJc w:val="lef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left"/>
      <w:pPr>
        <w:ind w:left="3060" w:hanging="340"/>
      </w:pPr>
      <w:rPr>
        <w:rFonts w:hint="default"/>
      </w:rPr>
    </w:lvl>
  </w:abstractNum>
  <w:abstractNum w:abstractNumId="38" w15:restartNumberingAfterBreak="0">
    <w:nsid w:val="7AD504A3"/>
    <w:multiLevelType w:val="hybridMultilevel"/>
    <w:tmpl w:val="D870F6A0"/>
    <w:lvl w:ilvl="0" w:tplc="C75CC0E2">
      <w:start w:val="1"/>
      <w:numFmt w:val="bullet"/>
      <w:pStyle w:val="Tablebullet20"/>
      <w:lvlText w:val=""/>
      <w:lvlJc w:val="left"/>
      <w:pPr>
        <w:ind w:left="1463" w:hanging="360"/>
      </w:pPr>
      <w:rPr>
        <w:rFonts w:ascii="Symbol" w:hAnsi="Symbol" w:hint="default"/>
      </w:rPr>
    </w:lvl>
    <w:lvl w:ilvl="1" w:tplc="DABCDBCA">
      <w:start w:val="1"/>
      <w:numFmt w:val="bullet"/>
      <w:pStyle w:val="Tablebullet3"/>
      <w:lvlText w:val="o"/>
      <w:lvlJc w:val="left"/>
      <w:pPr>
        <w:ind w:left="2183" w:hanging="360"/>
      </w:pPr>
      <w:rPr>
        <w:rFonts w:ascii="Courier New" w:hAnsi="Courier New" w:cs="Courier New" w:hint="default"/>
      </w:rPr>
    </w:lvl>
    <w:lvl w:ilvl="2" w:tplc="0C090005" w:tentative="1">
      <w:start w:val="1"/>
      <w:numFmt w:val="bullet"/>
      <w:lvlText w:val=""/>
      <w:lvlJc w:val="left"/>
      <w:pPr>
        <w:ind w:left="2903" w:hanging="360"/>
      </w:pPr>
      <w:rPr>
        <w:rFonts w:ascii="Wingdings" w:hAnsi="Wingdings" w:hint="default"/>
      </w:rPr>
    </w:lvl>
    <w:lvl w:ilvl="3" w:tplc="0C090001" w:tentative="1">
      <w:start w:val="1"/>
      <w:numFmt w:val="bullet"/>
      <w:lvlText w:val=""/>
      <w:lvlJc w:val="left"/>
      <w:pPr>
        <w:ind w:left="3623" w:hanging="360"/>
      </w:pPr>
      <w:rPr>
        <w:rFonts w:ascii="Symbol" w:hAnsi="Symbol" w:hint="default"/>
      </w:rPr>
    </w:lvl>
    <w:lvl w:ilvl="4" w:tplc="0C090003" w:tentative="1">
      <w:start w:val="1"/>
      <w:numFmt w:val="bullet"/>
      <w:lvlText w:val="o"/>
      <w:lvlJc w:val="left"/>
      <w:pPr>
        <w:ind w:left="4343" w:hanging="360"/>
      </w:pPr>
      <w:rPr>
        <w:rFonts w:ascii="Courier New" w:hAnsi="Courier New" w:cs="Courier New" w:hint="default"/>
      </w:rPr>
    </w:lvl>
    <w:lvl w:ilvl="5" w:tplc="0C090005" w:tentative="1">
      <w:start w:val="1"/>
      <w:numFmt w:val="bullet"/>
      <w:lvlText w:val=""/>
      <w:lvlJc w:val="left"/>
      <w:pPr>
        <w:ind w:left="5063" w:hanging="360"/>
      </w:pPr>
      <w:rPr>
        <w:rFonts w:ascii="Wingdings" w:hAnsi="Wingdings" w:hint="default"/>
      </w:rPr>
    </w:lvl>
    <w:lvl w:ilvl="6" w:tplc="0C090001" w:tentative="1">
      <w:start w:val="1"/>
      <w:numFmt w:val="bullet"/>
      <w:lvlText w:val=""/>
      <w:lvlJc w:val="left"/>
      <w:pPr>
        <w:ind w:left="5783" w:hanging="360"/>
      </w:pPr>
      <w:rPr>
        <w:rFonts w:ascii="Symbol" w:hAnsi="Symbol" w:hint="default"/>
      </w:rPr>
    </w:lvl>
    <w:lvl w:ilvl="7" w:tplc="0C090003" w:tentative="1">
      <w:start w:val="1"/>
      <w:numFmt w:val="bullet"/>
      <w:lvlText w:val="o"/>
      <w:lvlJc w:val="left"/>
      <w:pPr>
        <w:ind w:left="6503" w:hanging="360"/>
      </w:pPr>
      <w:rPr>
        <w:rFonts w:ascii="Courier New" w:hAnsi="Courier New" w:cs="Courier New" w:hint="default"/>
      </w:rPr>
    </w:lvl>
    <w:lvl w:ilvl="8" w:tplc="0C090005" w:tentative="1">
      <w:start w:val="1"/>
      <w:numFmt w:val="bullet"/>
      <w:lvlText w:val=""/>
      <w:lvlJc w:val="left"/>
      <w:pPr>
        <w:ind w:left="7223" w:hanging="360"/>
      </w:pPr>
      <w:rPr>
        <w:rFonts w:ascii="Wingdings" w:hAnsi="Wingdings" w:hint="default"/>
      </w:rPr>
    </w:lvl>
  </w:abstractNum>
  <w:abstractNum w:abstractNumId="39" w15:restartNumberingAfterBreak="0">
    <w:nsid w:val="7CF517EB"/>
    <w:multiLevelType w:val="hybridMultilevel"/>
    <w:tmpl w:val="C7A8FAEA"/>
    <w:lvl w:ilvl="0" w:tplc="DA1A9594">
      <w:start w:val="1"/>
      <w:numFmt w:val="bullet"/>
      <w:lvlText w:val=""/>
      <w:lvlJc w:val="left"/>
      <w:pPr>
        <w:ind w:left="1080" w:hanging="360"/>
      </w:pPr>
      <w:rPr>
        <w:rFonts w:ascii="Symbol" w:hAnsi="Symbol" w:hint="default"/>
      </w:rPr>
    </w:lvl>
    <w:lvl w:ilvl="1" w:tplc="0C090003">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40" w15:restartNumberingAfterBreak="0">
    <w:nsid w:val="7FEE1516"/>
    <w:multiLevelType w:val="multilevel"/>
    <w:tmpl w:val="0C09001F"/>
    <w:name w:val="Appendix headings list222"/>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num w:numId="1" w16cid:durableId="58985625">
    <w:abstractNumId w:val="15"/>
  </w:num>
  <w:num w:numId="2" w16cid:durableId="392626198">
    <w:abstractNumId w:val="28"/>
  </w:num>
  <w:num w:numId="3" w16cid:durableId="1728528022">
    <w:abstractNumId w:val="36"/>
  </w:num>
  <w:num w:numId="4" w16cid:durableId="1036194052">
    <w:abstractNumId w:val="32"/>
  </w:num>
  <w:num w:numId="5" w16cid:durableId="752505262">
    <w:abstractNumId w:val="18"/>
  </w:num>
  <w:num w:numId="6" w16cid:durableId="1176767731">
    <w:abstractNumId w:val="3"/>
  </w:num>
  <w:num w:numId="7" w16cid:durableId="1365599108">
    <w:abstractNumId w:val="12"/>
  </w:num>
  <w:num w:numId="8" w16cid:durableId="1856920386">
    <w:abstractNumId w:val="26"/>
  </w:num>
  <w:num w:numId="9" w16cid:durableId="229389759">
    <w:abstractNumId w:val="35"/>
  </w:num>
  <w:num w:numId="10" w16cid:durableId="932276502">
    <w:abstractNumId w:val="27"/>
  </w:num>
  <w:num w:numId="11" w16cid:durableId="333916509">
    <w:abstractNumId w:val="37"/>
  </w:num>
  <w:num w:numId="12" w16cid:durableId="1871842610">
    <w:abstractNumId w:val="11"/>
  </w:num>
  <w:num w:numId="13" w16cid:durableId="1888252410">
    <w:abstractNumId w:val="20"/>
  </w:num>
  <w:num w:numId="14" w16cid:durableId="681057066">
    <w:abstractNumId w:val="2"/>
  </w:num>
  <w:num w:numId="15" w16cid:durableId="2092508358">
    <w:abstractNumId w:val="30"/>
  </w:num>
  <w:num w:numId="16" w16cid:durableId="1174223808">
    <w:abstractNumId w:val="4"/>
  </w:num>
  <w:num w:numId="17" w16cid:durableId="465053816">
    <w:abstractNumId w:val="8"/>
  </w:num>
  <w:num w:numId="18" w16cid:durableId="878663996">
    <w:abstractNumId w:val="6"/>
  </w:num>
  <w:num w:numId="19" w16cid:durableId="228806976">
    <w:abstractNumId w:val="13"/>
  </w:num>
  <w:num w:numId="20" w16cid:durableId="1303851147">
    <w:abstractNumId w:val="21"/>
  </w:num>
  <w:num w:numId="21" w16cid:durableId="720985332">
    <w:abstractNumId w:val="29"/>
  </w:num>
  <w:num w:numId="22" w16cid:durableId="239751575">
    <w:abstractNumId w:val="1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16cid:durableId="721514997">
    <w:abstractNumId w:val="2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184834375">
    <w:abstractNumId w:val="9"/>
  </w:num>
  <w:num w:numId="25" w16cid:durableId="1497263645">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6" w16cid:durableId="1405102670">
    <w:abstractNumId w:val="16"/>
  </w:num>
  <w:num w:numId="27" w16cid:durableId="1844932007">
    <w:abstractNumId w:val="38"/>
  </w:num>
  <w:num w:numId="28" w16cid:durableId="377626365">
    <w:abstractNumId w:val="17"/>
  </w:num>
  <w:num w:numId="29" w16cid:durableId="393436971">
    <w:abstractNumId w:val="22"/>
  </w:num>
  <w:num w:numId="30" w16cid:durableId="962616693">
    <w:abstractNumId w:val="24"/>
  </w:num>
  <w:num w:numId="31" w16cid:durableId="1677878863">
    <w:abstractNumId w:val="19"/>
  </w:num>
  <w:num w:numId="32" w16cid:durableId="1914047937">
    <w:abstractNumId w:val="10"/>
  </w:num>
  <w:num w:numId="33" w16cid:durableId="1720663081">
    <w:abstractNumId w:val="34"/>
  </w:num>
  <w:num w:numId="34" w16cid:durableId="894394437">
    <w:abstractNumId w:val="28"/>
    <w:lvlOverride w:ilvl="0">
      <w:lvl w:ilvl="0">
        <w:start w:val="1"/>
        <w:numFmt w:val="decimal"/>
        <w:pStyle w:val="Heading1"/>
        <w:lvlText w:val="%1."/>
        <w:lvlJc w:val="left"/>
        <w:pPr>
          <w:ind w:left="851" w:hanging="851"/>
        </w:pPr>
        <w:rPr>
          <w:rFonts w:hint="default"/>
        </w:rPr>
      </w:lvl>
    </w:lvlOverride>
    <w:lvlOverride w:ilvl="1">
      <w:lvl w:ilvl="1">
        <w:start w:val="1"/>
        <w:numFmt w:val="decimal"/>
        <w:pStyle w:val="Heading2"/>
        <w:lvlText w:val="%1.%2"/>
        <w:lvlJc w:val="left"/>
        <w:pPr>
          <w:ind w:left="1134" w:hanging="1134"/>
        </w:pPr>
        <w:rPr>
          <w:rFonts w:hint="default"/>
        </w:rPr>
      </w:lvl>
    </w:lvlOverride>
    <w:lvlOverride w:ilvl="2">
      <w:lvl w:ilvl="2">
        <w:start w:val="1"/>
        <w:numFmt w:val="decimal"/>
        <w:pStyle w:val="Heading3"/>
        <w:lvlText w:val="%1.%2.%3"/>
        <w:lvlJc w:val="left"/>
        <w:pPr>
          <w:ind w:left="1134" w:hanging="1134"/>
        </w:pPr>
        <w:rPr>
          <w:rFonts w:hint="default"/>
        </w:rPr>
      </w:lvl>
    </w:lvlOverride>
    <w:lvlOverride w:ilvl="3">
      <w:lvl w:ilvl="3">
        <w:start w:val="1"/>
        <w:numFmt w:val="decimal"/>
        <w:pStyle w:val="Heading4"/>
        <w:lvlText w:val="%1.%2.%3.%4"/>
        <w:lvlJc w:val="left"/>
        <w:pPr>
          <w:ind w:left="1134" w:hanging="1134"/>
        </w:pPr>
        <w:rPr>
          <w:rFonts w:hint="default"/>
        </w:rPr>
      </w:lvl>
    </w:lvlOverride>
    <w:lvlOverride w:ilvl="4">
      <w:lvl w:ilvl="4">
        <w:start w:val="1"/>
        <w:numFmt w:val="decimal"/>
        <w:pStyle w:val="Heading5"/>
        <w:lvlText w:val="%1.%2.%3.%4.%5"/>
        <w:lvlJc w:val="left"/>
        <w:pPr>
          <w:ind w:left="1418" w:hanging="1418"/>
        </w:pPr>
        <w:rPr>
          <w:rFonts w:hint="default"/>
        </w:rPr>
      </w:lvl>
    </w:lvlOverride>
    <w:lvlOverride w:ilvl="5">
      <w:lvl w:ilvl="5">
        <w:start w:val="1"/>
        <w:numFmt w:val="decimal"/>
        <w:lvlText w:val="%1.%2.%3.%4.%5.%6"/>
        <w:lvlJc w:val="left"/>
        <w:pPr>
          <w:ind w:left="1701" w:hanging="1701"/>
        </w:pPr>
        <w:rPr>
          <w:rFonts w:hint="default"/>
        </w:rPr>
      </w:lvl>
    </w:lvlOverride>
    <w:lvlOverride w:ilvl="6">
      <w:lvl w:ilvl="6">
        <w:start w:val="1"/>
        <w:numFmt w:val="decimal"/>
        <w:lvlText w:val="%1.%2.%3.%4.%5.%6.%7"/>
        <w:lvlJc w:val="left"/>
        <w:pPr>
          <w:ind w:left="1701" w:hanging="1701"/>
        </w:pPr>
        <w:rPr>
          <w:rFonts w:hint="default"/>
        </w:rPr>
      </w:lvl>
    </w:lvlOverride>
    <w:lvlOverride w:ilvl="7">
      <w:lvl w:ilvl="7">
        <w:start w:val="1"/>
        <w:numFmt w:val="lowerLetter"/>
        <w:lvlText w:val="%8."/>
        <w:lvlJc w:val="left"/>
        <w:pPr>
          <w:ind w:left="2880" w:hanging="360"/>
        </w:pPr>
        <w:rPr>
          <w:rFonts w:hint="default"/>
        </w:rPr>
      </w:lvl>
    </w:lvlOverride>
    <w:lvlOverride w:ilvl="8">
      <w:lvl w:ilvl="8">
        <w:start w:val="1"/>
        <w:numFmt w:val="lowerRoman"/>
        <w:lvlText w:val="%9."/>
        <w:lvlJc w:val="left"/>
        <w:pPr>
          <w:ind w:left="3240" w:hanging="360"/>
        </w:pPr>
        <w:rPr>
          <w:rFonts w:hint="default"/>
        </w:rPr>
      </w:lvl>
    </w:lvlOverride>
  </w:num>
  <w:num w:numId="35" w16cid:durableId="2004627272">
    <w:abstractNumId w:val="23"/>
  </w:num>
  <w:num w:numId="36" w16cid:durableId="1432244487">
    <w:abstractNumId w:val="31"/>
  </w:num>
  <w:num w:numId="37" w16cid:durableId="420028479">
    <w:abstractNumId w:val="2"/>
  </w:num>
  <w:num w:numId="38" w16cid:durableId="1888183740">
    <w:abstractNumId w:val="25"/>
  </w:num>
  <w:num w:numId="39" w16cid:durableId="1033072098">
    <w:abstractNumId w:val="27"/>
    <w:lvlOverride w:ilvl="0">
      <w:lvl w:ilvl="0">
        <w:start w:val="1"/>
        <w:numFmt w:val="upperLetter"/>
        <w:suff w:val="space"/>
        <w:lvlText w:val="Appendix %1 –"/>
        <w:lvlJc w:val="left"/>
        <w:pPr>
          <w:ind w:left="5104" w:firstLine="0"/>
        </w:pPr>
        <w:rPr>
          <w:rFonts w:hint="default"/>
          <w:b/>
          <w:bCs/>
        </w:rPr>
      </w:lvl>
    </w:lvlOverride>
  </w:num>
  <w:num w:numId="40" w16cid:durableId="1675720434">
    <w:abstractNumId w:val="1"/>
  </w:num>
  <w:num w:numId="41" w16cid:durableId="112483804">
    <w:abstractNumId w:val="0"/>
  </w:num>
  <w:num w:numId="42" w16cid:durableId="558906640">
    <w:abstractNumId w:val="39"/>
  </w:num>
  <w:num w:numId="43" w16cid:durableId="1025667139">
    <w:abstractNumId w:val="40"/>
  </w:num>
  <w:num w:numId="44" w16cid:durableId="951479836">
    <w:abstractNumId w:val="5"/>
  </w:num>
  <w:num w:numId="45" w16cid:durableId="370616016">
    <w:abstractNumId w:val="33"/>
  </w:num>
  <w:num w:numId="46" w16cid:durableId="758016575">
    <w:abstractNumId w:val="7"/>
  </w:num>
  <w:num w:numId="47" w16cid:durableId="232587774">
    <w:abstractNumId w:val="14"/>
  </w:num>
  <w:numIdMacAtCleanup w:val="27"/>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Gosper, Alison">
    <w15:presenceInfo w15:providerId="AD" w15:userId="S::ALISON.GOSPER@casa.gov.au::78102b87-5796-4e9f-8ddd-5cec6424a3ba"/>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stylePaneFormatFilter w:val="1021" w:allStyles="1" w:customStyles="0" w:latentStyles="0" w:stylesInUse="0" w:headingStyles="1" w:numberingStyles="0" w:tableStyles="0" w:directFormattingOnRuns="0" w:directFormattingOnParagraphs="0" w:directFormattingOnNumbering="0" w:directFormattingOnTables="0" w:clearFormatting="1" w:top3HeadingStyles="0" w:visibleStyles="0" w:alternateStyleNames="0"/>
  <w:stylePaneSortMethod w:val="0000"/>
  <w:documentProtection w:formatting="1" w:enforcement="0"/>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E79C3"/>
    <w:rsid w:val="000014DA"/>
    <w:rsid w:val="0000399F"/>
    <w:rsid w:val="000154CA"/>
    <w:rsid w:val="00016524"/>
    <w:rsid w:val="000215F8"/>
    <w:rsid w:val="00022220"/>
    <w:rsid w:val="00031006"/>
    <w:rsid w:val="000334E0"/>
    <w:rsid w:val="00063784"/>
    <w:rsid w:val="00080615"/>
    <w:rsid w:val="00081EE6"/>
    <w:rsid w:val="00091E2E"/>
    <w:rsid w:val="000920C1"/>
    <w:rsid w:val="00094614"/>
    <w:rsid w:val="00094FBB"/>
    <w:rsid w:val="000B753C"/>
    <w:rsid w:val="000C0C66"/>
    <w:rsid w:val="000C252F"/>
    <w:rsid w:val="000C2F60"/>
    <w:rsid w:val="000C4005"/>
    <w:rsid w:val="000C42BE"/>
    <w:rsid w:val="000D6562"/>
    <w:rsid w:val="000E5D10"/>
    <w:rsid w:val="000E777F"/>
    <w:rsid w:val="000F7A6B"/>
    <w:rsid w:val="00111CCB"/>
    <w:rsid w:val="0012444C"/>
    <w:rsid w:val="001254ED"/>
    <w:rsid w:val="00141ADD"/>
    <w:rsid w:val="001446C1"/>
    <w:rsid w:val="00144E6C"/>
    <w:rsid w:val="001546AD"/>
    <w:rsid w:val="00155C01"/>
    <w:rsid w:val="0017696D"/>
    <w:rsid w:val="001823F2"/>
    <w:rsid w:val="001843B6"/>
    <w:rsid w:val="00185F43"/>
    <w:rsid w:val="00197757"/>
    <w:rsid w:val="001A67C4"/>
    <w:rsid w:val="001B0D2E"/>
    <w:rsid w:val="001B2624"/>
    <w:rsid w:val="001B7013"/>
    <w:rsid w:val="001B7885"/>
    <w:rsid w:val="001D3929"/>
    <w:rsid w:val="00204100"/>
    <w:rsid w:val="00207C76"/>
    <w:rsid w:val="00213AAD"/>
    <w:rsid w:val="00213E2A"/>
    <w:rsid w:val="0022402E"/>
    <w:rsid w:val="002277F1"/>
    <w:rsid w:val="0023153A"/>
    <w:rsid w:val="00235725"/>
    <w:rsid w:val="002404FD"/>
    <w:rsid w:val="002418CC"/>
    <w:rsid w:val="00243C58"/>
    <w:rsid w:val="00250D38"/>
    <w:rsid w:val="002511A1"/>
    <w:rsid w:val="002573ED"/>
    <w:rsid w:val="00264006"/>
    <w:rsid w:val="00270A54"/>
    <w:rsid w:val="002804D3"/>
    <w:rsid w:val="00281915"/>
    <w:rsid w:val="002856C9"/>
    <w:rsid w:val="00287C18"/>
    <w:rsid w:val="002906E4"/>
    <w:rsid w:val="00294A95"/>
    <w:rsid w:val="00295454"/>
    <w:rsid w:val="00296706"/>
    <w:rsid w:val="002A42D7"/>
    <w:rsid w:val="002A766C"/>
    <w:rsid w:val="002B086B"/>
    <w:rsid w:val="002B097E"/>
    <w:rsid w:val="002B601D"/>
    <w:rsid w:val="002C6698"/>
    <w:rsid w:val="002D071E"/>
    <w:rsid w:val="002E2E09"/>
    <w:rsid w:val="002F455A"/>
    <w:rsid w:val="0030631C"/>
    <w:rsid w:val="00306A6E"/>
    <w:rsid w:val="00306CA1"/>
    <w:rsid w:val="00311DAF"/>
    <w:rsid w:val="0031395A"/>
    <w:rsid w:val="00333A7A"/>
    <w:rsid w:val="00337288"/>
    <w:rsid w:val="00340F23"/>
    <w:rsid w:val="003427D0"/>
    <w:rsid w:val="003449A0"/>
    <w:rsid w:val="003505CB"/>
    <w:rsid w:val="003535FC"/>
    <w:rsid w:val="00356D05"/>
    <w:rsid w:val="00356D26"/>
    <w:rsid w:val="00363FE8"/>
    <w:rsid w:val="00366178"/>
    <w:rsid w:val="003663AF"/>
    <w:rsid w:val="00376077"/>
    <w:rsid w:val="0037669C"/>
    <w:rsid w:val="00390359"/>
    <w:rsid w:val="00391068"/>
    <w:rsid w:val="00391C57"/>
    <w:rsid w:val="00393599"/>
    <w:rsid w:val="00393E0B"/>
    <w:rsid w:val="003976B5"/>
    <w:rsid w:val="003A157A"/>
    <w:rsid w:val="003A6ACC"/>
    <w:rsid w:val="003A6DE9"/>
    <w:rsid w:val="003C5993"/>
    <w:rsid w:val="003C603A"/>
    <w:rsid w:val="003D0AF7"/>
    <w:rsid w:val="003D4E12"/>
    <w:rsid w:val="003D7717"/>
    <w:rsid w:val="003E07D4"/>
    <w:rsid w:val="003E515C"/>
    <w:rsid w:val="003E5645"/>
    <w:rsid w:val="003E79C3"/>
    <w:rsid w:val="003F0928"/>
    <w:rsid w:val="003F3739"/>
    <w:rsid w:val="003F3FFF"/>
    <w:rsid w:val="003F7B7D"/>
    <w:rsid w:val="00403CF3"/>
    <w:rsid w:val="00405A64"/>
    <w:rsid w:val="004154E2"/>
    <w:rsid w:val="0041580F"/>
    <w:rsid w:val="00420CF5"/>
    <w:rsid w:val="004320D2"/>
    <w:rsid w:val="0043261B"/>
    <w:rsid w:val="00434AE3"/>
    <w:rsid w:val="00440CA0"/>
    <w:rsid w:val="00441979"/>
    <w:rsid w:val="004462E4"/>
    <w:rsid w:val="00465567"/>
    <w:rsid w:val="004668FC"/>
    <w:rsid w:val="004832EB"/>
    <w:rsid w:val="00483789"/>
    <w:rsid w:val="00492F86"/>
    <w:rsid w:val="004944A8"/>
    <w:rsid w:val="00494877"/>
    <w:rsid w:val="004A6B98"/>
    <w:rsid w:val="004B139A"/>
    <w:rsid w:val="004B225D"/>
    <w:rsid w:val="004B5F77"/>
    <w:rsid w:val="004C5263"/>
    <w:rsid w:val="004C5D7B"/>
    <w:rsid w:val="004D0C4E"/>
    <w:rsid w:val="004D1680"/>
    <w:rsid w:val="004D7A28"/>
    <w:rsid w:val="004E4449"/>
    <w:rsid w:val="004E530F"/>
    <w:rsid w:val="004E59F7"/>
    <w:rsid w:val="004F0F7B"/>
    <w:rsid w:val="004F1FFE"/>
    <w:rsid w:val="0050437D"/>
    <w:rsid w:val="0051746B"/>
    <w:rsid w:val="0052559E"/>
    <w:rsid w:val="00527F77"/>
    <w:rsid w:val="00534D53"/>
    <w:rsid w:val="00546F0F"/>
    <w:rsid w:val="005611E7"/>
    <w:rsid w:val="0056195F"/>
    <w:rsid w:val="00574678"/>
    <w:rsid w:val="0057536D"/>
    <w:rsid w:val="0058603F"/>
    <w:rsid w:val="005872EE"/>
    <w:rsid w:val="005873D7"/>
    <w:rsid w:val="00593CFA"/>
    <w:rsid w:val="005A368C"/>
    <w:rsid w:val="005A3D6F"/>
    <w:rsid w:val="005A747E"/>
    <w:rsid w:val="005A7617"/>
    <w:rsid w:val="005C25CC"/>
    <w:rsid w:val="005C7C8E"/>
    <w:rsid w:val="005D3CDE"/>
    <w:rsid w:val="005D5C2C"/>
    <w:rsid w:val="005E1382"/>
    <w:rsid w:val="005E704D"/>
    <w:rsid w:val="005F0775"/>
    <w:rsid w:val="005F3192"/>
    <w:rsid w:val="006000A2"/>
    <w:rsid w:val="0060199D"/>
    <w:rsid w:val="00607334"/>
    <w:rsid w:val="00610260"/>
    <w:rsid w:val="00610430"/>
    <w:rsid w:val="006109F2"/>
    <w:rsid w:val="00611FA4"/>
    <w:rsid w:val="00621EF4"/>
    <w:rsid w:val="006300AD"/>
    <w:rsid w:val="00630F17"/>
    <w:rsid w:val="0063401A"/>
    <w:rsid w:val="00634AFB"/>
    <w:rsid w:val="00644424"/>
    <w:rsid w:val="0064542C"/>
    <w:rsid w:val="00645A83"/>
    <w:rsid w:val="00645E3C"/>
    <w:rsid w:val="006460D3"/>
    <w:rsid w:val="00646790"/>
    <w:rsid w:val="00647E24"/>
    <w:rsid w:val="006521C4"/>
    <w:rsid w:val="006529CE"/>
    <w:rsid w:val="006532AF"/>
    <w:rsid w:val="0065343E"/>
    <w:rsid w:val="0066109A"/>
    <w:rsid w:val="00664D78"/>
    <w:rsid w:val="00667139"/>
    <w:rsid w:val="00670CFD"/>
    <w:rsid w:val="0067397F"/>
    <w:rsid w:val="00676B03"/>
    <w:rsid w:val="00680961"/>
    <w:rsid w:val="00680F04"/>
    <w:rsid w:val="006829D2"/>
    <w:rsid w:val="006954AD"/>
    <w:rsid w:val="006A1D56"/>
    <w:rsid w:val="006A63AE"/>
    <w:rsid w:val="006B38E2"/>
    <w:rsid w:val="006D0AB7"/>
    <w:rsid w:val="006D28DF"/>
    <w:rsid w:val="006D4A3D"/>
    <w:rsid w:val="006E0D28"/>
    <w:rsid w:val="006E386E"/>
    <w:rsid w:val="006E62B5"/>
    <w:rsid w:val="006F0720"/>
    <w:rsid w:val="006F2F7F"/>
    <w:rsid w:val="006F5933"/>
    <w:rsid w:val="00700420"/>
    <w:rsid w:val="0070088D"/>
    <w:rsid w:val="00702560"/>
    <w:rsid w:val="00713ACC"/>
    <w:rsid w:val="00714A33"/>
    <w:rsid w:val="00715AD2"/>
    <w:rsid w:val="00716B01"/>
    <w:rsid w:val="00725777"/>
    <w:rsid w:val="007365C5"/>
    <w:rsid w:val="00744AD3"/>
    <w:rsid w:val="0075251B"/>
    <w:rsid w:val="00753E9B"/>
    <w:rsid w:val="00761DF2"/>
    <w:rsid w:val="0076388B"/>
    <w:rsid w:val="0076765C"/>
    <w:rsid w:val="0077317D"/>
    <w:rsid w:val="00773D1F"/>
    <w:rsid w:val="007765B9"/>
    <w:rsid w:val="00782376"/>
    <w:rsid w:val="0078363A"/>
    <w:rsid w:val="00784F68"/>
    <w:rsid w:val="00790585"/>
    <w:rsid w:val="00791A5A"/>
    <w:rsid w:val="00795C48"/>
    <w:rsid w:val="007A1DC3"/>
    <w:rsid w:val="007A607E"/>
    <w:rsid w:val="007A66C6"/>
    <w:rsid w:val="007B0B08"/>
    <w:rsid w:val="007C00CF"/>
    <w:rsid w:val="007C32AA"/>
    <w:rsid w:val="007C6848"/>
    <w:rsid w:val="007E67EC"/>
    <w:rsid w:val="007E7789"/>
    <w:rsid w:val="007F72A4"/>
    <w:rsid w:val="007F7B96"/>
    <w:rsid w:val="007F7FFC"/>
    <w:rsid w:val="00803423"/>
    <w:rsid w:val="00817393"/>
    <w:rsid w:val="00817468"/>
    <w:rsid w:val="00822918"/>
    <w:rsid w:val="00825800"/>
    <w:rsid w:val="00825833"/>
    <w:rsid w:val="00827CE7"/>
    <w:rsid w:val="008321DE"/>
    <w:rsid w:val="00832A3C"/>
    <w:rsid w:val="008425B3"/>
    <w:rsid w:val="008428EC"/>
    <w:rsid w:val="0084362B"/>
    <w:rsid w:val="008451A6"/>
    <w:rsid w:val="0084604C"/>
    <w:rsid w:val="0085489A"/>
    <w:rsid w:val="00876B16"/>
    <w:rsid w:val="00883AB1"/>
    <w:rsid w:val="00884576"/>
    <w:rsid w:val="00884F61"/>
    <w:rsid w:val="008910AE"/>
    <w:rsid w:val="0089113F"/>
    <w:rsid w:val="00891142"/>
    <w:rsid w:val="00892A14"/>
    <w:rsid w:val="008A4EE2"/>
    <w:rsid w:val="008A78C3"/>
    <w:rsid w:val="008B62F1"/>
    <w:rsid w:val="008C7AFF"/>
    <w:rsid w:val="008E10CE"/>
    <w:rsid w:val="008E21DE"/>
    <w:rsid w:val="008E7CA3"/>
    <w:rsid w:val="008F5038"/>
    <w:rsid w:val="008F65B7"/>
    <w:rsid w:val="00925DE0"/>
    <w:rsid w:val="00947810"/>
    <w:rsid w:val="009544BB"/>
    <w:rsid w:val="00954F8B"/>
    <w:rsid w:val="00962D25"/>
    <w:rsid w:val="00962E7D"/>
    <w:rsid w:val="00971C95"/>
    <w:rsid w:val="009752BE"/>
    <w:rsid w:val="00975350"/>
    <w:rsid w:val="00983987"/>
    <w:rsid w:val="009A0A50"/>
    <w:rsid w:val="009A1E31"/>
    <w:rsid w:val="009A6D43"/>
    <w:rsid w:val="009B01B6"/>
    <w:rsid w:val="009B0B2A"/>
    <w:rsid w:val="009B121B"/>
    <w:rsid w:val="009B1C93"/>
    <w:rsid w:val="009B71D0"/>
    <w:rsid w:val="009D0583"/>
    <w:rsid w:val="009E198A"/>
    <w:rsid w:val="009E1D85"/>
    <w:rsid w:val="009E2644"/>
    <w:rsid w:val="009E57B3"/>
    <w:rsid w:val="009E63DF"/>
    <w:rsid w:val="009E7453"/>
    <w:rsid w:val="009F200E"/>
    <w:rsid w:val="00A028DE"/>
    <w:rsid w:val="00A0482B"/>
    <w:rsid w:val="00A07476"/>
    <w:rsid w:val="00A07E4A"/>
    <w:rsid w:val="00A21095"/>
    <w:rsid w:val="00A25148"/>
    <w:rsid w:val="00A327CA"/>
    <w:rsid w:val="00A365CA"/>
    <w:rsid w:val="00A3745F"/>
    <w:rsid w:val="00A4071F"/>
    <w:rsid w:val="00A41BFB"/>
    <w:rsid w:val="00A51A9F"/>
    <w:rsid w:val="00A51C5A"/>
    <w:rsid w:val="00A55BE0"/>
    <w:rsid w:val="00A56018"/>
    <w:rsid w:val="00A62B32"/>
    <w:rsid w:val="00A6606C"/>
    <w:rsid w:val="00A670E9"/>
    <w:rsid w:val="00A8475F"/>
    <w:rsid w:val="00A85B3D"/>
    <w:rsid w:val="00A85DE5"/>
    <w:rsid w:val="00A86AA3"/>
    <w:rsid w:val="00A92916"/>
    <w:rsid w:val="00A94966"/>
    <w:rsid w:val="00A97671"/>
    <w:rsid w:val="00A97B58"/>
    <w:rsid w:val="00A97D36"/>
    <w:rsid w:val="00AA33C0"/>
    <w:rsid w:val="00AA45A4"/>
    <w:rsid w:val="00AB0F56"/>
    <w:rsid w:val="00AB12D5"/>
    <w:rsid w:val="00AC190F"/>
    <w:rsid w:val="00AD1247"/>
    <w:rsid w:val="00AD735D"/>
    <w:rsid w:val="00AD7446"/>
    <w:rsid w:val="00AE0CC7"/>
    <w:rsid w:val="00AF0899"/>
    <w:rsid w:val="00AF2A4E"/>
    <w:rsid w:val="00B0762E"/>
    <w:rsid w:val="00B10442"/>
    <w:rsid w:val="00B10FCD"/>
    <w:rsid w:val="00B11CA4"/>
    <w:rsid w:val="00B20142"/>
    <w:rsid w:val="00B22152"/>
    <w:rsid w:val="00B273E2"/>
    <w:rsid w:val="00B30F0B"/>
    <w:rsid w:val="00B45F97"/>
    <w:rsid w:val="00B46273"/>
    <w:rsid w:val="00B603C0"/>
    <w:rsid w:val="00B618DE"/>
    <w:rsid w:val="00B72D2D"/>
    <w:rsid w:val="00B76201"/>
    <w:rsid w:val="00B80AE4"/>
    <w:rsid w:val="00B84F23"/>
    <w:rsid w:val="00B87743"/>
    <w:rsid w:val="00B9203D"/>
    <w:rsid w:val="00B9265A"/>
    <w:rsid w:val="00B9579F"/>
    <w:rsid w:val="00BA5BB8"/>
    <w:rsid w:val="00BB001A"/>
    <w:rsid w:val="00BB3F3A"/>
    <w:rsid w:val="00BB6D57"/>
    <w:rsid w:val="00BD4059"/>
    <w:rsid w:val="00BD421A"/>
    <w:rsid w:val="00BE2ACA"/>
    <w:rsid w:val="00BF5CD3"/>
    <w:rsid w:val="00BF605E"/>
    <w:rsid w:val="00BF76C6"/>
    <w:rsid w:val="00C0421C"/>
    <w:rsid w:val="00C0645E"/>
    <w:rsid w:val="00C23385"/>
    <w:rsid w:val="00C25260"/>
    <w:rsid w:val="00C43A8E"/>
    <w:rsid w:val="00C52496"/>
    <w:rsid w:val="00C52914"/>
    <w:rsid w:val="00C541D5"/>
    <w:rsid w:val="00C61742"/>
    <w:rsid w:val="00C63AB4"/>
    <w:rsid w:val="00C6742C"/>
    <w:rsid w:val="00C7195E"/>
    <w:rsid w:val="00C724C2"/>
    <w:rsid w:val="00C75CAF"/>
    <w:rsid w:val="00C82978"/>
    <w:rsid w:val="00C837F2"/>
    <w:rsid w:val="00C8391F"/>
    <w:rsid w:val="00C8624F"/>
    <w:rsid w:val="00C91941"/>
    <w:rsid w:val="00C94C13"/>
    <w:rsid w:val="00C95764"/>
    <w:rsid w:val="00CA0816"/>
    <w:rsid w:val="00CA6BAF"/>
    <w:rsid w:val="00CD153F"/>
    <w:rsid w:val="00CD1990"/>
    <w:rsid w:val="00CD75D6"/>
    <w:rsid w:val="00CF0836"/>
    <w:rsid w:val="00CF1389"/>
    <w:rsid w:val="00CF1FBC"/>
    <w:rsid w:val="00CF3868"/>
    <w:rsid w:val="00D02689"/>
    <w:rsid w:val="00D041B0"/>
    <w:rsid w:val="00D05020"/>
    <w:rsid w:val="00D1123A"/>
    <w:rsid w:val="00D150FD"/>
    <w:rsid w:val="00D242E0"/>
    <w:rsid w:val="00D25888"/>
    <w:rsid w:val="00D351D3"/>
    <w:rsid w:val="00D50435"/>
    <w:rsid w:val="00D53282"/>
    <w:rsid w:val="00D57258"/>
    <w:rsid w:val="00D57E10"/>
    <w:rsid w:val="00D61BFC"/>
    <w:rsid w:val="00D634A4"/>
    <w:rsid w:val="00D64DBD"/>
    <w:rsid w:val="00D7380B"/>
    <w:rsid w:val="00D7523F"/>
    <w:rsid w:val="00D8629B"/>
    <w:rsid w:val="00D920DC"/>
    <w:rsid w:val="00DA19B6"/>
    <w:rsid w:val="00DA3380"/>
    <w:rsid w:val="00DA681A"/>
    <w:rsid w:val="00DB1609"/>
    <w:rsid w:val="00DB17C7"/>
    <w:rsid w:val="00DB3BD4"/>
    <w:rsid w:val="00DB3C00"/>
    <w:rsid w:val="00DB5326"/>
    <w:rsid w:val="00DC1EC5"/>
    <w:rsid w:val="00DD0D33"/>
    <w:rsid w:val="00DD1D44"/>
    <w:rsid w:val="00DD50A1"/>
    <w:rsid w:val="00DD5AB7"/>
    <w:rsid w:val="00DE6823"/>
    <w:rsid w:val="00DE716B"/>
    <w:rsid w:val="00DF39E4"/>
    <w:rsid w:val="00DF74BA"/>
    <w:rsid w:val="00E03F68"/>
    <w:rsid w:val="00E05FBB"/>
    <w:rsid w:val="00E06B80"/>
    <w:rsid w:val="00E177C6"/>
    <w:rsid w:val="00E2309B"/>
    <w:rsid w:val="00E23925"/>
    <w:rsid w:val="00E23BF9"/>
    <w:rsid w:val="00E269D5"/>
    <w:rsid w:val="00E30859"/>
    <w:rsid w:val="00E33551"/>
    <w:rsid w:val="00E36EB7"/>
    <w:rsid w:val="00E376C8"/>
    <w:rsid w:val="00E52716"/>
    <w:rsid w:val="00E52884"/>
    <w:rsid w:val="00E6036D"/>
    <w:rsid w:val="00E60792"/>
    <w:rsid w:val="00E61FE3"/>
    <w:rsid w:val="00E63291"/>
    <w:rsid w:val="00E73373"/>
    <w:rsid w:val="00E7754A"/>
    <w:rsid w:val="00E819EA"/>
    <w:rsid w:val="00E83C4C"/>
    <w:rsid w:val="00E9261E"/>
    <w:rsid w:val="00EA3147"/>
    <w:rsid w:val="00EA6E02"/>
    <w:rsid w:val="00EC2215"/>
    <w:rsid w:val="00EC4D3B"/>
    <w:rsid w:val="00EC536D"/>
    <w:rsid w:val="00EC55F5"/>
    <w:rsid w:val="00EC7CD7"/>
    <w:rsid w:val="00ED092A"/>
    <w:rsid w:val="00ED4035"/>
    <w:rsid w:val="00EE0E0A"/>
    <w:rsid w:val="00EE651F"/>
    <w:rsid w:val="00EE68EA"/>
    <w:rsid w:val="00EE717B"/>
    <w:rsid w:val="00EF6884"/>
    <w:rsid w:val="00EF7D39"/>
    <w:rsid w:val="00F023F5"/>
    <w:rsid w:val="00F03007"/>
    <w:rsid w:val="00F0665B"/>
    <w:rsid w:val="00F105F6"/>
    <w:rsid w:val="00F140F8"/>
    <w:rsid w:val="00F14CB8"/>
    <w:rsid w:val="00F15DBD"/>
    <w:rsid w:val="00F27908"/>
    <w:rsid w:val="00F366BF"/>
    <w:rsid w:val="00F444E7"/>
    <w:rsid w:val="00F57279"/>
    <w:rsid w:val="00F605C1"/>
    <w:rsid w:val="00F708A9"/>
    <w:rsid w:val="00F760AD"/>
    <w:rsid w:val="00F83D17"/>
    <w:rsid w:val="00F848DE"/>
    <w:rsid w:val="00F86604"/>
    <w:rsid w:val="00F86B38"/>
    <w:rsid w:val="00F90278"/>
    <w:rsid w:val="00F9318C"/>
    <w:rsid w:val="00F93E48"/>
    <w:rsid w:val="00F95D51"/>
    <w:rsid w:val="00F96644"/>
    <w:rsid w:val="00FA20B3"/>
    <w:rsid w:val="00FA3CA5"/>
    <w:rsid w:val="00FC054C"/>
    <w:rsid w:val="00FC70DF"/>
    <w:rsid w:val="00FD1F99"/>
    <w:rsid w:val="00FD219C"/>
    <w:rsid w:val="00FD4B59"/>
    <w:rsid w:val="00FD4C10"/>
    <w:rsid w:val="00FE3298"/>
    <w:rsid w:val="00FE3A87"/>
    <w:rsid w:val="00FE45F2"/>
    <w:rsid w:val="00FE4D12"/>
    <w:rsid w:val="00FF08F5"/>
    <w:rsid w:val="00FF092B"/>
    <w:rsid w:val="00FF4699"/>
    <w:rsid w:val="00FF50B1"/>
    <w:rsid w:val="00FF6073"/>
    <w:rsid w:val="00FF7010"/>
  </w:rsids>
  <m:mathPr>
    <m:mathFont m:val="Cambria Math"/>
    <m:brkBin m:val="before"/>
    <m:brkBinSub m:val="--"/>
    <m:smallFrac m:val="0"/>
    <m:dispDef/>
    <m:lMargin m:val="0"/>
    <m:rMargin m:val="0"/>
    <m:defJc m:val="centerGroup"/>
    <m:wrapIndent m:val="1440"/>
    <m:intLim m:val="subSup"/>
    <m:naryLim m:val="undOvr"/>
  </m:mathPr>
  <w:themeFontLang w:val="en-AU" w:eastAsia="zh-CN"/>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65F8231"/>
  <w15:chartTrackingRefBased/>
  <w15:docId w15:val="{B2CC2C6C-6DC9-430A-A107-739AC06AAF9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color w:val="000000" w:themeColor="text1"/>
        <w:lang w:val="en-AU" w:eastAsia="en-US" w:bidi="ar-SA"/>
      </w:rPr>
    </w:rPrDefault>
    <w:pPrDefault>
      <w:pPr>
        <w:spacing w:before="120" w:after="120"/>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iPriority="4" w:unhideWhenUsed="1"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iPriority="4" w:unhideWhenUsed="1" w:qFormat="1"/>
    <w:lsdException w:name="List Number 3" w:semiHidden="1" w:uiPriority="4" w:unhideWhenUsed="1" w:qFormat="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unhideWhenUsed="1" w:qFormat="1"/>
    <w:lsdException w:name="Quote" w:uiPriority="34"/>
    <w:lsdException w:name="Intense Quote" w:semiHidden="1" w:uiPriority="35" w:unhideWhenUsed="1"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37" w:unhideWhenUsed="1" w:qFormat="1"/>
    <w:lsdException w:name="Intense Emphasis" w:uiPriority="33"/>
    <w:lsdException w:name="Subtle Reference" w:semiHidden="1" w:uiPriority="37" w:unhideWhenUsed="1" w:qFormat="1"/>
    <w:lsdException w:name="Intense Reference" w:semiHidden="1" w:uiPriority="37" w:unhideWhenUsed="1" w:qFormat="1"/>
    <w:lsdException w:name="Book Title" w:semiHidden="1" w:unhideWhenUsed="1"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1B7885"/>
    <w:pPr>
      <w:suppressAutoHyphens/>
    </w:pPr>
  </w:style>
  <w:style w:type="paragraph" w:styleId="Heading1">
    <w:name w:val="heading 1"/>
    <w:basedOn w:val="Normal"/>
    <w:next w:val="Normal"/>
    <w:link w:val="Heading1Char"/>
    <w:uiPriority w:val="9"/>
    <w:qFormat/>
    <w:rsid w:val="00825800"/>
    <w:pPr>
      <w:keepNext/>
      <w:keepLines/>
      <w:pageBreakBefore/>
      <w:numPr>
        <w:numId w:val="26"/>
      </w:numPr>
      <w:tabs>
        <w:tab w:val="left" w:pos="1134"/>
        <w:tab w:val="left" w:pos="1418"/>
      </w:tabs>
      <w:spacing w:before="300" w:after="300"/>
      <w:contextualSpacing/>
      <w:outlineLvl w:val="0"/>
    </w:pPr>
    <w:rPr>
      <w:rFonts w:asciiTheme="majorHAnsi" w:eastAsiaTheme="majorEastAsia" w:hAnsiTheme="majorHAnsi" w:cstheme="majorBidi"/>
      <w:b/>
      <w:color w:val="023E5C" w:themeColor="text2"/>
      <w:kern w:val="32"/>
      <w:sz w:val="48"/>
      <w:szCs w:val="32"/>
    </w:rPr>
  </w:style>
  <w:style w:type="paragraph" w:styleId="Heading2">
    <w:name w:val="heading 2"/>
    <w:basedOn w:val="Heading1"/>
    <w:next w:val="Normal"/>
    <w:link w:val="Heading2Char"/>
    <w:uiPriority w:val="9"/>
    <w:qFormat/>
    <w:rsid w:val="00825800"/>
    <w:pPr>
      <w:pageBreakBefore w:val="0"/>
      <w:numPr>
        <w:ilvl w:val="1"/>
      </w:numPr>
      <w:spacing w:after="120"/>
      <w:outlineLvl w:val="1"/>
    </w:pPr>
    <w:rPr>
      <w:sz w:val="36"/>
      <w:szCs w:val="26"/>
    </w:rPr>
  </w:style>
  <w:style w:type="paragraph" w:styleId="Heading3">
    <w:name w:val="heading 3"/>
    <w:basedOn w:val="Heading2"/>
    <w:next w:val="Normal"/>
    <w:link w:val="Heading3Char"/>
    <w:uiPriority w:val="9"/>
    <w:qFormat/>
    <w:rsid w:val="00825800"/>
    <w:pPr>
      <w:numPr>
        <w:ilvl w:val="2"/>
      </w:numPr>
      <w:outlineLvl w:val="2"/>
    </w:pPr>
    <w:rPr>
      <w:sz w:val="28"/>
      <w:szCs w:val="24"/>
    </w:rPr>
  </w:style>
  <w:style w:type="paragraph" w:styleId="Heading4">
    <w:name w:val="heading 4"/>
    <w:basedOn w:val="Heading3"/>
    <w:next w:val="Normal"/>
    <w:link w:val="Heading4Char"/>
    <w:uiPriority w:val="9"/>
    <w:qFormat/>
    <w:rsid w:val="00825800"/>
    <w:pPr>
      <w:numPr>
        <w:ilvl w:val="3"/>
      </w:numPr>
      <w:outlineLvl w:val="3"/>
    </w:pPr>
    <w:rPr>
      <w:iCs/>
      <w:sz w:val="24"/>
    </w:rPr>
  </w:style>
  <w:style w:type="paragraph" w:styleId="Heading5">
    <w:name w:val="heading 5"/>
    <w:basedOn w:val="Heading4"/>
    <w:next w:val="Normal"/>
    <w:link w:val="Heading5Char"/>
    <w:uiPriority w:val="9"/>
    <w:unhideWhenUsed/>
    <w:rsid w:val="004F0F7B"/>
    <w:pPr>
      <w:numPr>
        <w:ilvl w:val="4"/>
      </w:numPr>
      <w:tabs>
        <w:tab w:val="clear" w:pos="1418"/>
      </w:tabs>
      <w:ind w:left="1134" w:hanging="1134"/>
      <w:outlineLvl w:val="4"/>
    </w:pPr>
    <w:rPr>
      <w:sz w:val="22"/>
    </w:rPr>
  </w:style>
  <w:style w:type="paragraph" w:styleId="Heading6">
    <w:name w:val="heading 6"/>
    <w:basedOn w:val="Heading5"/>
    <w:next w:val="Normal"/>
    <w:link w:val="Heading6Char"/>
    <w:uiPriority w:val="9"/>
    <w:unhideWhenUsed/>
    <w:rsid w:val="00825800"/>
    <w:pPr>
      <w:numPr>
        <w:ilvl w:val="0"/>
        <w:numId w:val="0"/>
      </w:numPr>
      <w:outlineLvl w:val="5"/>
    </w:pPr>
    <w:rPr>
      <w:color w:val="000000" w:themeColor="text1"/>
      <w:sz w:val="20"/>
    </w:rPr>
  </w:style>
  <w:style w:type="paragraph" w:styleId="Heading7">
    <w:name w:val="heading 7"/>
    <w:basedOn w:val="Normal"/>
    <w:next w:val="Normal"/>
    <w:link w:val="Heading7Char"/>
    <w:uiPriority w:val="9"/>
    <w:unhideWhenUsed/>
    <w:qFormat/>
    <w:rsid w:val="00825800"/>
    <w:pPr>
      <w:keepNext/>
      <w:keepLines/>
      <w:spacing w:before="300"/>
      <w:outlineLvl w:val="6"/>
    </w:pPr>
    <w:rPr>
      <w:rFonts w:asciiTheme="majorHAnsi" w:eastAsiaTheme="majorEastAsia" w:hAnsiTheme="majorHAnsi" w:cstheme="majorBidi"/>
      <w:i/>
      <w:iCs/>
    </w:rPr>
  </w:style>
  <w:style w:type="paragraph" w:styleId="Heading8">
    <w:name w:val="heading 8"/>
    <w:basedOn w:val="Normal"/>
    <w:next w:val="Normal"/>
    <w:link w:val="Heading8Char"/>
    <w:uiPriority w:val="9"/>
    <w:unhideWhenUsed/>
    <w:qFormat/>
    <w:rsid w:val="00825800"/>
    <w:pPr>
      <w:keepNext/>
      <w:keepLines/>
      <w:spacing w:before="240"/>
      <w:outlineLvl w:val="7"/>
    </w:pPr>
    <w:rPr>
      <w:rFonts w:asciiTheme="majorHAnsi" w:eastAsiaTheme="majorEastAsia" w:hAnsiTheme="majorHAnsi" w:cstheme="majorBidi"/>
      <w:b/>
      <w:caps/>
      <w:color w:val="272727" w:themeColor="text1" w:themeTint="D8"/>
      <w:sz w:val="16"/>
      <w:szCs w:val="21"/>
    </w:rPr>
  </w:style>
  <w:style w:type="paragraph" w:styleId="Heading9">
    <w:name w:val="heading 9"/>
    <w:basedOn w:val="Normal"/>
    <w:next w:val="Normal"/>
    <w:link w:val="Heading9Char"/>
    <w:uiPriority w:val="9"/>
    <w:unhideWhenUsed/>
    <w:qFormat/>
    <w:rsid w:val="00825800"/>
    <w:pPr>
      <w:keepNext/>
      <w:keepLines/>
      <w:spacing w:before="240"/>
      <w:outlineLvl w:val="8"/>
    </w:pPr>
    <w:rPr>
      <w:rFonts w:asciiTheme="majorHAnsi" w:eastAsiaTheme="majorEastAsia" w:hAnsiTheme="majorHAnsi" w:cstheme="majorBidi"/>
      <w:i/>
      <w:iCs/>
      <w:caps/>
      <w:color w:val="272727" w:themeColor="text1" w:themeTint="D8"/>
      <w:sz w:val="16"/>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825800"/>
    <w:pPr>
      <w:tabs>
        <w:tab w:val="center" w:pos="4820"/>
        <w:tab w:val="right" w:pos="9639"/>
      </w:tabs>
      <w:spacing w:before="0" w:after="0"/>
      <w:jc w:val="right"/>
    </w:pPr>
    <w:rPr>
      <w:caps/>
      <w:sz w:val="16"/>
    </w:rPr>
  </w:style>
  <w:style w:type="character" w:customStyle="1" w:styleId="HeaderChar">
    <w:name w:val="Header Char"/>
    <w:basedOn w:val="DefaultParagraphFont"/>
    <w:link w:val="Header"/>
    <w:uiPriority w:val="99"/>
    <w:rsid w:val="00825800"/>
    <w:rPr>
      <w:caps/>
      <w:sz w:val="16"/>
    </w:rPr>
  </w:style>
  <w:style w:type="paragraph" w:styleId="Footer">
    <w:name w:val="footer"/>
    <w:basedOn w:val="Normal"/>
    <w:link w:val="FooterChar"/>
    <w:uiPriority w:val="99"/>
    <w:unhideWhenUsed/>
    <w:rsid w:val="00825800"/>
    <w:pPr>
      <w:tabs>
        <w:tab w:val="center" w:pos="4820"/>
        <w:tab w:val="right" w:pos="9639"/>
      </w:tabs>
      <w:spacing w:before="0" w:after="0"/>
    </w:pPr>
    <w:rPr>
      <w:sz w:val="16"/>
    </w:rPr>
  </w:style>
  <w:style w:type="character" w:customStyle="1" w:styleId="FooterChar">
    <w:name w:val="Footer Char"/>
    <w:basedOn w:val="DefaultParagraphFont"/>
    <w:link w:val="Footer"/>
    <w:uiPriority w:val="99"/>
    <w:rsid w:val="00825800"/>
    <w:rPr>
      <w:sz w:val="16"/>
    </w:rPr>
  </w:style>
  <w:style w:type="character" w:customStyle="1" w:styleId="Heading2Char">
    <w:name w:val="Heading 2 Char"/>
    <w:basedOn w:val="DefaultParagraphFont"/>
    <w:link w:val="Heading2"/>
    <w:uiPriority w:val="9"/>
    <w:rsid w:val="00825800"/>
    <w:rPr>
      <w:rFonts w:asciiTheme="majorHAnsi" w:eastAsiaTheme="majorEastAsia" w:hAnsiTheme="majorHAnsi" w:cstheme="majorBidi"/>
      <w:b/>
      <w:color w:val="023E5C" w:themeColor="text2"/>
      <w:kern w:val="32"/>
      <w:sz w:val="36"/>
      <w:szCs w:val="26"/>
    </w:rPr>
  </w:style>
  <w:style w:type="character" w:styleId="Emphasis">
    <w:name w:val="Emphasis"/>
    <w:aliases w:val="CASA-Footer Text"/>
    <w:basedOn w:val="DefaultParagraphFont"/>
    <w:uiPriority w:val="20"/>
    <w:qFormat/>
    <w:rsid w:val="001B7885"/>
    <w:rPr>
      <w:i/>
      <w:iCs/>
    </w:rPr>
  </w:style>
  <w:style w:type="numbering" w:customStyle="1" w:styleId="AppendixNumbers">
    <w:name w:val="Appendix Numbers"/>
    <w:uiPriority w:val="99"/>
    <w:rsid w:val="00825800"/>
    <w:pPr>
      <w:numPr>
        <w:numId w:val="10"/>
      </w:numPr>
    </w:pPr>
  </w:style>
  <w:style w:type="paragraph" w:customStyle="1" w:styleId="ExampleBoxText">
    <w:name w:val="Example Box Text"/>
    <w:basedOn w:val="Normal"/>
    <w:uiPriority w:val="13"/>
    <w:qFormat/>
    <w:rsid w:val="00825800"/>
    <w:pPr>
      <w:pBdr>
        <w:top w:val="single" w:sz="4" w:space="14" w:color="CEE9FA"/>
        <w:left w:val="single" w:sz="4" w:space="14" w:color="CEE9FA"/>
        <w:bottom w:val="single" w:sz="4" w:space="14" w:color="CEE9FA"/>
        <w:right w:val="single" w:sz="4" w:space="14" w:color="CEE9FA"/>
      </w:pBdr>
      <w:shd w:val="clear" w:color="auto" w:fill="CEE9FA"/>
      <w:ind w:left="284" w:right="284"/>
    </w:pPr>
  </w:style>
  <w:style w:type="paragraph" w:customStyle="1" w:styleId="NotesBoxText">
    <w:name w:val="Notes Box Text"/>
    <w:basedOn w:val="Normal"/>
    <w:uiPriority w:val="14"/>
    <w:qFormat/>
    <w:rsid w:val="00825800"/>
    <w:pPr>
      <w:pBdr>
        <w:top w:val="single" w:sz="4" w:space="14" w:color="13B5EA" w:themeColor="accent1"/>
        <w:left w:val="single" w:sz="4" w:space="14" w:color="13B5EA" w:themeColor="accent1"/>
        <w:bottom w:val="single" w:sz="4" w:space="14" w:color="13B5EA" w:themeColor="accent1"/>
        <w:right w:val="single" w:sz="4" w:space="14" w:color="13B5EA" w:themeColor="accent1"/>
      </w:pBdr>
      <w:ind w:left="284" w:right="284"/>
    </w:pPr>
  </w:style>
  <w:style w:type="paragraph" w:customStyle="1" w:styleId="ExampleBoxHeading">
    <w:name w:val="Example Box Heading"/>
    <w:basedOn w:val="ExampleBoxText"/>
    <w:uiPriority w:val="13"/>
    <w:qFormat/>
    <w:rsid w:val="00825800"/>
    <w:pPr>
      <w:spacing w:before="240"/>
    </w:pPr>
    <w:rPr>
      <w:b/>
      <w:bCs/>
      <w:sz w:val="24"/>
      <w:szCs w:val="24"/>
    </w:rPr>
  </w:style>
  <w:style w:type="paragraph" w:customStyle="1" w:styleId="NotesBoxHeading">
    <w:name w:val="Notes Box Heading"/>
    <w:basedOn w:val="NotesBoxText"/>
    <w:uiPriority w:val="14"/>
    <w:qFormat/>
    <w:rsid w:val="00825800"/>
    <w:pPr>
      <w:spacing w:before="240"/>
    </w:pPr>
    <w:rPr>
      <w:b/>
      <w:bCs/>
      <w:sz w:val="24"/>
      <w:szCs w:val="24"/>
    </w:rPr>
  </w:style>
  <w:style w:type="paragraph" w:customStyle="1" w:styleId="ExampleBoxBullet">
    <w:name w:val="Example Box Bullet"/>
    <w:basedOn w:val="ExampleBoxText"/>
    <w:uiPriority w:val="14"/>
    <w:qFormat/>
    <w:rsid w:val="00825800"/>
    <w:pPr>
      <w:numPr>
        <w:numId w:val="1"/>
      </w:numPr>
    </w:pPr>
  </w:style>
  <w:style w:type="paragraph" w:customStyle="1" w:styleId="NotesBoxBullet">
    <w:name w:val="Notes Box Bullet"/>
    <w:basedOn w:val="NotesBoxText"/>
    <w:uiPriority w:val="15"/>
    <w:qFormat/>
    <w:rsid w:val="00825800"/>
    <w:pPr>
      <w:numPr>
        <w:numId w:val="3"/>
      </w:numPr>
    </w:pPr>
  </w:style>
  <w:style w:type="numbering" w:customStyle="1" w:styleId="ExampleBoxBullets">
    <w:name w:val="Example Box Bullets"/>
    <w:uiPriority w:val="99"/>
    <w:rsid w:val="00825800"/>
    <w:pPr>
      <w:numPr>
        <w:numId w:val="1"/>
      </w:numPr>
    </w:pPr>
  </w:style>
  <w:style w:type="paragraph" w:customStyle="1" w:styleId="Bullet1">
    <w:name w:val="Bullet 1"/>
    <w:basedOn w:val="Normal"/>
    <w:uiPriority w:val="2"/>
    <w:qFormat/>
    <w:rsid w:val="00825800"/>
    <w:pPr>
      <w:numPr>
        <w:numId w:val="11"/>
      </w:numPr>
    </w:pPr>
  </w:style>
  <w:style w:type="paragraph" w:customStyle="1" w:styleId="Bullet2">
    <w:name w:val="Bullet 2"/>
    <w:basedOn w:val="Normal"/>
    <w:uiPriority w:val="2"/>
    <w:rsid w:val="00825800"/>
    <w:pPr>
      <w:numPr>
        <w:ilvl w:val="1"/>
        <w:numId w:val="11"/>
      </w:numPr>
    </w:pPr>
  </w:style>
  <w:style w:type="paragraph" w:customStyle="1" w:styleId="Bullet3">
    <w:name w:val="Bullet 3"/>
    <w:basedOn w:val="Normal"/>
    <w:uiPriority w:val="2"/>
    <w:rsid w:val="00825800"/>
    <w:pPr>
      <w:numPr>
        <w:ilvl w:val="2"/>
        <w:numId w:val="11"/>
      </w:numPr>
    </w:pPr>
  </w:style>
  <w:style w:type="paragraph" w:styleId="Caption">
    <w:name w:val="caption"/>
    <w:basedOn w:val="Normal"/>
    <w:next w:val="Normal"/>
    <w:unhideWhenUsed/>
    <w:qFormat/>
    <w:rsid w:val="00483789"/>
    <w:rPr>
      <w:b/>
      <w:iCs/>
      <w:color w:val="023E5C" w:themeColor="text2"/>
      <w:szCs w:val="18"/>
    </w:rPr>
  </w:style>
  <w:style w:type="table" w:styleId="GridTable5Dark-Accent1">
    <w:name w:val="Grid Table 5 Dark Accent 1"/>
    <w:basedOn w:val="TableNormal"/>
    <w:uiPriority w:val="50"/>
    <w:rsid w:val="00825800"/>
    <w:pPr>
      <w:spacing w:after="0"/>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FF0F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3B5EA"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3B5EA"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3B5EA"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3B5EA" w:themeFill="accent1"/>
      </w:tcPr>
    </w:tblStylePr>
    <w:tblStylePr w:type="band1Vert">
      <w:tblPr/>
      <w:tcPr>
        <w:shd w:val="clear" w:color="auto" w:fill="9FE1F7" w:themeFill="accent1" w:themeFillTint="66"/>
      </w:tcPr>
    </w:tblStylePr>
    <w:tblStylePr w:type="band1Horz">
      <w:tblPr/>
      <w:tcPr>
        <w:shd w:val="clear" w:color="auto" w:fill="9FE1F7" w:themeFill="accent1" w:themeFillTint="66"/>
      </w:tcPr>
    </w:tblStylePr>
  </w:style>
  <w:style w:type="table" w:customStyle="1" w:styleId="DefaultTable1">
    <w:name w:val="Default Table 1"/>
    <w:basedOn w:val="TableNormal"/>
    <w:uiPriority w:val="99"/>
    <w:rsid w:val="004D0C4E"/>
    <w:pPr>
      <w:spacing w:before="60" w:after="60"/>
    </w:pPr>
    <w:tblPr>
      <w:tblStyleRowBandSize w:val="1"/>
      <w:tblStyleColBandSize w:val="1"/>
      <w:tblBorders>
        <w:top w:val="single" w:sz="4" w:space="0" w:color="0080A2" w:themeColor="accent2"/>
        <w:bottom w:val="single" w:sz="4" w:space="0" w:color="0080A2" w:themeColor="accent2"/>
        <w:insideH w:val="single" w:sz="4" w:space="0" w:color="0080A2" w:themeColor="accent2"/>
      </w:tblBorders>
      <w:tblCellMar>
        <w:top w:w="57" w:type="dxa"/>
        <w:bottom w:w="57" w:type="dxa"/>
      </w:tblCellMar>
    </w:tblPr>
    <w:tblStylePr w:type="firstRow">
      <w:rPr>
        <w:b/>
        <w:color w:val="FFFFFF" w:themeColor="background1"/>
      </w:rPr>
      <w:tblPr/>
      <w:tcPr>
        <w:tcBorders>
          <w:insideV w:val="single" w:sz="4" w:space="0" w:color="FFFFFF" w:themeColor="background1"/>
        </w:tcBorders>
        <w:shd w:val="clear" w:color="auto" w:fill="0080A2" w:themeFill="accent2"/>
      </w:tcPr>
    </w:tblStylePr>
    <w:tblStylePr w:type="lastRow">
      <w:tblPr/>
      <w:tcPr>
        <w:tcBorders>
          <w:top w:val="single" w:sz="4" w:space="0" w:color="FFFFFF" w:themeColor="background1"/>
          <w:bottom w:val="single" w:sz="4" w:space="0" w:color="FFFFFF" w:themeColor="background1"/>
          <w:insideH w:val="single" w:sz="4" w:space="0" w:color="FFFFFF" w:themeColor="background1"/>
        </w:tcBorders>
        <w:shd w:val="clear" w:color="auto" w:fill="F1F9FE"/>
      </w:tcPr>
    </w:tblStylePr>
    <w:tblStylePr w:type="firstCol">
      <w:tblPr/>
      <w:tcPr>
        <w:tcBorders>
          <w:top w:val="single" w:sz="4" w:space="0" w:color="FFFFFF" w:themeColor="background1"/>
          <w:bottom w:val="single" w:sz="4" w:space="0" w:color="FFFFFF" w:themeColor="background1"/>
          <w:insideH w:val="single" w:sz="4" w:space="0" w:color="FFFFFF" w:themeColor="background1"/>
        </w:tcBorders>
        <w:shd w:val="clear" w:color="auto" w:fill="F1F9FE"/>
      </w:tcPr>
    </w:tblStylePr>
    <w:tblStylePr w:type="band1Vert">
      <w:tblPr/>
      <w:tcPr>
        <w:tcBorders>
          <w:top w:val="single" w:sz="4" w:space="0" w:color="FFFFFF" w:themeColor="background1"/>
          <w:bottom w:val="single" w:sz="4" w:space="0" w:color="FFFFFF" w:themeColor="background1"/>
          <w:insideH w:val="single" w:sz="4" w:space="0" w:color="FFFFFF" w:themeColor="background1"/>
        </w:tcBorders>
        <w:shd w:val="clear" w:color="auto" w:fill="E0F1FC"/>
      </w:tcPr>
    </w:tblStylePr>
    <w:tblStylePr w:type="band2Vert">
      <w:tblPr/>
      <w:tcPr>
        <w:tcBorders>
          <w:top w:val="single" w:sz="4" w:space="0" w:color="FFFFFF" w:themeColor="background1"/>
          <w:bottom w:val="single" w:sz="4" w:space="0" w:color="FFFFFF" w:themeColor="background1"/>
          <w:insideH w:val="single" w:sz="4" w:space="0" w:color="FFFFFF" w:themeColor="background1"/>
        </w:tcBorders>
        <w:shd w:val="clear" w:color="auto" w:fill="CEE9FA"/>
      </w:tcPr>
    </w:tblStylePr>
    <w:tblStylePr w:type="band1Horz">
      <w:tblPr/>
      <w:tcPr>
        <w:tcBorders>
          <w:top w:val="single" w:sz="4" w:space="0" w:color="FFFFFF" w:themeColor="background1"/>
          <w:bottom w:val="single" w:sz="4" w:space="0" w:color="FFFFFF" w:themeColor="background1"/>
          <w:insideH w:val="single" w:sz="4" w:space="0" w:color="FFFFFF" w:themeColor="background1"/>
        </w:tcBorders>
        <w:shd w:val="clear" w:color="auto" w:fill="E0F1FC"/>
      </w:tcPr>
    </w:tblStylePr>
    <w:tblStylePr w:type="band2Horz">
      <w:tblPr/>
      <w:tcPr>
        <w:tcBorders>
          <w:top w:val="single" w:sz="4" w:space="0" w:color="FFFFFF" w:themeColor="background1"/>
          <w:bottom w:val="single" w:sz="4" w:space="0" w:color="FFFFFF" w:themeColor="background1"/>
          <w:insideH w:val="nil"/>
        </w:tcBorders>
        <w:shd w:val="clear" w:color="auto" w:fill="CEE9FA"/>
      </w:tcPr>
    </w:tblStylePr>
  </w:style>
  <w:style w:type="table" w:customStyle="1" w:styleId="DefaultTable2">
    <w:name w:val="Default Table 2"/>
    <w:basedOn w:val="TableNormal"/>
    <w:uiPriority w:val="99"/>
    <w:rsid w:val="00825800"/>
    <w:pPr>
      <w:spacing w:before="0" w:after="0"/>
    </w:pPr>
    <w:tblPr>
      <w:tblStyleRowBandSize w:val="1"/>
      <w:tblStyleColBandSize w:val="1"/>
      <w:tbl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insideH w:val="single" w:sz="4" w:space="0" w:color="A6A6A6" w:themeColor="background1" w:themeShade="A6"/>
        <w:insideV w:val="single" w:sz="4" w:space="0" w:color="A6A6A6" w:themeColor="background1" w:themeShade="A6"/>
      </w:tblBorders>
      <w:tblCellMar>
        <w:top w:w="28" w:type="dxa"/>
        <w:left w:w="57" w:type="dxa"/>
        <w:bottom w:w="28" w:type="dxa"/>
        <w:right w:w="57" w:type="dxa"/>
      </w:tblCellMar>
    </w:tblPr>
    <w:tblStylePr w:type="firstRow">
      <w:rPr>
        <w:b/>
      </w:rPr>
      <w:tblPr/>
      <w:tcPr>
        <w:shd w:val="clear" w:color="auto" w:fill="BFBFBF" w:themeFill="background1" w:themeFillShade="BF"/>
      </w:tcPr>
    </w:tblStylePr>
    <w:tblStylePr w:type="lastRow">
      <w:rPr>
        <w:b/>
      </w:rPr>
      <w:tblPr/>
      <w:tcPr>
        <w:shd w:val="clear" w:color="auto" w:fill="D9D9D9" w:themeFill="background1" w:themeFillShade="D9"/>
      </w:tcPr>
    </w:tblStylePr>
    <w:tblStylePr w:type="firstCol">
      <w:rPr>
        <w:b/>
      </w:rPr>
      <w:tblPr/>
      <w:tcPr>
        <w:shd w:val="clear" w:color="auto" w:fill="F2F2F2" w:themeFill="background1" w:themeFillShade="F2"/>
      </w:tcPr>
    </w:tblStylePr>
    <w:tblStylePr w:type="lastCol">
      <w:rPr>
        <w:b/>
      </w:rPr>
      <w:tblPr/>
      <w:tcPr>
        <w:shd w:val="clear" w:color="auto" w:fill="F2F2F2" w:themeFill="background1" w:themeFillShade="F2"/>
      </w:tcPr>
    </w:tblStylePr>
    <w:tblStylePr w:type="band1Vert">
      <w:tblPr/>
      <w:tcPr>
        <w:shd w:val="clear" w:color="auto" w:fill="F2F2F2" w:themeFill="background1" w:themeFillShade="F2"/>
      </w:tcPr>
    </w:tblStylePr>
    <w:tblStylePr w:type="band2Vert">
      <w:tblPr/>
      <w:tcPr>
        <w:shd w:val="clear" w:color="auto" w:fill="FFFFFF" w:themeFill="background1"/>
      </w:tcPr>
    </w:tblStylePr>
    <w:tblStylePr w:type="band1Horz">
      <w:tblPr/>
      <w:tcPr>
        <w:shd w:val="clear" w:color="auto" w:fill="F2F2F2" w:themeFill="background1" w:themeFillShade="F2"/>
      </w:tcPr>
    </w:tblStylePr>
    <w:tblStylePr w:type="band2Horz">
      <w:tblPr/>
      <w:tcPr>
        <w:shd w:val="clear" w:color="auto" w:fill="FFFFFF" w:themeFill="background1"/>
      </w:tcPr>
    </w:tblStylePr>
  </w:style>
  <w:style w:type="paragraph" w:customStyle="1" w:styleId="Tablebullet3">
    <w:name w:val="Table bullet 3"/>
    <w:basedOn w:val="Tablebullet20"/>
    <w:qFormat/>
    <w:rsid w:val="00825800"/>
    <w:pPr>
      <w:numPr>
        <w:ilvl w:val="1"/>
      </w:numPr>
      <w:ind w:left="1134" w:hanging="425"/>
    </w:pPr>
  </w:style>
  <w:style w:type="numbering" w:customStyle="1" w:styleId="FigureNumbers">
    <w:name w:val="Figure Numbers"/>
    <w:uiPriority w:val="99"/>
    <w:rsid w:val="00825800"/>
    <w:pPr>
      <w:numPr>
        <w:numId w:val="12"/>
      </w:numPr>
    </w:pPr>
  </w:style>
  <w:style w:type="paragraph" w:customStyle="1" w:styleId="FigureTitle">
    <w:name w:val="Figure Title"/>
    <w:basedOn w:val="Normal"/>
    <w:next w:val="Normal"/>
    <w:uiPriority w:val="12"/>
    <w:qFormat/>
    <w:rsid w:val="00825800"/>
    <w:pPr>
      <w:keepNext/>
      <w:numPr>
        <w:numId w:val="13"/>
      </w:numPr>
      <w:spacing w:before="240"/>
    </w:pPr>
    <w:rPr>
      <w:rFonts w:asciiTheme="majorHAnsi" w:hAnsiTheme="majorHAnsi"/>
      <w:b/>
      <w:color w:val="023E5C" w:themeColor="text2"/>
    </w:rPr>
  </w:style>
  <w:style w:type="character" w:styleId="FollowedHyperlink">
    <w:name w:val="FollowedHyperlink"/>
    <w:basedOn w:val="DefaultParagraphFont"/>
    <w:uiPriority w:val="99"/>
    <w:unhideWhenUsed/>
    <w:rsid w:val="00825800"/>
    <w:rPr>
      <w:color w:val="005AFF"/>
      <w:u w:val="single"/>
    </w:rPr>
  </w:style>
  <w:style w:type="character" w:styleId="FootnoteReference">
    <w:name w:val="footnote reference"/>
    <w:basedOn w:val="DefaultParagraphFont"/>
    <w:uiPriority w:val="99"/>
    <w:unhideWhenUsed/>
    <w:rsid w:val="00825800"/>
    <w:rPr>
      <w:vertAlign w:val="superscript"/>
    </w:rPr>
  </w:style>
  <w:style w:type="paragraph" w:styleId="FootnoteText">
    <w:name w:val="footnote text"/>
    <w:basedOn w:val="Normal"/>
    <w:link w:val="FootnoteTextChar"/>
    <w:uiPriority w:val="99"/>
    <w:unhideWhenUsed/>
    <w:rsid w:val="00825800"/>
    <w:pPr>
      <w:spacing w:before="60" w:after="60"/>
      <w:ind w:left="284" w:hanging="284"/>
    </w:pPr>
    <w:rPr>
      <w:sz w:val="18"/>
    </w:rPr>
  </w:style>
  <w:style w:type="character" w:customStyle="1" w:styleId="FootnoteTextChar">
    <w:name w:val="Footnote Text Char"/>
    <w:basedOn w:val="DefaultParagraphFont"/>
    <w:link w:val="FootnoteText"/>
    <w:uiPriority w:val="99"/>
    <w:rsid w:val="00825800"/>
    <w:rPr>
      <w:sz w:val="18"/>
    </w:rPr>
  </w:style>
  <w:style w:type="character" w:customStyle="1" w:styleId="Heading1Char">
    <w:name w:val="Heading 1 Char"/>
    <w:basedOn w:val="DefaultParagraphFont"/>
    <w:link w:val="Heading1"/>
    <w:uiPriority w:val="9"/>
    <w:rsid w:val="00825800"/>
    <w:rPr>
      <w:rFonts w:asciiTheme="majorHAnsi" w:eastAsiaTheme="majorEastAsia" w:hAnsiTheme="majorHAnsi" w:cstheme="majorBidi"/>
      <w:b/>
      <w:color w:val="023E5C" w:themeColor="text2"/>
      <w:kern w:val="32"/>
      <w:sz w:val="48"/>
      <w:szCs w:val="32"/>
    </w:rPr>
  </w:style>
  <w:style w:type="character" w:customStyle="1" w:styleId="Heading3Char">
    <w:name w:val="Heading 3 Char"/>
    <w:basedOn w:val="DefaultParagraphFont"/>
    <w:link w:val="Heading3"/>
    <w:uiPriority w:val="9"/>
    <w:rsid w:val="00825800"/>
    <w:rPr>
      <w:rFonts w:asciiTheme="majorHAnsi" w:eastAsiaTheme="majorEastAsia" w:hAnsiTheme="majorHAnsi" w:cstheme="majorBidi"/>
      <w:b/>
      <w:color w:val="023E5C" w:themeColor="text2"/>
      <w:kern w:val="32"/>
      <w:sz w:val="28"/>
      <w:szCs w:val="24"/>
    </w:rPr>
  </w:style>
  <w:style w:type="character" w:customStyle="1" w:styleId="Heading4Char">
    <w:name w:val="Heading 4 Char"/>
    <w:basedOn w:val="DefaultParagraphFont"/>
    <w:link w:val="Heading4"/>
    <w:uiPriority w:val="9"/>
    <w:rsid w:val="00825800"/>
    <w:rPr>
      <w:rFonts w:asciiTheme="majorHAnsi" w:eastAsiaTheme="majorEastAsia" w:hAnsiTheme="majorHAnsi" w:cstheme="majorBidi"/>
      <w:b/>
      <w:iCs/>
      <w:color w:val="023E5C" w:themeColor="text2"/>
      <w:kern w:val="32"/>
      <w:sz w:val="24"/>
      <w:szCs w:val="24"/>
    </w:rPr>
  </w:style>
  <w:style w:type="character" w:customStyle="1" w:styleId="Heading5Char">
    <w:name w:val="Heading 5 Char"/>
    <w:basedOn w:val="DefaultParagraphFont"/>
    <w:link w:val="Heading5"/>
    <w:uiPriority w:val="9"/>
    <w:rsid w:val="004F0F7B"/>
    <w:rPr>
      <w:rFonts w:asciiTheme="majorHAnsi" w:eastAsiaTheme="majorEastAsia" w:hAnsiTheme="majorHAnsi" w:cstheme="majorBidi"/>
      <w:b/>
      <w:iCs/>
      <w:color w:val="023E5C" w:themeColor="text2"/>
      <w:kern w:val="32"/>
      <w:sz w:val="22"/>
      <w:szCs w:val="24"/>
    </w:rPr>
  </w:style>
  <w:style w:type="paragraph" w:styleId="Quote">
    <w:name w:val="Quote"/>
    <w:basedOn w:val="Normal"/>
    <w:next w:val="Normal"/>
    <w:link w:val="QuoteChar"/>
    <w:uiPriority w:val="34"/>
    <w:rsid w:val="00825800"/>
    <w:pPr>
      <w:spacing w:before="300" w:after="300" w:line="320" w:lineRule="atLeast"/>
      <w:ind w:left="340" w:right="340"/>
      <w:contextualSpacing/>
    </w:pPr>
    <w:rPr>
      <w:iCs/>
      <w:color w:val="0080A2" w:themeColor="accent2"/>
    </w:rPr>
  </w:style>
  <w:style w:type="character" w:customStyle="1" w:styleId="Heading6Char">
    <w:name w:val="Heading 6 Char"/>
    <w:basedOn w:val="DefaultParagraphFont"/>
    <w:link w:val="Heading6"/>
    <w:uiPriority w:val="9"/>
    <w:rsid w:val="00825800"/>
    <w:rPr>
      <w:rFonts w:asciiTheme="majorHAnsi" w:eastAsiaTheme="majorEastAsia" w:hAnsiTheme="majorHAnsi" w:cstheme="majorBidi"/>
      <w:b/>
      <w:iCs/>
      <w:kern w:val="32"/>
      <w:szCs w:val="24"/>
    </w:rPr>
  </w:style>
  <w:style w:type="character" w:customStyle="1" w:styleId="QuoteChar">
    <w:name w:val="Quote Char"/>
    <w:basedOn w:val="DefaultParagraphFont"/>
    <w:link w:val="Quote"/>
    <w:uiPriority w:val="34"/>
    <w:rsid w:val="00825800"/>
    <w:rPr>
      <w:rFonts w:ascii="Arial" w:hAnsi="Arial"/>
      <w:iCs/>
      <w:color w:val="0080A2" w:themeColor="accent2"/>
      <w:kern w:val="2"/>
      <w14:ligatures w14:val="standardContextual"/>
    </w:rPr>
  </w:style>
  <w:style w:type="character" w:customStyle="1" w:styleId="Heading7Char">
    <w:name w:val="Heading 7 Char"/>
    <w:basedOn w:val="DefaultParagraphFont"/>
    <w:link w:val="Heading7"/>
    <w:uiPriority w:val="9"/>
    <w:rsid w:val="00825800"/>
    <w:rPr>
      <w:rFonts w:asciiTheme="majorHAnsi" w:eastAsiaTheme="majorEastAsia" w:hAnsiTheme="majorHAnsi" w:cstheme="majorBidi"/>
      <w:i/>
      <w:iCs/>
    </w:rPr>
  </w:style>
  <w:style w:type="paragraph" w:customStyle="1" w:styleId="SecurityClassification">
    <w:name w:val="Security Classification"/>
    <w:basedOn w:val="Normal"/>
    <w:uiPriority w:val="99"/>
    <w:qFormat/>
    <w:rsid w:val="00264006"/>
    <w:pPr>
      <w:spacing w:before="240" w:after="240"/>
      <w:jc w:val="center"/>
    </w:pPr>
    <w:rPr>
      <w:b/>
      <w:caps/>
      <w:color w:val="FF0000"/>
    </w:rPr>
  </w:style>
  <w:style w:type="character" w:styleId="Hyperlink">
    <w:name w:val="Hyperlink"/>
    <w:basedOn w:val="DefaultParagraphFont"/>
    <w:uiPriority w:val="99"/>
    <w:unhideWhenUsed/>
    <w:rsid w:val="00825800"/>
    <w:rPr>
      <w:color w:val="005AFF"/>
      <w:u w:val="single"/>
    </w:rPr>
  </w:style>
  <w:style w:type="numbering" w:customStyle="1" w:styleId="List1Legal">
    <w:name w:val="List 1 Legal"/>
    <w:uiPriority w:val="99"/>
    <w:rsid w:val="00825800"/>
    <w:pPr>
      <w:numPr>
        <w:numId w:val="15"/>
      </w:numPr>
    </w:pPr>
  </w:style>
  <w:style w:type="paragraph" w:styleId="NoSpacing">
    <w:name w:val="No Spacing"/>
    <w:link w:val="NoSpacingChar"/>
    <w:uiPriority w:val="1"/>
    <w:qFormat/>
    <w:rsid w:val="00825800"/>
    <w:pPr>
      <w:contextualSpacing/>
    </w:pPr>
  </w:style>
  <w:style w:type="numbering" w:customStyle="1" w:styleId="NumberedHeadings">
    <w:name w:val="Numbered Headings"/>
    <w:uiPriority w:val="99"/>
    <w:rsid w:val="00825800"/>
    <w:pPr>
      <w:numPr>
        <w:numId w:val="2"/>
      </w:numPr>
    </w:pPr>
  </w:style>
  <w:style w:type="paragraph" w:customStyle="1" w:styleId="SourceNotes">
    <w:name w:val="Source Notes"/>
    <w:basedOn w:val="Normal"/>
    <w:uiPriority w:val="21"/>
    <w:qFormat/>
    <w:rsid w:val="00962D25"/>
    <w:rPr>
      <w:sz w:val="16"/>
    </w:rPr>
  </w:style>
  <w:style w:type="paragraph" w:customStyle="1" w:styleId="SourceNotesNumbered">
    <w:name w:val="Source Notes Numbered"/>
    <w:basedOn w:val="SourceNotes"/>
    <w:uiPriority w:val="21"/>
    <w:rsid w:val="00825800"/>
    <w:pPr>
      <w:numPr>
        <w:numId w:val="5"/>
      </w:numPr>
    </w:pPr>
  </w:style>
  <w:style w:type="paragraph" w:styleId="Subtitle">
    <w:name w:val="Subtitle"/>
    <w:basedOn w:val="Normal"/>
    <w:next w:val="Normal"/>
    <w:link w:val="SubtitleChar"/>
    <w:uiPriority w:val="11"/>
    <w:qFormat/>
    <w:rsid w:val="00E9261E"/>
    <w:pPr>
      <w:numPr>
        <w:ilvl w:val="1"/>
      </w:numPr>
      <w:spacing w:before="300" w:after="300"/>
      <w:ind w:right="454"/>
      <w:contextualSpacing/>
    </w:pPr>
    <w:rPr>
      <w:rFonts w:eastAsiaTheme="minorEastAsia"/>
      <w:color w:val="023E5C" w:themeColor="text2"/>
      <w:sz w:val="36"/>
      <w:szCs w:val="22"/>
    </w:rPr>
  </w:style>
  <w:style w:type="character" w:customStyle="1" w:styleId="SubtitleChar">
    <w:name w:val="Subtitle Char"/>
    <w:basedOn w:val="DefaultParagraphFont"/>
    <w:link w:val="Subtitle"/>
    <w:uiPriority w:val="11"/>
    <w:rsid w:val="00E9261E"/>
    <w:rPr>
      <w:rFonts w:eastAsiaTheme="minorEastAsia"/>
      <w:color w:val="023E5C" w:themeColor="text2"/>
      <w:sz w:val="36"/>
      <w:szCs w:val="22"/>
    </w:rPr>
  </w:style>
  <w:style w:type="table" w:styleId="TableGrid">
    <w:name w:val="Table Grid"/>
    <w:basedOn w:val="TableNormal"/>
    <w:uiPriority w:val="39"/>
    <w:rsid w:val="00825800"/>
    <w:pPr>
      <w:spacing w:before="0" w:after="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numbering" w:customStyle="1" w:styleId="TableNumbers">
    <w:name w:val="Table Numbers"/>
    <w:uiPriority w:val="99"/>
    <w:rsid w:val="00825800"/>
    <w:pPr>
      <w:numPr>
        <w:numId w:val="19"/>
      </w:numPr>
    </w:pPr>
  </w:style>
  <w:style w:type="paragraph" w:customStyle="1" w:styleId="TableTitle">
    <w:name w:val="Table Title"/>
    <w:basedOn w:val="FigureTitle"/>
    <w:next w:val="Normal"/>
    <w:uiPriority w:val="12"/>
    <w:qFormat/>
    <w:rsid w:val="00962D25"/>
    <w:pPr>
      <w:numPr>
        <w:numId w:val="20"/>
      </w:numPr>
    </w:pPr>
  </w:style>
  <w:style w:type="paragraph" w:styleId="Title">
    <w:name w:val="Title"/>
    <w:basedOn w:val="Normal"/>
    <w:next w:val="Normal"/>
    <w:link w:val="TitleChar"/>
    <w:uiPriority w:val="10"/>
    <w:qFormat/>
    <w:rsid w:val="00440CA0"/>
    <w:pPr>
      <w:spacing w:before="480" w:after="360"/>
      <w:ind w:right="454"/>
      <w:jc w:val="center"/>
    </w:pPr>
    <w:rPr>
      <w:rFonts w:asciiTheme="majorHAnsi" w:eastAsiaTheme="majorEastAsia" w:hAnsiTheme="majorHAnsi" w:cstheme="majorBidi"/>
      <w:b/>
      <w:color w:val="023E5C" w:themeColor="text2"/>
      <w:kern w:val="28"/>
      <w:sz w:val="52"/>
      <w:szCs w:val="56"/>
    </w:rPr>
  </w:style>
  <w:style w:type="character" w:customStyle="1" w:styleId="TitleChar">
    <w:name w:val="Title Char"/>
    <w:basedOn w:val="DefaultParagraphFont"/>
    <w:link w:val="Title"/>
    <w:uiPriority w:val="10"/>
    <w:rsid w:val="00440CA0"/>
    <w:rPr>
      <w:rFonts w:asciiTheme="majorHAnsi" w:eastAsiaTheme="majorEastAsia" w:hAnsiTheme="majorHAnsi" w:cstheme="majorBidi"/>
      <w:b/>
      <w:color w:val="023E5C" w:themeColor="text2"/>
      <w:kern w:val="28"/>
      <w:sz w:val="52"/>
      <w:szCs w:val="56"/>
    </w:rPr>
  </w:style>
  <w:style w:type="paragraph" w:styleId="TOC1">
    <w:name w:val="toc 1"/>
    <w:basedOn w:val="Normal"/>
    <w:next w:val="Normal"/>
    <w:autoRedefine/>
    <w:uiPriority w:val="39"/>
    <w:rsid w:val="004F0F7B"/>
    <w:pPr>
      <w:keepNext/>
      <w:pBdr>
        <w:bottom w:val="single" w:sz="4" w:space="4" w:color="0080A2" w:themeColor="accent2"/>
        <w:between w:val="single" w:sz="4" w:space="4" w:color="0080A2" w:themeColor="accent2"/>
      </w:pBdr>
      <w:tabs>
        <w:tab w:val="left" w:pos="567"/>
        <w:tab w:val="left" w:pos="1418"/>
        <w:tab w:val="right" w:pos="9628"/>
      </w:tabs>
      <w:contextualSpacing/>
    </w:pPr>
    <w:rPr>
      <w:rFonts w:asciiTheme="majorHAnsi" w:hAnsiTheme="majorHAnsi"/>
      <w:b/>
      <w:noProof/>
    </w:rPr>
  </w:style>
  <w:style w:type="paragraph" w:styleId="TOC2">
    <w:name w:val="toc 2"/>
    <w:basedOn w:val="Normal"/>
    <w:next w:val="Normal"/>
    <w:autoRedefine/>
    <w:uiPriority w:val="39"/>
    <w:rsid w:val="00744AD3"/>
    <w:pPr>
      <w:tabs>
        <w:tab w:val="left" w:pos="1418"/>
        <w:tab w:val="right" w:pos="9628"/>
      </w:tabs>
      <w:spacing w:before="60" w:after="60"/>
      <w:ind w:left="567" w:hanging="567"/>
    </w:pPr>
    <w:rPr>
      <w:rFonts w:asciiTheme="majorHAnsi" w:hAnsiTheme="majorHAnsi"/>
    </w:rPr>
  </w:style>
  <w:style w:type="paragraph" w:styleId="TOC3">
    <w:name w:val="toc 3"/>
    <w:basedOn w:val="Normal"/>
    <w:next w:val="Normal"/>
    <w:autoRedefine/>
    <w:uiPriority w:val="39"/>
    <w:rsid w:val="00825800"/>
    <w:pPr>
      <w:tabs>
        <w:tab w:val="right" w:pos="9628"/>
      </w:tabs>
      <w:spacing w:before="60" w:after="60"/>
      <w:ind w:left="1418" w:hanging="851"/>
    </w:pPr>
  </w:style>
  <w:style w:type="paragraph" w:styleId="TOC4">
    <w:name w:val="toc 4"/>
    <w:basedOn w:val="Normal"/>
    <w:next w:val="Normal"/>
    <w:autoRedefine/>
    <w:uiPriority w:val="39"/>
    <w:rsid w:val="00825800"/>
    <w:pPr>
      <w:tabs>
        <w:tab w:val="right" w:pos="9628"/>
      </w:tabs>
      <w:spacing w:before="60"/>
      <w:ind w:left="1135" w:hanging="851"/>
    </w:pPr>
  </w:style>
  <w:style w:type="paragraph" w:styleId="TOCHeading">
    <w:name w:val="TOC Heading"/>
    <w:basedOn w:val="unHeading2"/>
    <w:next w:val="Normal"/>
    <w:uiPriority w:val="39"/>
    <w:unhideWhenUsed/>
    <w:qFormat/>
    <w:rsid w:val="00825800"/>
    <w:pPr>
      <w:tabs>
        <w:tab w:val="clear" w:pos="1134"/>
        <w:tab w:val="clear" w:pos="1418"/>
      </w:tabs>
      <w:spacing w:after="240"/>
      <w:contextualSpacing w:val="0"/>
      <w:outlineLvl w:val="9"/>
    </w:pPr>
    <w:rPr>
      <w:noProof/>
      <w:kern w:val="0"/>
    </w:rPr>
  </w:style>
  <w:style w:type="numbering" w:customStyle="1" w:styleId="DefaultBullets">
    <w:name w:val="Default Bullets"/>
    <w:uiPriority w:val="99"/>
    <w:rsid w:val="00825800"/>
    <w:pPr>
      <w:numPr>
        <w:numId w:val="11"/>
      </w:numPr>
    </w:pPr>
  </w:style>
  <w:style w:type="character" w:styleId="PlaceholderText">
    <w:name w:val="Placeholder Text"/>
    <w:basedOn w:val="DefaultParagraphFont"/>
    <w:uiPriority w:val="99"/>
    <w:semiHidden/>
    <w:rsid w:val="00825800"/>
    <w:rPr>
      <w:color w:val="808080"/>
    </w:rPr>
  </w:style>
  <w:style w:type="paragraph" w:customStyle="1" w:styleId="ChapterSubtitle">
    <w:name w:val="Chapter Subtitle"/>
    <w:basedOn w:val="Normal"/>
    <w:next w:val="Normal"/>
    <w:uiPriority w:val="9"/>
    <w:rsid w:val="00825800"/>
    <w:pPr>
      <w:spacing w:before="300" w:after="300"/>
      <w:contextualSpacing/>
    </w:pPr>
    <w:rPr>
      <w:color w:val="023E5C" w:themeColor="text2"/>
      <w:sz w:val="36"/>
    </w:rPr>
  </w:style>
  <w:style w:type="character" w:styleId="CommentReference">
    <w:name w:val="annotation reference"/>
    <w:basedOn w:val="DefaultParagraphFont"/>
    <w:uiPriority w:val="99"/>
    <w:semiHidden/>
    <w:unhideWhenUsed/>
    <w:rsid w:val="00825800"/>
    <w:rPr>
      <w:sz w:val="16"/>
      <w:szCs w:val="16"/>
    </w:rPr>
  </w:style>
  <w:style w:type="paragraph" w:styleId="CommentText">
    <w:name w:val="annotation text"/>
    <w:basedOn w:val="Normal"/>
    <w:link w:val="CommentTextChar"/>
    <w:uiPriority w:val="99"/>
    <w:unhideWhenUsed/>
    <w:rsid w:val="00825800"/>
  </w:style>
  <w:style w:type="character" w:customStyle="1" w:styleId="CommentTextChar">
    <w:name w:val="Comment Text Char"/>
    <w:basedOn w:val="DefaultParagraphFont"/>
    <w:link w:val="CommentText"/>
    <w:uiPriority w:val="99"/>
    <w:rsid w:val="00825800"/>
    <w:rPr>
      <w:rFonts w:ascii="Arial" w:hAnsi="Arial"/>
      <w:color w:val="auto"/>
      <w:kern w:val="2"/>
      <w14:ligatures w14:val="standardContextual"/>
    </w:rPr>
  </w:style>
  <w:style w:type="paragraph" w:customStyle="1" w:styleId="WarningBoxText">
    <w:name w:val="Warning Box Text"/>
    <w:basedOn w:val="Normal"/>
    <w:uiPriority w:val="16"/>
    <w:qFormat/>
    <w:rsid w:val="00825800"/>
    <w:pPr>
      <w:pBdr>
        <w:top w:val="single" w:sz="4" w:space="14" w:color="FF0000"/>
        <w:left w:val="single" w:sz="4" w:space="14" w:color="FF0000"/>
        <w:bottom w:val="single" w:sz="4" w:space="14" w:color="FF0000"/>
        <w:right w:val="single" w:sz="4" w:space="14" w:color="FF0000"/>
      </w:pBdr>
      <w:ind w:left="280" w:right="280"/>
    </w:pPr>
  </w:style>
  <w:style w:type="paragraph" w:customStyle="1" w:styleId="WarningBoxHeading">
    <w:name w:val="Warning Box Heading"/>
    <w:basedOn w:val="WarningBoxText"/>
    <w:uiPriority w:val="16"/>
    <w:qFormat/>
    <w:rsid w:val="00825800"/>
    <w:pPr>
      <w:spacing w:before="240"/>
    </w:pPr>
    <w:rPr>
      <w:b/>
      <w:sz w:val="24"/>
    </w:rPr>
  </w:style>
  <w:style w:type="paragraph" w:customStyle="1" w:styleId="WarningBoxBullet">
    <w:name w:val="Warning Box Bullet"/>
    <w:basedOn w:val="WarningBoxText"/>
    <w:uiPriority w:val="17"/>
    <w:qFormat/>
    <w:rsid w:val="00825800"/>
    <w:pPr>
      <w:numPr>
        <w:numId w:val="4"/>
      </w:numPr>
    </w:pPr>
  </w:style>
  <w:style w:type="numbering" w:customStyle="1" w:styleId="NotesBoxBullets">
    <w:name w:val="Notes Box Bullets"/>
    <w:uiPriority w:val="99"/>
    <w:rsid w:val="00825800"/>
    <w:pPr>
      <w:numPr>
        <w:numId w:val="3"/>
      </w:numPr>
    </w:pPr>
  </w:style>
  <w:style w:type="numbering" w:customStyle="1" w:styleId="WarningBoxBullets">
    <w:name w:val="Warning Box Bullets"/>
    <w:uiPriority w:val="99"/>
    <w:rsid w:val="00825800"/>
    <w:pPr>
      <w:numPr>
        <w:numId w:val="4"/>
      </w:numPr>
    </w:pPr>
  </w:style>
  <w:style w:type="paragraph" w:customStyle="1" w:styleId="AppendixNumbered2">
    <w:name w:val="Appendix Numbered 2"/>
    <w:basedOn w:val="Heading3"/>
    <w:next w:val="Normal"/>
    <w:uiPriority w:val="11"/>
    <w:qFormat/>
    <w:rsid w:val="00825800"/>
    <w:pPr>
      <w:numPr>
        <w:ilvl w:val="1"/>
        <w:numId w:val="10"/>
      </w:numPr>
    </w:pPr>
  </w:style>
  <w:style w:type="numbering" w:customStyle="1" w:styleId="List2Numbered">
    <w:name w:val="List 2 Numbered"/>
    <w:uiPriority w:val="99"/>
    <w:rsid w:val="00825800"/>
    <w:pPr>
      <w:numPr>
        <w:numId w:val="16"/>
      </w:numPr>
    </w:pPr>
  </w:style>
  <w:style w:type="paragraph" w:styleId="CommentSubject">
    <w:name w:val="annotation subject"/>
    <w:basedOn w:val="CommentText"/>
    <w:next w:val="CommentText"/>
    <w:link w:val="CommentSubjectChar"/>
    <w:uiPriority w:val="99"/>
    <w:semiHidden/>
    <w:unhideWhenUsed/>
    <w:rsid w:val="00825800"/>
    <w:rPr>
      <w:b/>
      <w:bCs/>
    </w:rPr>
  </w:style>
  <w:style w:type="character" w:customStyle="1" w:styleId="CommentSubjectChar">
    <w:name w:val="Comment Subject Char"/>
    <w:basedOn w:val="CommentTextChar"/>
    <w:link w:val="CommentSubject"/>
    <w:uiPriority w:val="99"/>
    <w:semiHidden/>
    <w:rsid w:val="00825800"/>
    <w:rPr>
      <w:rFonts w:ascii="Arial" w:hAnsi="Arial"/>
      <w:b/>
      <w:bCs/>
      <w:color w:val="auto"/>
      <w:kern w:val="2"/>
      <w14:ligatures w14:val="standardContextual"/>
    </w:rPr>
  </w:style>
  <w:style w:type="paragraph" w:customStyle="1" w:styleId="DocumentMetadataProperties">
    <w:name w:val="Document Metadata Properties"/>
    <w:basedOn w:val="Normal"/>
    <w:uiPriority w:val="24"/>
    <w:rsid w:val="00825800"/>
    <w:pPr>
      <w:pBdr>
        <w:top w:val="single" w:sz="8" w:space="14" w:color="BBBEC0" w:themeColor="accent3"/>
        <w:left w:val="single" w:sz="8" w:space="14" w:color="BBBEC0" w:themeColor="accent3"/>
        <w:bottom w:val="single" w:sz="8" w:space="14" w:color="BBBEC0" w:themeColor="accent3"/>
        <w:right w:val="single" w:sz="8" w:space="14" w:color="BBBEC0" w:themeColor="accent3"/>
      </w:pBdr>
      <w:tabs>
        <w:tab w:val="left" w:pos="1134"/>
        <w:tab w:val="left" w:pos="3119"/>
        <w:tab w:val="left" w:pos="6237"/>
        <w:tab w:val="right" w:pos="9639"/>
      </w:tabs>
      <w:ind w:left="284" w:right="284"/>
    </w:pPr>
  </w:style>
  <w:style w:type="paragraph" w:customStyle="1" w:styleId="DOCUMENTTYPE">
    <w:name w:val="DOCUMENT TYPE"/>
    <w:basedOn w:val="Subtitle"/>
    <w:uiPriority w:val="22"/>
    <w:qFormat/>
    <w:rsid w:val="004D0C4E"/>
    <w:pPr>
      <w:outlineLvl w:val="0"/>
    </w:pPr>
    <w:rPr>
      <w:b/>
      <w:caps/>
      <w:color w:val="000000" w:themeColor="text1"/>
    </w:rPr>
  </w:style>
  <w:style w:type="paragraph" w:styleId="ListParagraph">
    <w:name w:val="List Paragraph"/>
    <w:basedOn w:val="Normal"/>
    <w:link w:val="ListParagraphChar"/>
    <w:uiPriority w:val="34"/>
    <w:unhideWhenUsed/>
    <w:qFormat/>
    <w:rsid w:val="00825800"/>
    <w:pPr>
      <w:ind w:left="720"/>
      <w:contextualSpacing/>
    </w:pPr>
  </w:style>
  <w:style w:type="paragraph" w:customStyle="1" w:styleId="NotesBoxTextHanging">
    <w:name w:val="Notes Box Text Hanging"/>
    <w:basedOn w:val="NotesBoxText"/>
    <w:uiPriority w:val="15"/>
    <w:qFormat/>
    <w:rsid w:val="00825800"/>
    <w:pPr>
      <w:ind w:left="1134" w:hanging="850"/>
    </w:pPr>
  </w:style>
  <w:style w:type="paragraph" w:customStyle="1" w:styleId="AnnexNumbered3">
    <w:name w:val="Annex Numbered 3"/>
    <w:basedOn w:val="Normal"/>
    <w:uiPriority w:val="11"/>
    <w:rsid w:val="008E7CA3"/>
    <w:pPr>
      <w:keepNext/>
      <w:numPr>
        <w:ilvl w:val="2"/>
        <w:numId w:val="6"/>
      </w:numPr>
      <w:spacing w:before="300"/>
    </w:pPr>
    <w:rPr>
      <w:b/>
      <w:color w:val="023E5C" w:themeColor="text2"/>
      <w:sz w:val="24"/>
    </w:rPr>
  </w:style>
  <w:style w:type="numbering" w:customStyle="1" w:styleId="AnnexNumbers">
    <w:name w:val="Annex Numbers"/>
    <w:uiPriority w:val="99"/>
    <w:rsid w:val="009752BE"/>
    <w:pPr>
      <w:numPr>
        <w:numId w:val="6"/>
      </w:numPr>
    </w:pPr>
  </w:style>
  <w:style w:type="paragraph" w:styleId="ListBullet">
    <w:name w:val="List Bullet"/>
    <w:basedOn w:val="Normal"/>
    <w:uiPriority w:val="99"/>
    <w:unhideWhenUsed/>
    <w:rsid w:val="00825800"/>
    <w:pPr>
      <w:numPr>
        <w:numId w:val="7"/>
      </w:numPr>
    </w:pPr>
  </w:style>
  <w:style w:type="paragraph" w:styleId="ListBullet2">
    <w:name w:val="List Bullet 2"/>
    <w:basedOn w:val="Normal"/>
    <w:uiPriority w:val="99"/>
    <w:unhideWhenUsed/>
    <w:rsid w:val="00825800"/>
    <w:pPr>
      <w:numPr>
        <w:ilvl w:val="1"/>
        <w:numId w:val="7"/>
      </w:numPr>
    </w:pPr>
  </w:style>
  <w:style w:type="paragraph" w:styleId="ListBullet3">
    <w:name w:val="List Bullet 3"/>
    <w:basedOn w:val="Normal"/>
    <w:uiPriority w:val="99"/>
    <w:unhideWhenUsed/>
    <w:rsid w:val="00825800"/>
    <w:pPr>
      <w:numPr>
        <w:ilvl w:val="2"/>
        <w:numId w:val="7"/>
      </w:numPr>
    </w:pPr>
  </w:style>
  <w:style w:type="paragraph" w:styleId="ListBullet4">
    <w:name w:val="List Bullet 4"/>
    <w:basedOn w:val="Normal"/>
    <w:uiPriority w:val="99"/>
    <w:unhideWhenUsed/>
    <w:rsid w:val="00825800"/>
    <w:pPr>
      <w:numPr>
        <w:ilvl w:val="3"/>
        <w:numId w:val="7"/>
      </w:numPr>
    </w:pPr>
  </w:style>
  <w:style w:type="paragraph" w:styleId="ListBullet5">
    <w:name w:val="List Bullet 5"/>
    <w:basedOn w:val="Normal"/>
    <w:uiPriority w:val="99"/>
    <w:unhideWhenUsed/>
    <w:rsid w:val="00825800"/>
    <w:pPr>
      <w:numPr>
        <w:ilvl w:val="4"/>
        <w:numId w:val="7"/>
      </w:numPr>
    </w:pPr>
  </w:style>
  <w:style w:type="paragraph" w:styleId="List">
    <w:name w:val="List"/>
    <w:basedOn w:val="Normal"/>
    <w:uiPriority w:val="99"/>
    <w:unhideWhenUsed/>
    <w:rsid w:val="00825800"/>
    <w:pPr>
      <w:numPr>
        <w:numId w:val="14"/>
      </w:numPr>
    </w:pPr>
    <w:rPr>
      <w:color w:val="808080" w:themeColor="background1" w:themeShade="80"/>
    </w:rPr>
  </w:style>
  <w:style w:type="paragraph" w:styleId="List2">
    <w:name w:val="List 2"/>
    <w:basedOn w:val="Normal"/>
    <w:uiPriority w:val="99"/>
    <w:unhideWhenUsed/>
    <w:rsid w:val="00CF3868"/>
    <w:pPr>
      <w:numPr>
        <w:ilvl w:val="1"/>
        <w:numId w:val="14"/>
      </w:numPr>
      <w:tabs>
        <w:tab w:val="clear" w:pos="1135"/>
      </w:tabs>
      <w:ind w:left="851" w:hanging="511"/>
    </w:pPr>
  </w:style>
  <w:style w:type="paragraph" w:styleId="List3">
    <w:name w:val="List 3"/>
    <w:basedOn w:val="Normal"/>
    <w:uiPriority w:val="99"/>
    <w:unhideWhenUsed/>
    <w:rsid w:val="00CF3868"/>
    <w:pPr>
      <w:numPr>
        <w:ilvl w:val="2"/>
        <w:numId w:val="14"/>
      </w:numPr>
      <w:tabs>
        <w:tab w:val="clear" w:pos="1419"/>
      </w:tabs>
      <w:ind w:left="1276" w:hanging="425"/>
    </w:pPr>
  </w:style>
  <w:style w:type="paragraph" w:styleId="List4">
    <w:name w:val="List 4"/>
    <w:basedOn w:val="Normal"/>
    <w:uiPriority w:val="99"/>
    <w:unhideWhenUsed/>
    <w:rsid w:val="00CF3868"/>
    <w:pPr>
      <w:numPr>
        <w:ilvl w:val="3"/>
        <w:numId w:val="14"/>
      </w:numPr>
      <w:tabs>
        <w:tab w:val="clear" w:pos="1703"/>
      </w:tabs>
      <w:ind w:left="1702" w:hanging="426"/>
    </w:pPr>
  </w:style>
  <w:style w:type="paragraph" w:styleId="List5">
    <w:name w:val="List 5"/>
    <w:basedOn w:val="Normal"/>
    <w:uiPriority w:val="99"/>
    <w:unhideWhenUsed/>
    <w:rsid w:val="00CF3868"/>
    <w:pPr>
      <w:numPr>
        <w:ilvl w:val="4"/>
        <w:numId w:val="14"/>
      </w:numPr>
      <w:tabs>
        <w:tab w:val="clear" w:pos="1987"/>
      </w:tabs>
      <w:ind w:left="2127" w:hanging="426"/>
    </w:pPr>
  </w:style>
  <w:style w:type="paragraph" w:styleId="ListNumber2">
    <w:name w:val="List Number 2"/>
    <w:basedOn w:val="Normal"/>
    <w:uiPriority w:val="4"/>
    <w:unhideWhenUsed/>
    <w:qFormat/>
    <w:rsid w:val="00825800"/>
    <w:pPr>
      <w:numPr>
        <w:ilvl w:val="1"/>
        <w:numId w:val="22"/>
      </w:numPr>
    </w:pPr>
  </w:style>
  <w:style w:type="character" w:customStyle="1" w:styleId="Strikethrough">
    <w:name w:val="Strikethrough"/>
    <w:basedOn w:val="DefaultParagraphFont"/>
    <w:uiPriority w:val="2"/>
    <w:qFormat/>
    <w:rsid w:val="00825800"/>
    <w:rPr>
      <w:strike/>
      <w:dstrike w:val="0"/>
    </w:rPr>
  </w:style>
  <w:style w:type="paragraph" w:customStyle="1" w:styleId="subNormal">
    <w:name w:val="subNormal"/>
    <w:basedOn w:val="Normal"/>
    <w:qFormat/>
    <w:rsid w:val="00825800"/>
    <w:rPr>
      <w:sz w:val="16"/>
    </w:rPr>
  </w:style>
  <w:style w:type="character" w:customStyle="1" w:styleId="subscript">
    <w:name w:val="subscript"/>
    <w:basedOn w:val="DefaultParagraphFont"/>
    <w:uiPriority w:val="2"/>
    <w:rsid w:val="00825800"/>
    <w:rPr>
      <w:vertAlign w:val="subscript"/>
    </w:rPr>
  </w:style>
  <w:style w:type="character" w:customStyle="1" w:styleId="superscript">
    <w:name w:val="superscript"/>
    <w:basedOn w:val="DefaultParagraphFont"/>
    <w:uiPriority w:val="2"/>
    <w:rsid w:val="00825800"/>
    <w:rPr>
      <w:vertAlign w:val="superscript"/>
    </w:rPr>
  </w:style>
  <w:style w:type="character" w:customStyle="1" w:styleId="Heading8Char">
    <w:name w:val="Heading 8 Char"/>
    <w:basedOn w:val="DefaultParagraphFont"/>
    <w:link w:val="Heading8"/>
    <w:uiPriority w:val="9"/>
    <w:rsid w:val="00825800"/>
    <w:rPr>
      <w:rFonts w:asciiTheme="majorHAnsi" w:eastAsiaTheme="majorEastAsia" w:hAnsiTheme="majorHAnsi" w:cstheme="majorBidi"/>
      <w:b/>
      <w:caps/>
      <w:color w:val="272727" w:themeColor="text1" w:themeTint="D8"/>
      <w:sz w:val="16"/>
      <w:szCs w:val="21"/>
    </w:rPr>
  </w:style>
  <w:style w:type="character" w:customStyle="1" w:styleId="Heading9Char">
    <w:name w:val="Heading 9 Char"/>
    <w:basedOn w:val="DefaultParagraphFont"/>
    <w:link w:val="Heading9"/>
    <w:uiPriority w:val="9"/>
    <w:rsid w:val="00825800"/>
    <w:rPr>
      <w:rFonts w:asciiTheme="majorHAnsi" w:eastAsiaTheme="majorEastAsia" w:hAnsiTheme="majorHAnsi" w:cstheme="majorBidi"/>
      <w:i/>
      <w:iCs/>
      <w:caps/>
      <w:color w:val="272727" w:themeColor="text1" w:themeTint="D8"/>
      <w:sz w:val="16"/>
      <w:szCs w:val="21"/>
    </w:rPr>
  </w:style>
  <w:style w:type="paragraph" w:styleId="Revision">
    <w:name w:val="Revision"/>
    <w:hidden/>
    <w:uiPriority w:val="99"/>
    <w:semiHidden/>
    <w:rsid w:val="00207C76"/>
    <w:pPr>
      <w:spacing w:before="0" w:after="0"/>
    </w:pPr>
  </w:style>
  <w:style w:type="numbering" w:customStyle="1" w:styleId="AnnexHeadingList">
    <w:name w:val="Annex Heading List"/>
    <w:uiPriority w:val="99"/>
    <w:rsid w:val="00825800"/>
    <w:pPr>
      <w:numPr>
        <w:numId w:val="8"/>
      </w:numPr>
    </w:pPr>
  </w:style>
  <w:style w:type="paragraph" w:customStyle="1" w:styleId="unHeading1">
    <w:name w:val="unHeading1"/>
    <w:basedOn w:val="Heading1"/>
    <w:next w:val="Normal"/>
    <w:uiPriority w:val="8"/>
    <w:qFormat/>
    <w:rsid w:val="00825800"/>
    <w:pPr>
      <w:numPr>
        <w:numId w:val="0"/>
      </w:numPr>
    </w:pPr>
  </w:style>
  <w:style w:type="paragraph" w:customStyle="1" w:styleId="Annexidentifier">
    <w:name w:val="Annex identifier"/>
    <w:basedOn w:val="unHeading1"/>
    <w:uiPriority w:val="11"/>
    <w:qFormat/>
    <w:rsid w:val="00825800"/>
    <w:pPr>
      <w:numPr>
        <w:numId w:val="9"/>
      </w:numPr>
    </w:pPr>
  </w:style>
  <w:style w:type="paragraph" w:customStyle="1" w:styleId="unHeading2">
    <w:name w:val="unHeading2"/>
    <w:basedOn w:val="Heading2"/>
    <w:uiPriority w:val="8"/>
    <w:qFormat/>
    <w:rsid w:val="00825800"/>
    <w:pPr>
      <w:numPr>
        <w:ilvl w:val="0"/>
        <w:numId w:val="0"/>
      </w:numPr>
    </w:pPr>
  </w:style>
  <w:style w:type="paragraph" w:customStyle="1" w:styleId="Annextitle">
    <w:name w:val="Annex title"/>
    <w:basedOn w:val="unHeading2"/>
    <w:uiPriority w:val="11"/>
    <w:qFormat/>
    <w:rsid w:val="00825800"/>
    <w:pPr>
      <w:contextualSpacing w:val="0"/>
    </w:pPr>
  </w:style>
  <w:style w:type="paragraph" w:customStyle="1" w:styleId="Annexidentifier2numbered">
    <w:name w:val="Annex identifier 2 numbered"/>
    <w:basedOn w:val="Annextitle"/>
    <w:uiPriority w:val="11"/>
    <w:qFormat/>
    <w:rsid w:val="00825800"/>
    <w:pPr>
      <w:numPr>
        <w:ilvl w:val="1"/>
        <w:numId w:val="9"/>
      </w:numPr>
    </w:pPr>
  </w:style>
  <w:style w:type="paragraph" w:customStyle="1" w:styleId="unHeading3">
    <w:name w:val="unHeading3"/>
    <w:basedOn w:val="Heading3"/>
    <w:uiPriority w:val="8"/>
    <w:qFormat/>
    <w:rsid w:val="00825800"/>
    <w:pPr>
      <w:numPr>
        <w:ilvl w:val="0"/>
        <w:numId w:val="0"/>
      </w:numPr>
    </w:pPr>
  </w:style>
  <w:style w:type="paragraph" w:customStyle="1" w:styleId="Annexidentifier3numbered">
    <w:name w:val="Annex identifier 3 numbered"/>
    <w:basedOn w:val="unHeading3"/>
    <w:uiPriority w:val="11"/>
    <w:qFormat/>
    <w:rsid w:val="00825800"/>
    <w:pPr>
      <w:numPr>
        <w:ilvl w:val="2"/>
        <w:numId w:val="9"/>
      </w:numPr>
    </w:pPr>
  </w:style>
  <w:style w:type="paragraph" w:customStyle="1" w:styleId="AppendixHeading1">
    <w:name w:val="Appendix Heading 1"/>
    <w:basedOn w:val="unHeading1"/>
    <w:link w:val="AppendixHeading1Char"/>
    <w:uiPriority w:val="11"/>
    <w:qFormat/>
    <w:rsid w:val="00825800"/>
    <w:pPr>
      <w:numPr>
        <w:numId w:val="24"/>
      </w:numPr>
    </w:pPr>
  </w:style>
  <w:style w:type="character" w:customStyle="1" w:styleId="AppendixHeading1Char">
    <w:name w:val="Appendix Heading 1 Char"/>
    <w:basedOn w:val="DefaultParagraphFont"/>
    <w:link w:val="AppendixHeading1"/>
    <w:uiPriority w:val="11"/>
    <w:rsid w:val="00825800"/>
    <w:rPr>
      <w:rFonts w:asciiTheme="majorHAnsi" w:eastAsiaTheme="majorEastAsia" w:hAnsiTheme="majorHAnsi" w:cstheme="majorBidi"/>
      <w:b/>
      <w:color w:val="023E5C" w:themeColor="text2"/>
      <w:kern w:val="32"/>
      <w:sz w:val="48"/>
      <w:szCs w:val="32"/>
    </w:rPr>
  </w:style>
  <w:style w:type="paragraph" w:customStyle="1" w:styleId="AppendixA">
    <w:name w:val="Appendix A."/>
    <w:basedOn w:val="AppendixHeading1"/>
    <w:link w:val="AppendixAChar"/>
    <w:qFormat/>
    <w:rsid w:val="00825800"/>
    <w:pPr>
      <w:ind w:left="2275" w:hanging="2275"/>
    </w:pPr>
    <w:rPr>
      <w:rFonts w:ascii="Arial Bold" w:hAnsi="Arial Bold"/>
    </w:rPr>
  </w:style>
  <w:style w:type="character" w:customStyle="1" w:styleId="AppendixAChar">
    <w:name w:val="Appendix A. Char"/>
    <w:basedOn w:val="AppendixHeading1Char"/>
    <w:link w:val="AppendixA"/>
    <w:rsid w:val="00825800"/>
    <w:rPr>
      <w:rFonts w:ascii="Arial Bold" w:eastAsiaTheme="majorEastAsia" w:hAnsi="Arial Bold" w:cstheme="majorBidi"/>
      <w:b/>
      <w:color w:val="023E5C" w:themeColor="text2"/>
      <w:kern w:val="32"/>
      <w:sz w:val="48"/>
      <w:szCs w:val="32"/>
    </w:rPr>
  </w:style>
  <w:style w:type="paragraph" w:customStyle="1" w:styleId="AppendixHeading2">
    <w:name w:val="Appendix Heading 2"/>
    <w:basedOn w:val="unHeading2"/>
    <w:uiPriority w:val="11"/>
    <w:qFormat/>
    <w:rsid w:val="00825800"/>
    <w:pPr>
      <w:numPr>
        <w:ilvl w:val="1"/>
        <w:numId w:val="24"/>
      </w:numPr>
      <w:contextualSpacing w:val="0"/>
    </w:pPr>
  </w:style>
  <w:style w:type="paragraph" w:customStyle="1" w:styleId="AppendixHeading3">
    <w:name w:val="Appendix Heading 3"/>
    <w:basedOn w:val="unHeading3"/>
    <w:uiPriority w:val="11"/>
    <w:qFormat/>
    <w:rsid w:val="00825800"/>
    <w:pPr>
      <w:numPr>
        <w:ilvl w:val="2"/>
        <w:numId w:val="24"/>
      </w:numPr>
      <w:contextualSpacing w:val="0"/>
    </w:pPr>
  </w:style>
  <w:style w:type="paragraph" w:customStyle="1" w:styleId="AppendixHeading3normal">
    <w:name w:val="Appendix Heading 3 normal"/>
    <w:basedOn w:val="AppendixHeading3"/>
    <w:uiPriority w:val="11"/>
    <w:qFormat/>
    <w:rsid w:val="00825800"/>
    <w:pPr>
      <w:spacing w:before="120"/>
    </w:pPr>
    <w:rPr>
      <w:b w:val="0"/>
      <w:color w:val="000000" w:themeColor="text1"/>
      <w:sz w:val="20"/>
    </w:rPr>
  </w:style>
  <w:style w:type="paragraph" w:customStyle="1" w:styleId="unHeading4">
    <w:name w:val="unHeading4"/>
    <w:basedOn w:val="Heading4"/>
    <w:uiPriority w:val="8"/>
    <w:qFormat/>
    <w:rsid w:val="00825800"/>
    <w:pPr>
      <w:numPr>
        <w:ilvl w:val="0"/>
        <w:numId w:val="0"/>
      </w:numPr>
    </w:pPr>
  </w:style>
  <w:style w:type="paragraph" w:customStyle="1" w:styleId="AppendixHeading4">
    <w:name w:val="Appendix Heading 4"/>
    <w:basedOn w:val="unHeading4"/>
    <w:uiPriority w:val="11"/>
    <w:qFormat/>
    <w:rsid w:val="00825800"/>
    <w:pPr>
      <w:numPr>
        <w:ilvl w:val="3"/>
        <w:numId w:val="24"/>
      </w:numPr>
      <w:contextualSpacing w:val="0"/>
    </w:pPr>
  </w:style>
  <w:style w:type="paragraph" w:customStyle="1" w:styleId="Appendixheading4normal">
    <w:name w:val="Appendix heading 4 normal"/>
    <w:basedOn w:val="AppendixHeading4"/>
    <w:uiPriority w:val="11"/>
    <w:qFormat/>
    <w:rsid w:val="00825800"/>
    <w:pPr>
      <w:spacing w:before="120"/>
    </w:pPr>
    <w:rPr>
      <w:b w:val="0"/>
      <w:color w:val="000000" w:themeColor="text1"/>
      <w:sz w:val="20"/>
    </w:rPr>
  </w:style>
  <w:style w:type="numbering" w:customStyle="1" w:styleId="AppendixList">
    <w:name w:val="Appendix List"/>
    <w:uiPriority w:val="99"/>
    <w:rsid w:val="00825800"/>
    <w:pPr>
      <w:numPr>
        <w:numId w:val="29"/>
      </w:numPr>
    </w:pPr>
  </w:style>
  <w:style w:type="character" w:customStyle="1" w:styleId="Authorexampletext">
    <w:name w:val="Author example text"/>
    <w:basedOn w:val="DefaultParagraphFont"/>
    <w:uiPriority w:val="2"/>
    <w:qFormat/>
    <w:rsid w:val="00825800"/>
    <w:rPr>
      <w:color w:val="0080A2" w:themeColor="accent2"/>
    </w:rPr>
  </w:style>
  <w:style w:type="character" w:customStyle="1" w:styleId="Authorinstruction">
    <w:name w:val="Author instruction"/>
    <w:uiPriority w:val="1"/>
    <w:qFormat/>
    <w:rsid w:val="00825800"/>
    <w:rPr>
      <w:color w:val="FF0000"/>
    </w:rPr>
  </w:style>
  <w:style w:type="character" w:customStyle="1" w:styleId="AUTHORTOREVIEW">
    <w:name w:val="AUTHOR TO REVIEW"/>
    <w:basedOn w:val="DefaultParagraphFont"/>
    <w:uiPriority w:val="2"/>
    <w:qFormat/>
    <w:rsid w:val="00825800"/>
    <w:rPr>
      <w:bdr w:val="none" w:sz="0" w:space="0" w:color="auto"/>
      <w:shd w:val="clear" w:color="auto" w:fill="FFFF00"/>
    </w:rPr>
  </w:style>
  <w:style w:type="paragraph" w:customStyle="1" w:styleId="blockquote">
    <w:name w:val="block quote"/>
    <w:basedOn w:val="Normal"/>
    <w:next w:val="Normal"/>
    <w:uiPriority w:val="19"/>
    <w:rsid w:val="00825800"/>
    <w:pPr>
      <w:ind w:left="851" w:right="851"/>
    </w:pPr>
    <w:rPr>
      <w:iCs/>
    </w:rPr>
  </w:style>
  <w:style w:type="character" w:customStyle="1" w:styleId="bold">
    <w:name w:val="bold"/>
    <w:basedOn w:val="DefaultParagraphFont"/>
    <w:uiPriority w:val="1"/>
    <w:qFormat/>
    <w:rsid w:val="00825800"/>
    <w:rPr>
      <w:b/>
      <w:bCs/>
      <w:color w:val="auto"/>
    </w:rPr>
  </w:style>
  <w:style w:type="character" w:customStyle="1" w:styleId="Changeshading">
    <w:name w:val="Change shading"/>
    <w:basedOn w:val="DefaultParagraphFont"/>
    <w:uiPriority w:val="2"/>
    <w:qFormat/>
    <w:rsid w:val="00825800"/>
    <w:rPr>
      <w:bdr w:val="none" w:sz="0" w:space="0" w:color="auto"/>
      <w:shd w:val="clear" w:color="auto" w:fill="D9D9D9" w:themeFill="background1" w:themeFillShade="D9"/>
    </w:rPr>
  </w:style>
  <w:style w:type="paragraph" w:customStyle="1" w:styleId="Heading2normal">
    <w:name w:val="Heading 2 normal"/>
    <w:basedOn w:val="Heading2"/>
    <w:uiPriority w:val="9"/>
    <w:qFormat/>
    <w:rsid w:val="00825800"/>
    <w:pPr>
      <w:spacing w:before="120"/>
    </w:pPr>
    <w:rPr>
      <w:b w:val="0"/>
      <w:color w:val="000000" w:themeColor="text1"/>
      <w:sz w:val="20"/>
    </w:rPr>
  </w:style>
  <w:style w:type="paragraph" w:customStyle="1" w:styleId="Heading3normal">
    <w:name w:val="Heading 3 normal"/>
    <w:basedOn w:val="Heading3"/>
    <w:uiPriority w:val="9"/>
    <w:qFormat/>
    <w:rsid w:val="00825800"/>
    <w:pPr>
      <w:spacing w:before="120"/>
      <w:contextualSpacing w:val="0"/>
    </w:pPr>
    <w:rPr>
      <w:b w:val="0"/>
      <w:color w:val="000000" w:themeColor="text1"/>
      <w:sz w:val="20"/>
    </w:rPr>
  </w:style>
  <w:style w:type="paragraph" w:customStyle="1" w:styleId="Heading4normal">
    <w:name w:val="Heading 4 normal"/>
    <w:basedOn w:val="Heading4"/>
    <w:uiPriority w:val="9"/>
    <w:qFormat/>
    <w:rsid w:val="00825800"/>
    <w:pPr>
      <w:spacing w:before="120"/>
      <w:contextualSpacing w:val="0"/>
    </w:pPr>
    <w:rPr>
      <w:b w:val="0"/>
      <w:color w:val="000000" w:themeColor="text1"/>
      <w:sz w:val="20"/>
    </w:rPr>
  </w:style>
  <w:style w:type="paragraph" w:customStyle="1" w:styleId="Imagesourcecaption">
    <w:name w:val="Image source caption"/>
    <w:basedOn w:val="Caption"/>
    <w:uiPriority w:val="20"/>
    <w:qFormat/>
    <w:rsid w:val="00825800"/>
    <w:pPr>
      <w:spacing w:after="240"/>
    </w:pPr>
    <w:rPr>
      <w:color w:val="000000" w:themeColor="text1"/>
      <w:sz w:val="16"/>
    </w:rPr>
  </w:style>
  <w:style w:type="character" w:customStyle="1" w:styleId="italics">
    <w:name w:val="italics"/>
    <w:basedOn w:val="DefaultParagraphFont"/>
    <w:uiPriority w:val="1"/>
    <w:qFormat/>
    <w:rsid w:val="00825800"/>
    <w:rPr>
      <w:i/>
      <w:iCs/>
    </w:rPr>
  </w:style>
  <w:style w:type="paragraph" w:styleId="ListContinue">
    <w:name w:val="List Continue"/>
    <w:basedOn w:val="Normal"/>
    <w:uiPriority w:val="99"/>
    <w:unhideWhenUsed/>
    <w:rsid w:val="00825800"/>
    <w:pPr>
      <w:ind w:left="284"/>
    </w:pPr>
  </w:style>
  <w:style w:type="paragraph" w:styleId="ListContinue2">
    <w:name w:val="List Continue 2"/>
    <w:basedOn w:val="Normal"/>
    <w:uiPriority w:val="99"/>
    <w:unhideWhenUsed/>
    <w:rsid w:val="00825800"/>
    <w:pPr>
      <w:ind w:left="567"/>
    </w:pPr>
  </w:style>
  <w:style w:type="paragraph" w:styleId="ListContinue3">
    <w:name w:val="List Continue 3"/>
    <w:basedOn w:val="Normal"/>
    <w:uiPriority w:val="99"/>
    <w:unhideWhenUsed/>
    <w:rsid w:val="00825800"/>
    <w:pPr>
      <w:ind w:left="851"/>
    </w:pPr>
  </w:style>
  <w:style w:type="paragraph" w:styleId="ListContinue4">
    <w:name w:val="List Continue 4"/>
    <w:basedOn w:val="Normal"/>
    <w:uiPriority w:val="99"/>
    <w:semiHidden/>
    <w:unhideWhenUsed/>
    <w:rsid w:val="00825800"/>
    <w:pPr>
      <w:ind w:left="1134"/>
    </w:pPr>
  </w:style>
  <w:style w:type="paragraph" w:styleId="ListContinue5">
    <w:name w:val="List Continue 5"/>
    <w:basedOn w:val="Normal"/>
    <w:uiPriority w:val="99"/>
    <w:unhideWhenUsed/>
    <w:rsid w:val="00825800"/>
    <w:pPr>
      <w:ind w:left="1418"/>
    </w:pPr>
  </w:style>
  <w:style w:type="paragraph" w:styleId="ListNumber">
    <w:name w:val="List Number"/>
    <w:basedOn w:val="Normal"/>
    <w:uiPriority w:val="4"/>
    <w:unhideWhenUsed/>
    <w:qFormat/>
    <w:rsid w:val="00825800"/>
    <w:pPr>
      <w:numPr>
        <w:numId w:val="22"/>
      </w:numPr>
    </w:pPr>
    <w:rPr>
      <w:vanish/>
      <w:color w:val="787878" w:themeColor="background2" w:themeShade="80"/>
    </w:rPr>
  </w:style>
  <w:style w:type="paragraph" w:styleId="ListNumber3">
    <w:name w:val="List Number 3"/>
    <w:basedOn w:val="Normal"/>
    <w:uiPriority w:val="4"/>
    <w:unhideWhenUsed/>
    <w:qFormat/>
    <w:rsid w:val="00825800"/>
    <w:pPr>
      <w:numPr>
        <w:ilvl w:val="2"/>
        <w:numId w:val="22"/>
      </w:numPr>
      <w:ind w:left="851"/>
    </w:pPr>
  </w:style>
  <w:style w:type="paragraph" w:styleId="ListNumber4">
    <w:name w:val="List Number 4"/>
    <w:basedOn w:val="Normal"/>
    <w:uiPriority w:val="99"/>
    <w:unhideWhenUsed/>
    <w:rsid w:val="00825800"/>
    <w:pPr>
      <w:numPr>
        <w:ilvl w:val="3"/>
        <w:numId w:val="22"/>
      </w:numPr>
      <w:ind w:left="1135"/>
    </w:pPr>
  </w:style>
  <w:style w:type="paragraph" w:styleId="ListNumber5">
    <w:name w:val="List Number 5"/>
    <w:basedOn w:val="Normal"/>
    <w:uiPriority w:val="99"/>
    <w:unhideWhenUsed/>
    <w:rsid w:val="00825800"/>
    <w:pPr>
      <w:numPr>
        <w:ilvl w:val="4"/>
        <w:numId w:val="22"/>
      </w:numPr>
      <w:ind w:left="1418"/>
    </w:pPr>
  </w:style>
  <w:style w:type="character" w:customStyle="1" w:styleId="ListParagraphChar">
    <w:name w:val="List Paragraph Char"/>
    <w:link w:val="ListParagraph"/>
    <w:uiPriority w:val="34"/>
    <w:locked/>
    <w:rsid w:val="00825800"/>
    <w:rPr>
      <w:rFonts w:ascii="Arial" w:hAnsi="Arial"/>
      <w:color w:val="auto"/>
      <w:kern w:val="2"/>
      <w14:ligatures w14:val="standardContextual"/>
    </w:rPr>
  </w:style>
  <w:style w:type="table" w:customStyle="1" w:styleId="ManualTable1">
    <w:name w:val="Manual Table1"/>
    <w:basedOn w:val="TableNormal"/>
    <w:uiPriority w:val="99"/>
    <w:rsid w:val="00825800"/>
    <w:pPr>
      <w:spacing w:before="60" w:after="6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pPr>
        <w:wordWrap/>
        <w:spacing w:beforeLines="0" w:before="120" w:beforeAutospacing="0" w:afterLines="0" w:after="120" w:afterAutospacing="0"/>
        <w:contextualSpacing w:val="0"/>
      </w:pPr>
      <w:rPr>
        <w:rFonts w:ascii="Arial" w:hAnsi="Arial"/>
        <w:b/>
        <w:color w:val="FFFFFF" w:themeColor="background1"/>
        <w:sz w:val="20"/>
      </w:rPr>
      <w:tblPr/>
      <w:tcPr>
        <w:shd w:val="clear" w:color="auto" w:fill="0080A2" w:themeFill="accent2"/>
      </w:tcPr>
    </w:tblStylePr>
  </w:style>
  <w:style w:type="character" w:customStyle="1" w:styleId="NoSpacingChar">
    <w:name w:val="No Spacing Char"/>
    <w:basedOn w:val="DefaultParagraphFont"/>
    <w:link w:val="NoSpacing"/>
    <w:uiPriority w:val="1"/>
    <w:rsid w:val="00825800"/>
  </w:style>
  <w:style w:type="paragraph" w:customStyle="1" w:styleId="normalafterlisttable">
    <w:name w:val="normal after list/table"/>
    <w:basedOn w:val="Normal"/>
    <w:uiPriority w:val="19"/>
    <w:qFormat/>
    <w:rsid w:val="00825800"/>
    <w:pPr>
      <w:spacing w:before="240"/>
    </w:pPr>
  </w:style>
  <w:style w:type="paragraph" w:customStyle="1" w:styleId="normalcentred">
    <w:name w:val="normal centred"/>
    <w:basedOn w:val="Normal"/>
    <w:uiPriority w:val="19"/>
    <w:qFormat/>
    <w:rsid w:val="00825800"/>
    <w:pPr>
      <w:jc w:val="center"/>
    </w:pPr>
  </w:style>
  <w:style w:type="paragraph" w:styleId="NormalIndent">
    <w:name w:val="Normal Indent"/>
    <w:basedOn w:val="Normal"/>
    <w:uiPriority w:val="99"/>
    <w:semiHidden/>
    <w:unhideWhenUsed/>
    <w:rsid w:val="00825800"/>
    <w:pPr>
      <w:ind w:left="284"/>
    </w:pPr>
  </w:style>
  <w:style w:type="paragraph" w:customStyle="1" w:styleId="Note">
    <w:name w:val="Note"/>
    <w:basedOn w:val="NotesBoxTextHanging"/>
    <w:link w:val="NoteChar1"/>
    <w:qFormat/>
    <w:rsid w:val="00825800"/>
  </w:style>
  <w:style w:type="paragraph" w:customStyle="1" w:styleId="Note2">
    <w:name w:val="Note2"/>
    <w:basedOn w:val="Note"/>
    <w:uiPriority w:val="19"/>
    <w:qFormat/>
    <w:rsid w:val="00825800"/>
    <w:pPr>
      <w:ind w:left="1418" w:hanging="851"/>
    </w:pPr>
  </w:style>
  <w:style w:type="paragraph" w:customStyle="1" w:styleId="Note3">
    <w:name w:val="Note3"/>
    <w:basedOn w:val="Note2"/>
    <w:uiPriority w:val="19"/>
    <w:qFormat/>
    <w:rsid w:val="00825800"/>
    <w:pPr>
      <w:ind w:left="1702"/>
    </w:pPr>
    <w:rPr>
      <w:bCs/>
    </w:rPr>
  </w:style>
  <w:style w:type="paragraph" w:styleId="Salutation">
    <w:name w:val="Salutation"/>
    <w:next w:val="Signature"/>
    <w:link w:val="SalutationChar"/>
    <w:uiPriority w:val="99"/>
    <w:semiHidden/>
    <w:rsid w:val="00825800"/>
    <w:pPr>
      <w:spacing w:after="60" w:line="264" w:lineRule="auto"/>
    </w:pPr>
    <w:rPr>
      <w:rFonts w:ascii="Arial" w:eastAsiaTheme="minorEastAsia" w:hAnsi="Arial"/>
      <w:color w:val="auto"/>
      <w:sz w:val="22"/>
      <w:szCs w:val="22"/>
      <w:lang w:eastAsia="en-AU"/>
    </w:rPr>
  </w:style>
  <w:style w:type="character" w:customStyle="1" w:styleId="SalutationChar">
    <w:name w:val="Salutation Char"/>
    <w:basedOn w:val="DefaultParagraphFont"/>
    <w:link w:val="Salutation"/>
    <w:uiPriority w:val="99"/>
    <w:semiHidden/>
    <w:rsid w:val="00825800"/>
    <w:rPr>
      <w:rFonts w:ascii="Arial" w:eastAsiaTheme="minorEastAsia" w:hAnsi="Arial"/>
      <w:color w:val="auto"/>
      <w:sz w:val="22"/>
      <w:szCs w:val="22"/>
      <w:lang w:eastAsia="en-AU"/>
    </w:rPr>
  </w:style>
  <w:style w:type="paragraph" w:styleId="Signature">
    <w:name w:val="Signature"/>
    <w:basedOn w:val="Normal"/>
    <w:link w:val="SignatureChar"/>
    <w:uiPriority w:val="99"/>
    <w:semiHidden/>
    <w:rsid w:val="00825800"/>
    <w:pPr>
      <w:suppressAutoHyphens w:val="0"/>
      <w:spacing w:before="0" w:after="0"/>
    </w:pPr>
    <w:rPr>
      <w:rFonts w:eastAsiaTheme="minorEastAsia"/>
      <w:sz w:val="22"/>
      <w:szCs w:val="22"/>
      <w:lang w:eastAsia="en-AU"/>
    </w:rPr>
  </w:style>
  <w:style w:type="character" w:customStyle="1" w:styleId="SignatureChar">
    <w:name w:val="Signature Char"/>
    <w:basedOn w:val="DefaultParagraphFont"/>
    <w:link w:val="Signature"/>
    <w:uiPriority w:val="99"/>
    <w:semiHidden/>
    <w:rsid w:val="00825800"/>
    <w:rPr>
      <w:rFonts w:ascii="Arial" w:eastAsiaTheme="minorEastAsia" w:hAnsi="Arial"/>
      <w:color w:val="auto"/>
      <w:kern w:val="2"/>
      <w:sz w:val="22"/>
      <w:szCs w:val="22"/>
      <w:lang w:eastAsia="en-AU"/>
      <w14:ligatures w14:val="standardContextual"/>
    </w:rPr>
  </w:style>
  <w:style w:type="table" w:customStyle="1" w:styleId="SD-reference">
    <w:name w:val="SD - reference"/>
    <w:basedOn w:val="TableNormal"/>
    <w:uiPriority w:val="99"/>
    <w:rsid w:val="00825800"/>
    <w:pPr>
      <w:spacing w:after="0"/>
    </w:pPr>
    <w:rPr>
      <w:rFonts w:ascii="Arial" w:hAnsi="Arial"/>
    </w:rPr>
    <w:tblPr>
      <w:tblBorders>
        <w:top w:val="single" w:sz="4" w:space="0" w:color="13B5EA" w:themeColor="accent1"/>
        <w:left w:val="single" w:sz="4" w:space="0" w:color="13B5EA" w:themeColor="accent1"/>
        <w:bottom w:val="single" w:sz="4" w:space="0" w:color="13B5EA" w:themeColor="accent1"/>
        <w:right w:val="single" w:sz="4" w:space="0" w:color="13B5EA" w:themeColor="accent1"/>
      </w:tblBorders>
      <w:tblCellMar>
        <w:top w:w="113" w:type="dxa"/>
        <w:left w:w="284" w:type="dxa"/>
        <w:bottom w:w="170" w:type="dxa"/>
        <w:right w:w="284" w:type="dxa"/>
      </w:tblCellMar>
    </w:tblPr>
    <w:tcPr>
      <w:shd w:val="clear" w:color="auto" w:fill="auto"/>
    </w:tcPr>
  </w:style>
  <w:style w:type="table" w:customStyle="1" w:styleId="SDadvisory">
    <w:name w:val="SD advisory"/>
    <w:basedOn w:val="TableNormal"/>
    <w:uiPriority w:val="99"/>
    <w:rsid w:val="00825800"/>
    <w:pPr>
      <w:spacing w:after="0"/>
    </w:pPr>
    <w:rPr>
      <w:rFonts w:ascii="Arial" w:hAnsi="Arial"/>
    </w:rPr>
    <w:tblPr>
      <w:tblBorders>
        <w:top w:val="single" w:sz="4" w:space="0" w:color="0080A2" w:themeColor="accent2"/>
        <w:left w:val="single" w:sz="4" w:space="0" w:color="0080A2" w:themeColor="accent2"/>
        <w:bottom w:val="single" w:sz="4" w:space="0" w:color="0080A2" w:themeColor="accent2"/>
        <w:right w:val="single" w:sz="4" w:space="0" w:color="0080A2" w:themeColor="accent2"/>
      </w:tblBorders>
      <w:tblCellMar>
        <w:top w:w="57" w:type="dxa"/>
        <w:left w:w="284" w:type="dxa"/>
        <w:bottom w:w="170" w:type="dxa"/>
        <w:right w:w="284" w:type="dxa"/>
      </w:tblCellMar>
    </w:tblPr>
    <w:tcPr>
      <w:shd w:val="clear" w:color="auto" w:fill="CFF0FB" w:themeFill="accent1" w:themeFillTint="33"/>
    </w:tcPr>
  </w:style>
  <w:style w:type="numbering" w:customStyle="1" w:styleId="SDbulletlist">
    <w:name w:val="SD bullet list"/>
    <w:uiPriority w:val="99"/>
    <w:rsid w:val="00825800"/>
    <w:pPr>
      <w:numPr>
        <w:numId w:val="7"/>
      </w:numPr>
    </w:pPr>
  </w:style>
  <w:style w:type="numbering" w:customStyle="1" w:styleId="SDtablelist">
    <w:name w:val="SD table list"/>
    <w:uiPriority w:val="99"/>
    <w:rsid w:val="00825800"/>
    <w:pPr>
      <w:numPr>
        <w:numId w:val="17"/>
      </w:numPr>
    </w:pPr>
  </w:style>
  <w:style w:type="paragraph" w:customStyle="1" w:styleId="Tabletext">
    <w:name w:val="Table text"/>
    <w:basedOn w:val="Normal"/>
    <w:qFormat/>
    <w:rsid w:val="00825800"/>
    <w:pPr>
      <w:spacing w:before="0" w:after="0"/>
    </w:pPr>
    <w:rPr>
      <w:rFonts w:ascii="Arial" w:eastAsia="Times New Roman" w:hAnsi="Arial" w:cs="Arial"/>
      <w:color w:val="000000"/>
    </w:rPr>
  </w:style>
  <w:style w:type="paragraph" w:customStyle="1" w:styleId="Tablebullet">
    <w:name w:val="Table bullet"/>
    <w:basedOn w:val="Tabletext"/>
    <w:qFormat/>
    <w:rsid w:val="00825800"/>
    <w:pPr>
      <w:numPr>
        <w:numId w:val="18"/>
      </w:numPr>
    </w:pPr>
  </w:style>
  <w:style w:type="paragraph" w:customStyle="1" w:styleId="Tablebullet20">
    <w:name w:val="Table bullet 2"/>
    <w:basedOn w:val="Tablebullet"/>
    <w:uiPriority w:val="4"/>
    <w:qFormat/>
    <w:rsid w:val="00825800"/>
    <w:pPr>
      <w:numPr>
        <w:numId w:val="27"/>
      </w:numPr>
      <w:ind w:left="709" w:hanging="425"/>
    </w:pPr>
    <w:rPr>
      <w:color w:val="auto"/>
    </w:rPr>
  </w:style>
  <w:style w:type="paragraph" w:customStyle="1" w:styleId="Tablebullet2">
    <w:name w:val="Table bullet2"/>
    <w:basedOn w:val="Tablebullet"/>
    <w:uiPriority w:val="29"/>
    <w:semiHidden/>
    <w:unhideWhenUsed/>
    <w:qFormat/>
    <w:rsid w:val="00825800"/>
    <w:pPr>
      <w:numPr>
        <w:ilvl w:val="1"/>
      </w:numPr>
    </w:pPr>
  </w:style>
  <w:style w:type="paragraph" w:customStyle="1" w:styleId="TableHeader">
    <w:name w:val="Table Header"/>
    <w:rsid w:val="00825800"/>
    <w:pPr>
      <w:spacing w:before="60" w:after="60" w:line="264" w:lineRule="auto"/>
    </w:pPr>
    <w:rPr>
      <w:rFonts w:ascii="Arial" w:eastAsiaTheme="minorEastAsia" w:hAnsi="Arial"/>
      <w:b/>
      <w:color w:val="auto"/>
      <w:sz w:val="22"/>
      <w:szCs w:val="22"/>
      <w:lang w:eastAsia="en-AU"/>
    </w:rPr>
  </w:style>
  <w:style w:type="numbering" w:customStyle="1" w:styleId="TablelistAC">
    <w:name w:val="Table list AC"/>
    <w:uiPriority w:val="99"/>
    <w:rsid w:val="00825800"/>
    <w:pPr>
      <w:numPr>
        <w:numId w:val="30"/>
      </w:numPr>
    </w:pPr>
  </w:style>
  <w:style w:type="paragraph" w:customStyle="1" w:styleId="tablelistAC1">
    <w:name w:val="table list AC1"/>
    <w:basedOn w:val="Tabletext"/>
    <w:uiPriority w:val="29"/>
    <w:rsid w:val="00825800"/>
    <w:pPr>
      <w:numPr>
        <w:numId w:val="25"/>
      </w:numPr>
    </w:pPr>
    <w:rPr>
      <w:color w:val="808080" w:themeColor="background1" w:themeShade="80"/>
    </w:rPr>
  </w:style>
  <w:style w:type="paragraph" w:customStyle="1" w:styleId="tablelistAC2">
    <w:name w:val="table list AC2"/>
    <w:basedOn w:val="tablelistAC1"/>
    <w:uiPriority w:val="29"/>
    <w:qFormat/>
    <w:rsid w:val="00825800"/>
    <w:pPr>
      <w:numPr>
        <w:ilvl w:val="1"/>
      </w:numPr>
    </w:pPr>
    <w:rPr>
      <w:color w:val="000000" w:themeColor="text1"/>
    </w:rPr>
  </w:style>
  <w:style w:type="paragraph" w:customStyle="1" w:styleId="tablelistAC3">
    <w:name w:val="table list AC3"/>
    <w:basedOn w:val="tablelistAC2"/>
    <w:uiPriority w:val="29"/>
    <w:rsid w:val="00825800"/>
    <w:pPr>
      <w:numPr>
        <w:ilvl w:val="2"/>
      </w:numPr>
    </w:pPr>
  </w:style>
  <w:style w:type="paragraph" w:customStyle="1" w:styleId="tablelistAC4">
    <w:name w:val="table list AC4"/>
    <w:basedOn w:val="tablelistAC3"/>
    <w:uiPriority w:val="29"/>
    <w:rsid w:val="00825800"/>
    <w:pPr>
      <w:numPr>
        <w:ilvl w:val="3"/>
      </w:numPr>
    </w:pPr>
  </w:style>
  <w:style w:type="paragraph" w:customStyle="1" w:styleId="Tabletextcentred">
    <w:name w:val="Table text centred"/>
    <w:basedOn w:val="Tabletext"/>
    <w:uiPriority w:val="29"/>
    <w:rsid w:val="00825800"/>
    <w:pPr>
      <w:jc w:val="center"/>
    </w:pPr>
  </w:style>
  <w:style w:type="character" w:customStyle="1" w:styleId="underline">
    <w:name w:val="underline"/>
    <w:basedOn w:val="DefaultParagraphFont"/>
    <w:uiPriority w:val="2"/>
    <w:rsid w:val="00825800"/>
    <w:rPr>
      <w:u w:val="single"/>
    </w:rPr>
  </w:style>
  <w:style w:type="paragraph" w:customStyle="1" w:styleId="unHeading5">
    <w:name w:val="unHeading5"/>
    <w:basedOn w:val="Heading5"/>
    <w:uiPriority w:val="8"/>
    <w:rsid w:val="00825800"/>
    <w:pPr>
      <w:numPr>
        <w:ilvl w:val="0"/>
        <w:numId w:val="0"/>
      </w:numPr>
    </w:pPr>
    <w:rPr>
      <w:sz w:val="20"/>
    </w:rPr>
  </w:style>
  <w:style w:type="character" w:styleId="UnresolvedMention">
    <w:name w:val="Unresolved Mention"/>
    <w:basedOn w:val="DefaultParagraphFont"/>
    <w:uiPriority w:val="99"/>
    <w:semiHidden/>
    <w:unhideWhenUsed/>
    <w:rsid w:val="00825800"/>
    <w:rPr>
      <w:color w:val="605E5C"/>
      <w:shd w:val="clear" w:color="auto" w:fill="E1DFDD"/>
    </w:rPr>
  </w:style>
  <w:style w:type="paragraph" w:customStyle="1" w:styleId="Footer-section2">
    <w:name w:val="Footer - section 2"/>
    <w:basedOn w:val="Footer"/>
    <w:uiPriority w:val="19"/>
    <w:rsid w:val="00825800"/>
    <w:pPr>
      <w:pBdr>
        <w:top w:val="single" w:sz="6" w:space="4" w:color="000000" w:themeColor="text1"/>
      </w:pBdr>
      <w:spacing w:before="120" w:after="120"/>
    </w:pPr>
  </w:style>
  <w:style w:type="numbering" w:customStyle="1" w:styleId="ACListaiA1">
    <w:name w:val="AC List a i A 1"/>
    <w:uiPriority w:val="99"/>
    <w:rsid w:val="00825800"/>
    <w:pPr>
      <w:numPr>
        <w:numId w:val="21"/>
      </w:numPr>
    </w:pPr>
  </w:style>
  <w:style w:type="numbering" w:customStyle="1" w:styleId="NPRMListaiA1">
    <w:name w:val="NPRM List a i A 1"/>
    <w:uiPriority w:val="99"/>
    <w:rsid w:val="00825800"/>
    <w:pPr>
      <w:numPr>
        <w:numId w:val="28"/>
      </w:numPr>
    </w:pPr>
  </w:style>
  <w:style w:type="table" w:customStyle="1" w:styleId="SD-generalcontent">
    <w:name w:val="SD - general content"/>
    <w:basedOn w:val="TableNormal"/>
    <w:uiPriority w:val="99"/>
    <w:rsid w:val="00825800"/>
    <w:pPr>
      <w:spacing w:before="0" w:after="0"/>
    </w:pPr>
    <w:rPr>
      <w:rFonts w:ascii="Arial" w:eastAsia="Calibri" w:hAnsi="Arial" w:cs="Times New Roman"/>
    </w:rPr>
    <w:tblPr>
      <w:tblStyleRowBandSize w:val="1"/>
      <w:tblStyleColBandSize w:val="1"/>
      <w:tblBorders>
        <w:top w:val="single" w:sz="4" w:space="0" w:color="0080A2"/>
        <w:bottom w:val="single" w:sz="4" w:space="0" w:color="0080A2"/>
        <w:insideH w:val="single" w:sz="4" w:space="0" w:color="0080A2"/>
      </w:tblBorders>
      <w:tblCellMar>
        <w:top w:w="85" w:type="dxa"/>
        <w:left w:w="57" w:type="dxa"/>
        <w:bottom w:w="85" w:type="dxa"/>
        <w:right w:w="57" w:type="dxa"/>
      </w:tblCellMar>
    </w:tblPr>
    <w:tcPr>
      <w:shd w:val="clear" w:color="auto" w:fill="auto"/>
    </w:tcPr>
    <w:tblStylePr w:type="firstRow">
      <w:pPr>
        <w:wordWrap/>
        <w:jc w:val="left"/>
      </w:pPr>
      <w:rPr>
        <w:rFonts w:ascii="Arial" w:hAnsi="Arial"/>
        <w:b/>
        <w:color w:val="FFFFFF"/>
        <w:sz w:val="20"/>
      </w:rPr>
      <w:tblPr/>
      <w:tcPr>
        <w:tcBorders>
          <w:top w:val="nil"/>
          <w:left w:val="nil"/>
          <w:bottom w:val="nil"/>
          <w:right w:val="nil"/>
          <w:insideH w:val="single" w:sz="4" w:space="0" w:color="FFFFFF" w:themeColor="background1"/>
          <w:insideV w:val="single" w:sz="4" w:space="0" w:color="FFFFFF" w:themeColor="background1"/>
          <w:tl2br w:val="nil"/>
          <w:tr2bl w:val="nil"/>
        </w:tcBorders>
        <w:shd w:val="clear" w:color="auto" w:fill="0080A2"/>
      </w:tcPr>
    </w:tblStylePr>
    <w:tblStylePr w:type="lastRow">
      <w:tblPr/>
      <w:tcPr>
        <w:shd w:val="clear" w:color="auto" w:fill="EBF6FC"/>
      </w:tcPr>
    </w:tblStylePr>
    <w:tblStylePr w:type="firstCol">
      <w:rPr>
        <w:b/>
      </w:rPr>
    </w:tblStylePr>
    <w:tblStylePr w:type="lastCol">
      <w:pPr>
        <w:jc w:val="right"/>
      </w:pPr>
    </w:tblStylePr>
    <w:tblStylePr w:type="band1Vert">
      <w:tblPr/>
      <w:tcPr>
        <w:shd w:val="clear" w:color="auto" w:fill="F0F0F0"/>
      </w:tcPr>
    </w:tblStylePr>
    <w:tblStylePr w:type="band1Horz">
      <w:tblPr/>
      <w:tcPr>
        <w:shd w:val="clear" w:color="auto" w:fill="F0F0F0"/>
      </w:tcPr>
    </w:tblStylePr>
  </w:style>
  <w:style w:type="character" w:customStyle="1" w:styleId="DRAFT">
    <w:name w:val="DRAFT"/>
    <w:basedOn w:val="DefaultParagraphFont"/>
    <w:uiPriority w:val="2"/>
    <w:qFormat/>
    <w:rsid w:val="00825800"/>
    <w:rPr>
      <w:color w:val="FF0000"/>
    </w:rPr>
  </w:style>
  <w:style w:type="table" w:customStyle="1" w:styleId="Table-SD">
    <w:name w:val="Table - SD"/>
    <w:basedOn w:val="TableNormal"/>
    <w:uiPriority w:val="99"/>
    <w:rsid w:val="00825800"/>
    <w:pPr>
      <w:spacing w:before="0" w:after="0"/>
    </w:pPr>
    <w:rPr>
      <w:rFonts w:ascii="Arial" w:eastAsia="Times New Roman" w:hAnsi="Arial" w:cs="Times New Roman"/>
      <w:lang w:eastAsia="en-AU"/>
    </w:rPr>
    <w:tblPr>
      <w:tblStyleRowBandSize w:val="1"/>
      <w:tblStyleColBandSize w:val="1"/>
      <w:tblBorders>
        <w:bottom w:val="single" w:sz="4" w:space="0" w:color="0080A2" w:themeColor="accent2"/>
        <w:insideH w:val="single" w:sz="4" w:space="0" w:color="0080A2" w:themeColor="accent2"/>
      </w:tblBorders>
      <w:tblCellMar>
        <w:top w:w="85" w:type="dxa"/>
        <w:left w:w="57" w:type="dxa"/>
        <w:bottom w:w="85" w:type="dxa"/>
        <w:right w:w="57" w:type="dxa"/>
      </w:tblCellMar>
    </w:tblPr>
    <w:tblStylePr w:type="firstRow">
      <w:rPr>
        <w:b/>
        <w:color w:val="FFFFFF"/>
      </w:rPr>
      <w:tblPr/>
      <w:tcPr>
        <w:tcBorders>
          <w:top w:val="nil"/>
          <w:left w:val="nil"/>
          <w:bottom w:val="nil"/>
          <w:right w:val="nil"/>
          <w:insideH w:val="nil"/>
          <w:insideV w:val="nil"/>
          <w:tl2br w:val="nil"/>
          <w:tr2bl w:val="nil"/>
        </w:tcBorders>
        <w:shd w:val="clear" w:color="auto" w:fill="0080A2" w:themeFill="accent2"/>
      </w:tcPr>
    </w:tblStylePr>
    <w:tblStylePr w:type="lastRow">
      <w:tblPr/>
      <w:tcPr>
        <w:shd w:val="clear" w:color="auto" w:fill="EBF6FC"/>
      </w:tcPr>
    </w:tblStylePr>
    <w:tblStylePr w:type="firstCol">
      <w:rPr>
        <w:b/>
      </w:rPr>
    </w:tblStylePr>
    <w:tblStylePr w:type="lastCol">
      <w:pPr>
        <w:jc w:val="right"/>
      </w:pPr>
    </w:tblStylePr>
    <w:tblStylePr w:type="band1Vert">
      <w:tblPr/>
      <w:tcPr>
        <w:shd w:val="clear" w:color="auto" w:fill="F0F0F0"/>
      </w:tcPr>
    </w:tblStylePr>
    <w:tblStylePr w:type="band1Horz">
      <w:tblPr/>
      <w:tcPr>
        <w:shd w:val="clear" w:color="auto" w:fill="F0F0F0"/>
      </w:tcPr>
    </w:tblStylePr>
  </w:style>
  <w:style w:type="numbering" w:customStyle="1" w:styleId="TableBullets">
    <w:name w:val="Table Bullets"/>
    <w:uiPriority w:val="99"/>
    <w:rsid w:val="00825800"/>
    <w:pPr>
      <w:numPr>
        <w:numId w:val="18"/>
      </w:numPr>
    </w:pPr>
  </w:style>
  <w:style w:type="table" w:customStyle="1" w:styleId="SD-MOStable">
    <w:name w:val="SD - MOS table"/>
    <w:basedOn w:val="TableNormal"/>
    <w:uiPriority w:val="99"/>
    <w:rsid w:val="00825800"/>
    <w:pPr>
      <w:spacing w:before="0" w:after="0"/>
    </w:pPr>
    <w:rPr>
      <w:rFonts w:ascii="Arial" w:hAnsi="Arial"/>
    </w:rPr>
    <w:tblPr>
      <w:tblStyleRowBandSize w:val="1"/>
      <w:tblStyleColBandSize w:val="1"/>
      <w:tblBorders>
        <w:top w:val="single" w:sz="4" w:space="0" w:color="0080A2"/>
        <w:left w:val="single" w:sz="4" w:space="0" w:color="0080A2"/>
        <w:bottom w:val="single" w:sz="4" w:space="0" w:color="0080A2"/>
        <w:right w:val="single" w:sz="4" w:space="0" w:color="0080A2"/>
        <w:insideH w:val="single" w:sz="4" w:space="0" w:color="0080A2"/>
        <w:insideV w:val="single" w:sz="4" w:space="0" w:color="0080A2"/>
      </w:tblBorders>
      <w:tblCellMar>
        <w:top w:w="113" w:type="dxa"/>
        <w:left w:w="57" w:type="dxa"/>
        <w:bottom w:w="113" w:type="dxa"/>
        <w:right w:w="57" w:type="dxa"/>
      </w:tblCellMar>
    </w:tblPr>
    <w:tcPr>
      <w:shd w:val="clear" w:color="auto" w:fill="auto"/>
    </w:tcPr>
    <w:tblStylePr w:type="firstRow">
      <w:pPr>
        <w:jc w:val="left"/>
      </w:pPr>
      <w:rPr>
        <w:rFonts w:ascii="Arial" w:hAnsi="Arial"/>
        <w:b/>
        <w:caps w:val="0"/>
        <w:smallCaps w:val="0"/>
        <w:color w:val="FFFFFF"/>
        <w:sz w:val="20"/>
      </w:rPr>
      <w:tblPr/>
      <w:tcPr>
        <w:tcBorders>
          <w:insideH w:val="single" w:sz="4" w:space="0" w:color="FFFFFF"/>
          <w:insideV w:val="single" w:sz="4" w:space="0" w:color="FFFFFF"/>
        </w:tcBorders>
        <w:shd w:val="clear" w:color="auto" w:fill="0080A2"/>
      </w:tcPr>
    </w:tblStylePr>
    <w:tblStylePr w:type="lastRow">
      <w:tblPr/>
      <w:tcPr>
        <w:shd w:val="clear" w:color="auto" w:fill="EBF6FC"/>
      </w:tcPr>
    </w:tblStylePr>
    <w:tblStylePr w:type="firstCol">
      <w:rPr>
        <w:b/>
      </w:rPr>
    </w:tblStylePr>
    <w:tblStylePr w:type="band1Vert">
      <w:tblPr/>
      <w:tcPr>
        <w:shd w:val="clear" w:color="auto" w:fill="F0F0F0"/>
      </w:tcPr>
    </w:tblStylePr>
    <w:tblStylePr w:type="band1Horz">
      <w:tblPr/>
      <w:tcPr>
        <w:shd w:val="clear" w:color="auto" w:fill="F0F0F0"/>
      </w:tcPr>
    </w:tblStylePr>
  </w:style>
  <w:style w:type="paragraph" w:customStyle="1" w:styleId="List1">
    <w:name w:val="List 1"/>
    <w:basedOn w:val="Normal"/>
    <w:uiPriority w:val="2"/>
    <w:qFormat/>
    <w:rsid w:val="001B7885"/>
    <w:pPr>
      <w:numPr>
        <w:numId w:val="31"/>
      </w:numPr>
    </w:pPr>
  </w:style>
  <w:style w:type="paragraph" w:customStyle="1" w:styleId="Sampleaviationtext">
    <w:name w:val="Sample aviation text"/>
    <w:basedOn w:val="Normal"/>
    <w:link w:val="SampleaviationtextChar"/>
    <w:qFormat/>
    <w:rsid w:val="0089113F"/>
    <w:rPr>
      <w:i/>
      <w:iCs/>
      <w:color w:val="C00000"/>
    </w:rPr>
  </w:style>
  <w:style w:type="character" w:customStyle="1" w:styleId="SampleaviationtextChar">
    <w:name w:val="Sample aviation text Char"/>
    <w:basedOn w:val="DefaultParagraphFont"/>
    <w:link w:val="Sampleaviationtext"/>
    <w:rsid w:val="0089113F"/>
    <w:rPr>
      <w:i/>
      <w:iCs/>
      <w:color w:val="C00000"/>
    </w:rPr>
  </w:style>
  <w:style w:type="character" w:styleId="Strong">
    <w:name w:val="Strong"/>
    <w:basedOn w:val="DefaultParagraphFont"/>
    <w:uiPriority w:val="22"/>
    <w:qFormat/>
    <w:rsid w:val="00FD219C"/>
    <w:rPr>
      <w:b/>
      <w:bCs/>
    </w:rPr>
  </w:style>
  <w:style w:type="character" w:customStyle="1" w:styleId="NoteChar1">
    <w:name w:val="Note Char1"/>
    <w:basedOn w:val="DefaultParagraphFont"/>
    <w:link w:val="Note"/>
    <w:rsid w:val="00FD219C"/>
  </w:style>
  <w:style w:type="paragraph" w:customStyle="1" w:styleId="CASADotPoint1">
    <w:name w:val="CASA Dot Point 1"/>
    <w:basedOn w:val="Normal"/>
    <w:link w:val="CASADotPoint1Char"/>
    <w:qFormat/>
    <w:rsid w:val="00CD1990"/>
    <w:pPr>
      <w:numPr>
        <w:numId w:val="45"/>
      </w:numPr>
      <w:suppressAutoHyphens w:val="0"/>
      <w:spacing w:before="60" w:after="60" w:line="264" w:lineRule="auto"/>
      <w:ind w:left="992" w:hanging="425"/>
    </w:pPr>
    <w:rPr>
      <w:rFonts w:ascii="Arial" w:hAnsi="Arial" w:cs="Arial"/>
      <w:color w:val="auto"/>
      <w:sz w:val="22"/>
      <w:szCs w:val="22"/>
    </w:rPr>
  </w:style>
  <w:style w:type="character" w:customStyle="1" w:styleId="CASADotPoint1Char">
    <w:name w:val="CASA Dot Point 1 Char"/>
    <w:basedOn w:val="DefaultParagraphFont"/>
    <w:link w:val="CASADotPoint1"/>
    <w:rsid w:val="00CD1990"/>
    <w:rPr>
      <w:rFonts w:ascii="Arial" w:hAnsi="Arial" w:cs="Arial"/>
      <w:color w:val="auto"/>
      <w:sz w:val="22"/>
      <w:szCs w:val="22"/>
    </w:rPr>
  </w:style>
  <w:style w:type="paragraph" w:customStyle="1" w:styleId="Exampletext">
    <w:name w:val="Example text"/>
    <w:basedOn w:val="Normal"/>
    <w:uiPriority w:val="4"/>
    <w:rsid w:val="00CD1990"/>
    <w:pPr>
      <w:keepLines/>
      <w:pBdr>
        <w:top w:val="single" w:sz="4" w:space="4" w:color="auto"/>
        <w:left w:val="single" w:sz="4" w:space="4" w:color="auto"/>
        <w:bottom w:val="single" w:sz="4" w:space="4" w:color="auto"/>
        <w:right w:val="single" w:sz="4" w:space="4" w:color="auto"/>
      </w:pBdr>
      <w:suppressAutoHyphens w:val="0"/>
      <w:spacing w:after="60" w:line="264" w:lineRule="auto"/>
      <w:ind w:left="1134" w:right="1134"/>
    </w:pPr>
    <w:rPr>
      <w:rFonts w:ascii="Arial" w:hAnsi="Arial" w:cs="Arial"/>
      <w:color w:val="auto"/>
      <w:sz w:val="22"/>
      <w:szCs w:val="22"/>
    </w:rPr>
  </w:style>
  <w:style w:type="paragraph" w:customStyle="1" w:styleId="Normalafterlist">
    <w:name w:val="Normal afterlist"/>
    <w:basedOn w:val="Normal"/>
    <w:uiPriority w:val="4"/>
    <w:rsid w:val="00CD1990"/>
    <w:pPr>
      <w:suppressAutoHyphens w:val="0"/>
      <w:spacing w:before="240"/>
    </w:pPr>
    <w:rPr>
      <w:rFonts w:ascii="Arial" w:hAnsi="Arial"/>
      <w:color w:val="auto"/>
      <w:sz w:val="22"/>
      <w:szCs w:val="22"/>
    </w:rPr>
  </w:style>
  <w:style w:type="paragraph" w:customStyle="1" w:styleId="CASADotPoint2">
    <w:name w:val="CASA Dot Point 2"/>
    <w:basedOn w:val="Normal"/>
    <w:link w:val="CASADotPoint2Char"/>
    <w:qFormat/>
    <w:rsid w:val="00CD1990"/>
    <w:pPr>
      <w:numPr>
        <w:numId w:val="46"/>
      </w:numPr>
      <w:suppressAutoHyphens w:val="0"/>
      <w:spacing w:before="60" w:after="60" w:line="264" w:lineRule="auto"/>
      <w:ind w:left="1417" w:hanging="425"/>
    </w:pPr>
    <w:rPr>
      <w:rFonts w:ascii="Arial" w:hAnsi="Arial" w:cs="Arial"/>
      <w:color w:val="auto"/>
      <w:sz w:val="22"/>
      <w:szCs w:val="22"/>
    </w:rPr>
  </w:style>
  <w:style w:type="character" w:customStyle="1" w:styleId="CASADotPoint2Char">
    <w:name w:val="CASA Dot Point 2 Char"/>
    <w:basedOn w:val="DefaultParagraphFont"/>
    <w:link w:val="CASADotPoint2"/>
    <w:rsid w:val="00CD1990"/>
    <w:rPr>
      <w:rFonts w:ascii="Arial" w:hAnsi="Arial" w:cs="Arial"/>
      <w:color w:val="auto"/>
      <w:sz w:val="22"/>
      <w:szCs w:val="22"/>
    </w:rPr>
  </w:style>
  <w:style w:type="character" w:customStyle="1" w:styleId="Authorinstructions">
    <w:name w:val="Author instructions"/>
    <w:uiPriority w:val="1"/>
    <w:rsid w:val="007C32AA"/>
    <w:rPr>
      <w:color w:val="586174" w:themeColor="accent6" w:themeShade="BF"/>
    </w:rPr>
  </w:style>
  <w:style w:type="character" w:customStyle="1" w:styleId="Authorinstructionsbold">
    <w:name w:val="Author instructions + bold"/>
    <w:basedOn w:val="Authorinstructions"/>
    <w:rsid w:val="007C32AA"/>
    <w:rPr>
      <w:b/>
      <w:bCs/>
      <w:color w:val="586174" w:themeColor="accent6" w:themeShade="BF"/>
      <w:sz w:val="20"/>
    </w:rPr>
  </w:style>
  <w:style w:type="table" w:customStyle="1" w:styleId="SDPMtable">
    <w:name w:val="SDPM table"/>
    <w:basedOn w:val="TableNormal"/>
    <w:uiPriority w:val="99"/>
    <w:rsid w:val="00B10442"/>
    <w:pPr>
      <w:spacing w:before="0" w:after="0"/>
    </w:pPr>
    <w:rPr>
      <w:rFonts w:ascii="Arial" w:hAnsi="Arial"/>
      <w:color w:val="auto"/>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57" w:type="dxa"/>
        <w:bottom w:w="57" w:type="dxa"/>
      </w:tblCellMar>
    </w:tblPr>
    <w:tcPr>
      <w:shd w:val="clear" w:color="auto" w:fill="auto"/>
    </w:tcPr>
    <w:tblStylePr w:type="firstRow">
      <w:pPr>
        <w:wordWrap/>
        <w:spacing w:beforeLines="0" w:before="60" w:beforeAutospacing="0" w:afterLines="0" w:after="60" w:afterAutospacing="0"/>
      </w:pPr>
      <w:rPr>
        <w:rFonts w:ascii="Arial" w:hAnsi="Arial"/>
        <w:b w:val="0"/>
        <w:sz w:val="22"/>
      </w:rPr>
      <w:tblPr/>
      <w:trPr>
        <w:tblHeader/>
      </w:trPr>
      <w:tcPr>
        <w:shd w:val="clear" w:color="auto" w:fill="C9EFFB"/>
      </w:tcPr>
    </w:tblStylePr>
  </w:style>
  <w:style w:type="paragraph" w:customStyle="1" w:styleId="TableSub-header">
    <w:name w:val="Table Sub-header"/>
    <w:basedOn w:val="Normal"/>
    <w:rsid w:val="00B10442"/>
    <w:pPr>
      <w:suppressAutoHyphens w:val="0"/>
      <w:spacing w:before="0" w:after="0" w:line="264" w:lineRule="auto"/>
    </w:pPr>
    <w:rPr>
      <w:rFonts w:ascii="Arial" w:hAnsi="Arial" w:cs="Arial"/>
      <w:b/>
      <w:bCs/>
      <w:color w:val="auto"/>
      <w:szCs w:val="22"/>
    </w:rPr>
  </w:style>
  <w:style w:type="character" w:customStyle="1" w:styleId="Role">
    <w:name w:val="Role"/>
    <w:uiPriority w:val="1"/>
    <w:rsid w:val="00294A95"/>
    <w:rPr>
      <w:b w:val="0"/>
      <w:i/>
      <w:u w:val="non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05122508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footer" Target="footer1.xml"/><Relationship Id="rId18" Type="http://schemas.openxmlformats.org/officeDocument/2006/relationships/footer" Target="footer3.xml"/><Relationship Id="rId26" Type="http://schemas.openxmlformats.org/officeDocument/2006/relationships/image" Target="media/image3.png"/><Relationship Id="rId3" Type="http://schemas.openxmlformats.org/officeDocument/2006/relationships/customXml" Target="../customXml/item3.xml"/><Relationship Id="rId21" Type="http://schemas.openxmlformats.org/officeDocument/2006/relationships/header" Target="header6.xml"/><Relationship Id="rId34" Type="http://schemas.openxmlformats.org/officeDocument/2006/relationships/glossaryDocument" Target="glossary/document.xml"/><Relationship Id="rId7" Type="http://schemas.openxmlformats.org/officeDocument/2006/relationships/styles" Target="styles.xml"/><Relationship Id="rId12" Type="http://schemas.openxmlformats.org/officeDocument/2006/relationships/header" Target="header1.xml"/><Relationship Id="rId17" Type="http://schemas.openxmlformats.org/officeDocument/2006/relationships/header" Target="header4.xml"/><Relationship Id="rId25" Type="http://schemas.openxmlformats.org/officeDocument/2006/relationships/footer" Target="footer6.xml"/><Relationship Id="rId33" Type="http://schemas.microsoft.com/office/2011/relationships/people" Target="people.xm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footer" Target="footer4.xml"/><Relationship Id="rId29" Type="http://schemas.openxmlformats.org/officeDocument/2006/relationships/image" Target="media/image4.png"/><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eader" Target="header7.xml"/><Relationship Id="rId32"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header" Target="header3.xml"/><Relationship Id="rId23" Type="http://schemas.openxmlformats.org/officeDocument/2006/relationships/image" Target="media/image2.png"/><Relationship Id="rId28" Type="http://schemas.openxmlformats.org/officeDocument/2006/relationships/footer" Target="footer7.xml"/><Relationship Id="rId10" Type="http://schemas.openxmlformats.org/officeDocument/2006/relationships/footnotes" Target="footnotes.xml"/><Relationship Id="rId19" Type="http://schemas.openxmlformats.org/officeDocument/2006/relationships/header" Target="header5.xml"/><Relationship Id="rId31" Type="http://schemas.openxmlformats.org/officeDocument/2006/relationships/footer" Target="footer8.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eader" Target="header2.xml"/><Relationship Id="rId22" Type="http://schemas.openxmlformats.org/officeDocument/2006/relationships/footer" Target="footer5.xml"/><Relationship Id="rId27" Type="http://schemas.openxmlformats.org/officeDocument/2006/relationships/header" Target="header8.xml"/><Relationship Id="rId30" Type="http://schemas.openxmlformats.org/officeDocument/2006/relationships/header" Target="header9.xml"/><Relationship Id="rId35" Type="http://schemas.openxmlformats.org/officeDocument/2006/relationships/theme" Target="theme/theme1.xml"/></Relationships>
</file>

<file path=word/_rels/header4.xml.rels><?xml version="1.0" encoding="UTF-8" standalone="yes"?>
<Relationships xmlns="http://schemas.openxmlformats.org/package/2006/relationships"><Relationship Id="rId1" Type="http://schemas.openxmlformats.org/officeDocument/2006/relationships/image" Target="media/image1.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hill_ch\AppData\Local\Hewlett-Packard\HP%20TRIM\TEMP\HPTRIM.16388\D23%20496561%20%20Sample%20Manual_Exposition%20Template.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12C228431939479DA20681FB107AD41B"/>
        <w:category>
          <w:name w:val="General"/>
          <w:gallery w:val="placeholder"/>
        </w:category>
        <w:types>
          <w:type w:val="bbPlcHdr"/>
        </w:types>
        <w:behaviors>
          <w:behavior w:val="content"/>
        </w:behaviors>
        <w:guid w:val="{4684EBD4-C2D1-4074-B3A8-51D0E1BD55F6}"/>
      </w:docPartPr>
      <w:docPartBody>
        <w:p w:rsidR="004D15F1" w:rsidRDefault="00380F84">
          <w:pPr>
            <w:pStyle w:val="12C228431939479DA20681FB107AD41B"/>
          </w:pPr>
          <w:r w:rsidRPr="006148B4">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Arial Bold">
    <w:altName w:val="Arial"/>
    <w:panose1 w:val="020B0704020202020204"/>
    <w:charset w:val="00"/>
    <w:family w:val="roman"/>
    <w:notTrueType/>
    <w:pitch w:val="default"/>
  </w:font>
  <w:font w:name="ZapfDingbats">
    <w:panose1 w:val="00000000000000000000"/>
    <w:charset w:val="02"/>
    <w:family w:val="decorative"/>
    <w:notTrueType/>
    <w:pitch w:val="variable"/>
    <w:sig w:usb0="00000000" w:usb1="10000000" w:usb2="00000000" w:usb3="00000000" w:csb0="80000000" w:csb1="00000000"/>
  </w:font>
  <w:font w:name="SimHei">
    <w:altName w:val="黑体"/>
    <w:panose1 w:val="02010600030101010101"/>
    <w:charset w:val="86"/>
    <w:family w:val="modern"/>
    <w:pitch w:val="fixed"/>
    <w:sig w:usb0="800002BF" w:usb1="38CF7CFA" w:usb2="00000016" w:usb3="00000000" w:csb0="00040001" w:csb1="00000000"/>
  </w:font>
  <w:font w:name="Calibri">
    <w:panose1 w:val="020F0502020204030204"/>
    <w:charset w:val="00"/>
    <w:family w:val="swiss"/>
    <w:pitch w:val="variable"/>
    <w:sig w:usb0="E4002EFF" w:usb1="C000247B"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D15F1"/>
    <w:rsid w:val="00045692"/>
    <w:rsid w:val="00273FC9"/>
    <w:rsid w:val="002E2E09"/>
    <w:rsid w:val="00380F84"/>
    <w:rsid w:val="004C5D7B"/>
    <w:rsid w:val="004D15F1"/>
    <w:rsid w:val="004E530F"/>
    <w:rsid w:val="0050042E"/>
    <w:rsid w:val="005E60A3"/>
    <w:rsid w:val="00650EAF"/>
    <w:rsid w:val="00725777"/>
    <w:rsid w:val="0087691C"/>
    <w:rsid w:val="008D67A2"/>
    <w:rsid w:val="00A6606C"/>
    <w:rsid w:val="00B72D2D"/>
    <w:rsid w:val="00BE3668"/>
    <w:rsid w:val="00DE6823"/>
    <w:rsid w:val="00E05FBB"/>
    <w:rsid w:val="00FB56D9"/>
    <w:rsid w:val="00FE45F2"/>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AU" w:eastAsia="en-AU"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12C228431939479DA20681FB107AD41B">
    <w:name w:val="12C228431939479DA20681FB107AD41B"/>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CASA 2023">
      <a:dk1>
        <a:sysClr val="windowText" lastClr="000000"/>
      </a:dk1>
      <a:lt1>
        <a:sysClr val="window" lastClr="FFFFFF"/>
      </a:lt1>
      <a:dk2>
        <a:srgbClr val="023E5C"/>
      </a:dk2>
      <a:lt2>
        <a:srgbClr val="F0F0F0"/>
      </a:lt2>
      <a:accent1>
        <a:srgbClr val="13B5EA"/>
      </a:accent1>
      <a:accent2>
        <a:srgbClr val="0080A2"/>
      </a:accent2>
      <a:accent3>
        <a:srgbClr val="BBBEC0"/>
      </a:accent3>
      <a:accent4>
        <a:srgbClr val="9FD6F4"/>
      </a:accent4>
      <a:accent5>
        <a:srgbClr val="7EB2C9"/>
      </a:accent5>
      <a:accent6>
        <a:srgbClr val="788399"/>
      </a:accent6>
      <a:hlink>
        <a:srgbClr val="0080A2"/>
      </a:hlink>
      <a:folHlink>
        <a:srgbClr val="0080A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Publish Date</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F0977F93D43C54DB13311F61ED49399" ma:contentTypeVersion="18" ma:contentTypeDescription="Create a new document." ma:contentTypeScope="" ma:versionID="0c14b6718a82f0e70a549e9d56b5d3ad">
  <xsd:schema xmlns:xsd="http://www.w3.org/2001/XMLSchema" xmlns:xs="http://www.w3.org/2001/XMLSchema" xmlns:p="http://schemas.microsoft.com/office/2006/metadata/properties" xmlns:ns2="063cab29-d428-48a4-9788-a52f80584162" xmlns:ns3="395180d6-2309-4712-b830-4e0a80c4123a" targetNamespace="http://schemas.microsoft.com/office/2006/metadata/properties" ma:root="true" ma:fieldsID="af88c5a286a68cda7f73a083188c75c8" ns2:_="" ns3:_="">
    <xsd:import namespace="063cab29-d428-48a4-9788-a52f80584162"/>
    <xsd:import namespace="395180d6-2309-4712-b830-4e0a80c4123a"/>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RMSfilelink"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ObjectDetectorVersions" minOccurs="0"/>
                <xsd:element ref="ns2:MediaServiceSearchPropertie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63cab29-d428-48a4-9788-a52f8058416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RMSfilelink" ma:index="14" nillable="true" ma:displayName="RMS link" ma:format="Hyperlink" ma:internalName="RMSfilelink">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6192e977-63c8-4474-b4c5-5838d3f171ef"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MediaServiceDateTaken" ma:index="23"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95180d6-2309-4712-b830-4e0a80c4123a"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0cf52f20-a617-4a04-8bc5-894c4fe3da9c}" ma:internalName="TaxCatchAll" ma:showField="CatchAllData" ma:web="395180d6-2309-4712-b830-4e0a80c4123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p:properties xmlns:p="http://schemas.microsoft.com/office/2006/metadata/properties" xmlns:xsi="http://www.w3.org/2001/XMLSchema-instance" xmlns:pc="http://schemas.microsoft.com/office/infopath/2007/PartnerControls">
  <documentManagement>
    <lcf76f155ced4ddcb4097134ff3c332f xmlns="063cab29-d428-48a4-9788-a52f80584162">
      <Terms xmlns="http://schemas.microsoft.com/office/infopath/2007/PartnerControls"/>
    </lcf76f155ced4ddcb4097134ff3c332f>
    <TaxCatchAll xmlns="395180d6-2309-4712-b830-4e0a80c4123a" xsi:nil="true"/>
    <RMSfilelink xmlns="063cab29-d428-48a4-9788-a52f80584162">
      <Url xsi:nil="true"/>
      <Description xsi:nil="true"/>
    </RMSfilelink>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FF737464-E0EA-4C01-B6BC-9AA72EAA1A10}">
  <ds:schemaRefs>
    <ds:schemaRef ds:uri="http://schemas.microsoft.com/sharepoint/v3/contenttype/forms"/>
  </ds:schemaRefs>
</ds:datastoreItem>
</file>

<file path=customXml/itemProps3.xml><?xml version="1.0" encoding="utf-8"?>
<ds:datastoreItem xmlns:ds="http://schemas.openxmlformats.org/officeDocument/2006/customXml" ds:itemID="{0EF010D7-5C85-4450-B827-806C80EE72A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63cab29-d428-48a4-9788-a52f80584162"/>
    <ds:schemaRef ds:uri="395180d6-2309-4712-b830-4e0a80c4123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4B9F80D2-DC85-45D3-8FA8-6C057F06543C}">
  <ds:schemaRefs>
    <ds:schemaRef ds:uri="http://schemas.openxmlformats.org/officeDocument/2006/bibliography"/>
  </ds:schemaRefs>
</ds:datastoreItem>
</file>

<file path=customXml/itemProps5.xml><?xml version="1.0" encoding="utf-8"?>
<ds:datastoreItem xmlns:ds="http://schemas.openxmlformats.org/officeDocument/2006/customXml" ds:itemID="{1C3CD328-798F-4F34-9B7F-FE4BF644C410}">
  <ds:schemaRefs>
    <ds:schemaRef ds:uri="http://schemas.microsoft.com/office/2006/metadata/properties"/>
    <ds:schemaRef ds:uri="http://schemas.microsoft.com/office/infopath/2007/PartnerControls"/>
    <ds:schemaRef ds:uri="063cab29-d428-48a4-9788-a52f80584162"/>
    <ds:schemaRef ds:uri="395180d6-2309-4712-b830-4e0a80c4123a"/>
  </ds:schemaRefs>
</ds:datastoreItem>
</file>

<file path=docProps/app.xml><?xml version="1.0" encoding="utf-8"?>
<Properties xmlns="http://schemas.openxmlformats.org/officeDocument/2006/extended-properties" xmlns:vt="http://schemas.openxmlformats.org/officeDocument/2006/docPropsVTypes">
  <Template>D23 496561  Sample Manual_Exposition Template.DOTX</Template>
  <TotalTime>226</TotalTime>
  <Pages>38</Pages>
  <Words>12929</Words>
  <Characters>73699</Characters>
  <Application>Microsoft Office Word</Application>
  <DocSecurity>0</DocSecurity>
  <Lines>614</Lines>
  <Paragraphs>172</Paragraphs>
  <ScaleCrop>false</ScaleCrop>
  <HeadingPairs>
    <vt:vector size="2" baseType="variant">
      <vt:variant>
        <vt:lpstr>Title</vt:lpstr>
      </vt:variant>
      <vt:variant>
        <vt:i4>1</vt:i4>
      </vt:variant>
    </vt:vector>
  </HeadingPairs>
  <TitlesOfParts>
    <vt:vector size="1" baseType="lpstr">
      <vt:lpstr>Fatigue Management - Appendix 5 - Aerial work operations and flight training associated with aerial work</vt:lpstr>
    </vt:vector>
  </TitlesOfParts>
  <Company/>
  <LinksUpToDate>false</LinksUpToDate>
  <CharactersWithSpaces>86456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Fatigue Management - Appendix 5 - Aerial work operations and flight training associated with aerial work</dc:title>
  <dc:subject/>
  <dc:creator>Civil Aviation Safety Authority</dc:creator>
  <cp:keywords/>
  <dc:description/>
  <cp:lastModifiedBy>Parker, Leandra</cp:lastModifiedBy>
  <cp:revision>151</cp:revision>
  <cp:lastPrinted>2023-09-05T05:53:00Z</cp:lastPrinted>
  <dcterms:created xsi:type="dcterms:W3CDTF">2025-02-05T04:42:00Z</dcterms:created>
  <dcterms:modified xsi:type="dcterms:W3CDTF">2025-03-07T05:10:00Z</dcterms:modified>
  <cp:contentStatus>1.0</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Version">
    <vt:lpwstr>V2.0</vt:lpwstr>
  </property>
  <property fmtid="{D5CDD505-2E9C-101B-9397-08002B2CF9AE}" pid="3" name="UID">
    <vt:lpwstr>CASA-04-4600</vt:lpwstr>
  </property>
  <property fmtid="{D5CDD505-2E9C-101B-9397-08002B2CF9AE}" pid="4" name="CASA-Ref">
    <vt:lpwstr>D23/XXXX</vt:lpwstr>
  </property>
  <property fmtid="{D5CDD505-2E9C-101B-9397-08002B2CF9AE}" pid="5" name="Owner">
    <vt:lpwstr>National Manager, Regulatory Services 1</vt:lpwstr>
  </property>
  <property fmtid="{D5CDD505-2E9C-101B-9397-08002B2CF9AE}" pid="6" name="ResponsibleArea">
    <vt:lpwstr>Manager Human Performance</vt:lpwstr>
  </property>
  <property fmtid="{D5CDD505-2E9C-101B-9397-08002B2CF9AE}" pid="7" name="EffectiveDate">
    <vt:lpwstr>03/2025</vt:lpwstr>
  </property>
  <property fmtid="{D5CDD505-2E9C-101B-9397-08002B2CF9AE}" pid="8" name="ReviewDate">
    <vt:lpwstr>03/2028</vt:lpwstr>
  </property>
  <property fmtid="{D5CDD505-2E9C-101B-9397-08002B2CF9AE}" pid="9" name="IntendedAudience">
    <vt:lpwstr>Internal/External</vt:lpwstr>
  </property>
  <property fmtid="{D5CDD505-2E9C-101B-9397-08002B2CF9AE}" pid="10" name="DLM Marker">
    <vt:lpwstr>OFFICIAL</vt:lpwstr>
  </property>
  <property fmtid="{D5CDD505-2E9C-101B-9397-08002B2CF9AE}" pid="11" name="ApprovalTier">
    <vt:lpwstr>Four</vt:lpwstr>
  </property>
  <property fmtid="{D5CDD505-2E9C-101B-9397-08002B2CF9AE}" pid="12" name="MediaServiceImageTags">
    <vt:lpwstr/>
  </property>
  <property fmtid="{D5CDD505-2E9C-101B-9397-08002B2CF9AE}" pid="13" name="ContentTypeId">
    <vt:lpwstr>0x010100AF0977F93D43C54DB13311F61ED49399</vt:lpwstr>
  </property>
</Properties>
</file>